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6" r:id="rId2"/>
    <p:sldId id="287" r:id="rId3"/>
    <p:sldId id="286" r:id="rId4"/>
    <p:sldId id="293" r:id="rId5"/>
    <p:sldId id="294" r:id="rId6"/>
    <p:sldId id="295" r:id="rId7"/>
    <p:sldId id="296" r:id="rId8"/>
    <p:sldId id="297" r:id="rId9"/>
    <p:sldId id="298" r:id="rId10"/>
    <p:sldId id="29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D8CC"/>
    <a:srgbClr val="8B032C"/>
    <a:srgbClr val="FDF6D5"/>
    <a:srgbClr val="000000"/>
    <a:srgbClr val="99CCB6"/>
    <a:srgbClr val="EAEAEA"/>
    <a:srgbClr val="F8F7EC"/>
    <a:srgbClr val="742B2A"/>
    <a:srgbClr val="DE524F"/>
    <a:srgbClr val="FF0D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91" autoAdjust="0"/>
    <p:restoredTop sz="94667"/>
  </p:normalViewPr>
  <p:slideViewPr>
    <p:cSldViewPr snapToGrid="0" snapToObjects="1">
      <p:cViewPr varScale="1">
        <p:scale>
          <a:sx n="85" d="100"/>
          <a:sy n="85" d="100"/>
        </p:scale>
        <p:origin x="1027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41420D-0317-4AF9-9F82-501D7C7F87BE}" type="doc">
      <dgm:prSet loTypeId="urn:microsoft.com/office/officeart/2005/8/layout/rings+Icon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DDF8239-EFF1-4577-B39D-2FAA61FE0757}">
      <dgm:prSet phldrT="[Text]"/>
      <dgm:spPr/>
      <dgm:t>
        <a:bodyPr/>
        <a:lstStyle/>
        <a:p>
          <a:r>
            <a:rPr lang="en-US" dirty="0" smtClean="0"/>
            <a:t>Promotes institutional improvement</a:t>
          </a:r>
          <a:endParaRPr lang="en-US" dirty="0"/>
        </a:p>
      </dgm:t>
    </dgm:pt>
    <dgm:pt modelId="{6CF32BD1-2AA0-4E68-87B1-238DC0959FD8}" type="parTrans" cxnId="{793ABC4F-A633-48A5-AE61-F628AF3256C5}">
      <dgm:prSet/>
      <dgm:spPr/>
      <dgm:t>
        <a:bodyPr/>
        <a:lstStyle/>
        <a:p>
          <a:endParaRPr lang="en-US"/>
        </a:p>
      </dgm:t>
    </dgm:pt>
    <dgm:pt modelId="{EEDE254D-0B6A-49ED-9DA5-0612D7B48907}" type="sibTrans" cxnId="{793ABC4F-A633-48A5-AE61-F628AF3256C5}">
      <dgm:prSet/>
      <dgm:spPr/>
      <dgm:t>
        <a:bodyPr/>
        <a:lstStyle/>
        <a:p>
          <a:endParaRPr lang="en-US"/>
        </a:p>
      </dgm:t>
    </dgm:pt>
    <dgm:pt modelId="{570AA4E1-AFDB-4BD8-8CD0-91929A776F52}">
      <dgm:prSet phldrT="[Text]"/>
      <dgm:spPr/>
      <dgm:t>
        <a:bodyPr/>
        <a:lstStyle/>
        <a:p>
          <a:r>
            <a:rPr lang="en-US" dirty="0" smtClean="0"/>
            <a:t>Certifies value and legitimacy of student award</a:t>
          </a:r>
          <a:endParaRPr lang="en-US" dirty="0"/>
        </a:p>
      </dgm:t>
    </dgm:pt>
    <dgm:pt modelId="{3EF34B77-04DD-432B-A0DE-C104A7358F82}" type="parTrans" cxnId="{34C43A2D-7CD5-4B36-9B82-577669BE584A}">
      <dgm:prSet/>
      <dgm:spPr/>
      <dgm:t>
        <a:bodyPr/>
        <a:lstStyle/>
        <a:p>
          <a:endParaRPr lang="en-US"/>
        </a:p>
      </dgm:t>
    </dgm:pt>
    <dgm:pt modelId="{EA90B9B7-C8D8-4AB9-B923-2AF4D6DC7087}" type="sibTrans" cxnId="{34C43A2D-7CD5-4B36-9B82-577669BE584A}">
      <dgm:prSet/>
      <dgm:spPr/>
      <dgm:t>
        <a:bodyPr/>
        <a:lstStyle/>
        <a:p>
          <a:endParaRPr lang="en-US"/>
        </a:p>
      </dgm:t>
    </dgm:pt>
    <dgm:pt modelId="{3D963E07-A0DF-4CBE-8262-87BA5B24BFCF}">
      <dgm:prSet phldrT="[Text]"/>
      <dgm:spPr/>
      <dgm:t>
        <a:bodyPr/>
        <a:lstStyle/>
        <a:p>
          <a:r>
            <a:rPr lang="en-US" dirty="0" smtClean="0"/>
            <a:t>Assures institutional quality to taxpayers</a:t>
          </a:r>
          <a:endParaRPr lang="en-US" dirty="0"/>
        </a:p>
      </dgm:t>
    </dgm:pt>
    <dgm:pt modelId="{0ABB1474-F72A-46B4-84C9-14E49284D01E}" type="parTrans" cxnId="{B653DFD7-458C-405E-8D6A-E8220C3D9794}">
      <dgm:prSet/>
      <dgm:spPr/>
      <dgm:t>
        <a:bodyPr/>
        <a:lstStyle/>
        <a:p>
          <a:endParaRPr lang="en-US"/>
        </a:p>
      </dgm:t>
    </dgm:pt>
    <dgm:pt modelId="{55608812-B0BC-4D35-8F6F-6DD74668C0D9}" type="sibTrans" cxnId="{B653DFD7-458C-405E-8D6A-E8220C3D9794}">
      <dgm:prSet/>
      <dgm:spPr/>
      <dgm:t>
        <a:bodyPr/>
        <a:lstStyle/>
        <a:p>
          <a:endParaRPr lang="en-US"/>
        </a:p>
      </dgm:t>
    </dgm:pt>
    <dgm:pt modelId="{0D524B50-CE38-41AA-A1A1-BB35C6F4BD8A}" type="pres">
      <dgm:prSet presAssocID="{C441420D-0317-4AF9-9F82-501D7C7F87BE}" presName="Name0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F631CD-6776-4F61-9745-270377000980}" type="pres">
      <dgm:prSet presAssocID="{C441420D-0317-4AF9-9F82-501D7C7F87BE}" presName="ellipse1" presStyleLbl="venn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FC21D8-6F1B-42DE-B42E-5061F84FE78D}" type="pres">
      <dgm:prSet presAssocID="{C441420D-0317-4AF9-9F82-501D7C7F87BE}" presName="ellipse2" presStyleLbl="venn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EB91B9-D3FB-45A3-9AC9-EEAB150575F8}" type="pres">
      <dgm:prSet presAssocID="{C441420D-0317-4AF9-9F82-501D7C7F87BE}" presName="ellipse3" presStyleLbl="vennNode1" presStyleIdx="2" presStyleCnt="3" custLinFactNeighborY="-90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49F693C-8877-40C8-A81F-0A8C3B345A1F}" type="presOf" srcId="{1DDF8239-EFF1-4577-B39D-2FAA61FE0757}" destId="{30F631CD-6776-4F61-9745-270377000980}" srcOrd="0" destOrd="0" presId="urn:microsoft.com/office/officeart/2005/8/layout/rings+Icon"/>
    <dgm:cxn modelId="{B653DFD7-458C-405E-8D6A-E8220C3D9794}" srcId="{C441420D-0317-4AF9-9F82-501D7C7F87BE}" destId="{3D963E07-A0DF-4CBE-8262-87BA5B24BFCF}" srcOrd="2" destOrd="0" parTransId="{0ABB1474-F72A-46B4-84C9-14E49284D01E}" sibTransId="{55608812-B0BC-4D35-8F6F-6DD74668C0D9}"/>
    <dgm:cxn modelId="{472B922B-D44E-4F9E-AD74-EDA9D64DE068}" type="presOf" srcId="{C441420D-0317-4AF9-9F82-501D7C7F87BE}" destId="{0D524B50-CE38-41AA-A1A1-BB35C6F4BD8A}" srcOrd="0" destOrd="0" presId="urn:microsoft.com/office/officeart/2005/8/layout/rings+Icon"/>
    <dgm:cxn modelId="{34C43A2D-7CD5-4B36-9B82-577669BE584A}" srcId="{C441420D-0317-4AF9-9F82-501D7C7F87BE}" destId="{570AA4E1-AFDB-4BD8-8CD0-91929A776F52}" srcOrd="1" destOrd="0" parTransId="{3EF34B77-04DD-432B-A0DE-C104A7358F82}" sibTransId="{EA90B9B7-C8D8-4AB9-B923-2AF4D6DC7087}"/>
    <dgm:cxn modelId="{11D4D220-F0DE-4EAA-92A8-0AE1BA44CCA8}" type="presOf" srcId="{3D963E07-A0DF-4CBE-8262-87BA5B24BFCF}" destId="{DFEB91B9-D3FB-45A3-9AC9-EEAB150575F8}" srcOrd="0" destOrd="0" presId="urn:microsoft.com/office/officeart/2005/8/layout/rings+Icon"/>
    <dgm:cxn modelId="{793ABC4F-A633-48A5-AE61-F628AF3256C5}" srcId="{C441420D-0317-4AF9-9F82-501D7C7F87BE}" destId="{1DDF8239-EFF1-4577-B39D-2FAA61FE0757}" srcOrd="0" destOrd="0" parTransId="{6CF32BD1-2AA0-4E68-87B1-238DC0959FD8}" sibTransId="{EEDE254D-0B6A-49ED-9DA5-0612D7B48907}"/>
    <dgm:cxn modelId="{439785DA-DE52-4BB5-9E77-6696B372FBCB}" type="presOf" srcId="{570AA4E1-AFDB-4BD8-8CD0-91929A776F52}" destId="{7DFC21D8-6F1B-42DE-B42E-5061F84FE78D}" srcOrd="0" destOrd="0" presId="urn:microsoft.com/office/officeart/2005/8/layout/rings+Icon"/>
    <dgm:cxn modelId="{CDB2CE5A-968C-4D5D-97D4-7DC6CB92C90F}" type="presParOf" srcId="{0D524B50-CE38-41AA-A1A1-BB35C6F4BD8A}" destId="{30F631CD-6776-4F61-9745-270377000980}" srcOrd="0" destOrd="0" presId="urn:microsoft.com/office/officeart/2005/8/layout/rings+Icon"/>
    <dgm:cxn modelId="{858C6339-9A95-4D70-9855-3929779A9FFF}" type="presParOf" srcId="{0D524B50-CE38-41AA-A1A1-BB35C6F4BD8A}" destId="{7DFC21D8-6F1B-42DE-B42E-5061F84FE78D}" srcOrd="1" destOrd="0" presId="urn:microsoft.com/office/officeart/2005/8/layout/rings+Icon"/>
    <dgm:cxn modelId="{E9C19DEC-18D6-446A-B308-D68047C578C6}" type="presParOf" srcId="{0D524B50-CE38-41AA-A1A1-BB35C6F4BD8A}" destId="{DFEB91B9-D3FB-45A3-9AC9-EEAB150575F8}" srcOrd="2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F631CD-6776-4F61-9745-270377000980}">
      <dsp:nvSpPr>
        <dsp:cNvPr id="0" name=""/>
        <dsp:cNvSpPr/>
      </dsp:nvSpPr>
      <dsp:spPr>
        <a:xfrm>
          <a:off x="1320272" y="0"/>
          <a:ext cx="2869040" cy="286899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Promotes institutional improvement</a:t>
          </a:r>
          <a:endParaRPr lang="en-US" sz="2600" kern="1200" dirty="0"/>
        </a:p>
      </dsp:txBody>
      <dsp:txXfrm>
        <a:off x="1740433" y="420155"/>
        <a:ext cx="2028718" cy="2028688"/>
      </dsp:txXfrm>
    </dsp:sp>
    <dsp:sp modelId="{7DFC21D8-6F1B-42DE-B42E-5061F84FE78D}">
      <dsp:nvSpPr>
        <dsp:cNvPr id="0" name=""/>
        <dsp:cNvSpPr/>
      </dsp:nvSpPr>
      <dsp:spPr>
        <a:xfrm>
          <a:off x="2796992" y="1913463"/>
          <a:ext cx="2869040" cy="286899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Certifies value and legitimacy of student award</a:t>
          </a:r>
          <a:endParaRPr lang="en-US" sz="2600" kern="1200" dirty="0"/>
        </a:p>
      </dsp:txBody>
      <dsp:txXfrm>
        <a:off x="3217153" y="2333618"/>
        <a:ext cx="2028718" cy="2028688"/>
      </dsp:txXfrm>
    </dsp:sp>
    <dsp:sp modelId="{DFEB91B9-D3FB-45A3-9AC9-EEAB150575F8}">
      <dsp:nvSpPr>
        <dsp:cNvPr id="0" name=""/>
        <dsp:cNvSpPr/>
      </dsp:nvSpPr>
      <dsp:spPr>
        <a:xfrm>
          <a:off x="4271966" y="0"/>
          <a:ext cx="2869040" cy="286899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Assures institutional quality to taxpayers</a:t>
          </a:r>
          <a:endParaRPr lang="en-US" sz="2600" kern="1200" dirty="0"/>
        </a:p>
      </dsp:txBody>
      <dsp:txXfrm>
        <a:off x="4692127" y="420155"/>
        <a:ext cx="2028718" cy="20286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4B575-E5DE-FE4B-802A-AF7690CA1854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5FCD6-7140-8A41-81BC-BE399575AF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6603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1BBCE0-4EAE-7848-AA26-5EF56079192F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A34865-7BBE-934F-9729-3A09132717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994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1248070"/>
          </a:xfrm>
          <a:prstGeom prst="rect">
            <a:avLst/>
          </a:prstGeom>
          <a:solidFill>
            <a:srgbClr val="A6D0C3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-2" y="5019524"/>
            <a:ext cx="9144002" cy="18384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FHDA_Colo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085" y="5149690"/>
            <a:ext cx="2491619" cy="1415144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19794"/>
            <a:ext cx="9144000" cy="1464414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04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897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298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753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989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881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BACK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1248070"/>
          </a:xfrm>
          <a:prstGeom prst="rect">
            <a:avLst/>
          </a:prstGeom>
          <a:solidFill>
            <a:srgbClr val="A6D0C3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2" y="5019524"/>
            <a:ext cx="9144002" cy="18384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 descr="FHDA_Colo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085" y="5149690"/>
            <a:ext cx="2491619" cy="1415144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97090"/>
            <a:ext cx="6400800" cy="124485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794"/>
            <a:ext cx="9144000" cy="1464414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960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48070"/>
          </a:xfrm>
          <a:prstGeom prst="rect">
            <a:avLst/>
          </a:prstGeom>
          <a:solidFill>
            <a:srgbClr val="A6D0C3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-2" y="5019524"/>
            <a:ext cx="9144002" cy="18384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FHDA_Colo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085" y="5149690"/>
            <a:ext cx="2491619" cy="1415144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0" y="19794"/>
            <a:ext cx="9144000" cy="1464414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34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2" y="5795133"/>
            <a:ext cx="9144002" cy="10628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937783"/>
          </a:xfrm>
          <a:prstGeom prst="rect">
            <a:avLst/>
          </a:prstGeom>
          <a:solidFill>
            <a:srgbClr val="BFD8CC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FHDA_Colo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262" y="5886399"/>
            <a:ext cx="1493421" cy="848215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9144000" cy="937783"/>
          </a:xfrm>
          <a:prstGeom prst="rect">
            <a:avLst/>
          </a:prstGeom>
          <a:solidFill>
            <a:srgbClr val="A6D0C3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0" y="19794"/>
            <a:ext cx="9144000" cy="1043519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30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D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2" y="5911912"/>
            <a:ext cx="9144002" cy="9460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937783"/>
          </a:xfrm>
          <a:prstGeom prst="rect">
            <a:avLst/>
          </a:prstGeom>
          <a:solidFill>
            <a:srgbClr val="BFD8CC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FHDA_Color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7221" y="6003177"/>
            <a:ext cx="1300227" cy="738487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-1"/>
            <a:ext cx="9144000" cy="937783"/>
          </a:xfrm>
          <a:prstGeom prst="rect">
            <a:avLst/>
          </a:prstGeom>
          <a:solidFill>
            <a:srgbClr val="A6D0C3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0" y="19794"/>
            <a:ext cx="9144000" cy="1043519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497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221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195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201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170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D6FC6-D903-AC4F-B47C-337A327AB0DE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9A1DB-5CAB-A348-8E5C-B3E89A6E66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771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D6FC6-D903-AC4F-B47C-337A327AB0DE}" type="datetimeFigureOut">
              <a:rPr lang="en-US" smtClean="0"/>
              <a:t>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9A1DB-5CAB-A348-8E5C-B3E89A6E665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143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3" r:id="rId1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31193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Foothill-De Anza Accreditation</a:t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-US" sz="3200" dirty="0" smtClean="0">
                <a:solidFill>
                  <a:schemeClr val="tx1"/>
                </a:solidFill>
              </a:rPr>
              <a:t>Self Study Update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0" y="3141453"/>
            <a:ext cx="9144000" cy="193963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/>
              <a:buNone/>
            </a:pPr>
            <a:r>
              <a:rPr lang="en-US" sz="2400" b="1" dirty="0" smtClean="0">
                <a:latin typeface="Arial"/>
                <a:cs typeface="Arial"/>
              </a:rPr>
              <a:t>Andrew LaManque, Ph.D.</a:t>
            </a:r>
          </a:p>
          <a:p>
            <a:pPr algn="ctr">
              <a:buFont typeface="Arial"/>
              <a:buNone/>
            </a:pPr>
            <a:r>
              <a:rPr lang="en-US" sz="2400" b="1" dirty="0" smtClean="0">
                <a:latin typeface="Arial"/>
                <a:cs typeface="Arial"/>
              </a:rPr>
              <a:t>Mallory Newell, Ed.D.</a:t>
            </a:r>
          </a:p>
          <a:p>
            <a:pPr algn="ctr">
              <a:buFont typeface="Arial"/>
              <a:buNone/>
            </a:pPr>
            <a:r>
              <a:rPr lang="en-US" sz="2400" b="1" dirty="0" smtClean="0">
                <a:latin typeface="Arial"/>
                <a:cs typeface="Arial"/>
              </a:rPr>
              <a:t>David Ulate, Ph.D.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1597212"/>
            <a:ext cx="9144000" cy="1301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buNone/>
            </a:pPr>
            <a:r>
              <a:rPr lang="en-US" sz="3600" b="1" dirty="0">
                <a:latin typeface="Arial"/>
                <a:cs typeface="Arial"/>
              </a:rPr>
              <a:t>Board of Trustees Study </a:t>
            </a:r>
            <a:r>
              <a:rPr lang="en-US" sz="3600" b="1" dirty="0" smtClean="0">
                <a:latin typeface="Arial"/>
                <a:cs typeface="Arial"/>
              </a:rPr>
              <a:t>Session</a:t>
            </a:r>
          </a:p>
          <a:p>
            <a:pPr algn="ctr">
              <a:lnSpc>
                <a:spcPct val="110000"/>
              </a:lnSpc>
              <a:buNone/>
            </a:pPr>
            <a:r>
              <a:rPr lang="en-US" sz="3600" b="1" dirty="0" smtClean="0">
                <a:latin typeface="Arial"/>
                <a:cs typeface="Arial"/>
              </a:rPr>
              <a:t>February </a:t>
            </a:r>
            <a:r>
              <a:rPr lang="en-US" sz="3600" b="1" dirty="0">
                <a:latin typeface="Arial"/>
                <a:cs typeface="Arial"/>
              </a:rPr>
              <a:t>6, 2017</a:t>
            </a:r>
          </a:p>
        </p:txBody>
      </p:sp>
    </p:spTree>
    <p:extLst>
      <p:ext uri="{BB962C8B-B14F-4D97-AF65-F5344CB8AC3E}">
        <p14:creationId xmlns:p14="http://schemas.microsoft.com/office/powerpoint/2010/main" val="92853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31193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Foothill-De Anza Accreditation</a:t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-US" sz="3200" dirty="0" smtClean="0">
                <a:solidFill>
                  <a:schemeClr val="tx1"/>
                </a:solidFill>
              </a:rPr>
              <a:t>Self Study Update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0" y="3141453"/>
            <a:ext cx="9144000" cy="1939637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Arial"/>
              <a:buNone/>
            </a:pPr>
            <a:r>
              <a:rPr lang="en-US" sz="2400" b="1" dirty="0" smtClean="0">
                <a:latin typeface="Arial"/>
                <a:cs typeface="Arial"/>
              </a:rPr>
              <a:t>Andrew LaManque, Ph.D.</a:t>
            </a:r>
          </a:p>
          <a:p>
            <a:pPr algn="ctr">
              <a:buFont typeface="Arial"/>
              <a:buNone/>
            </a:pPr>
            <a:r>
              <a:rPr lang="en-US" sz="2400" b="1" dirty="0" smtClean="0">
                <a:latin typeface="Arial"/>
                <a:cs typeface="Arial"/>
              </a:rPr>
              <a:t>Mallory Newell, Ed.D.</a:t>
            </a:r>
          </a:p>
          <a:p>
            <a:pPr algn="ctr">
              <a:buFont typeface="Arial"/>
              <a:buNone/>
            </a:pPr>
            <a:r>
              <a:rPr lang="en-US" sz="2400" b="1" dirty="0" smtClean="0">
                <a:latin typeface="Arial"/>
                <a:cs typeface="Arial"/>
              </a:rPr>
              <a:t>David Ulate, Ph.D.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1597212"/>
            <a:ext cx="9144000" cy="1301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buNone/>
            </a:pPr>
            <a:r>
              <a:rPr lang="en-US" sz="3600" b="1" dirty="0">
                <a:latin typeface="Arial"/>
                <a:cs typeface="Arial"/>
              </a:rPr>
              <a:t>Board of Trustees Study </a:t>
            </a:r>
            <a:r>
              <a:rPr lang="en-US" sz="3600" b="1" dirty="0" smtClean="0">
                <a:latin typeface="Arial"/>
                <a:cs typeface="Arial"/>
              </a:rPr>
              <a:t>Session</a:t>
            </a:r>
          </a:p>
          <a:p>
            <a:pPr algn="ctr">
              <a:lnSpc>
                <a:spcPct val="110000"/>
              </a:lnSpc>
              <a:buNone/>
            </a:pPr>
            <a:r>
              <a:rPr lang="en-US" sz="3600" b="1" dirty="0" smtClean="0">
                <a:latin typeface="Arial"/>
                <a:cs typeface="Arial"/>
              </a:rPr>
              <a:t>February </a:t>
            </a:r>
            <a:r>
              <a:rPr lang="en-US" sz="3600" b="1" dirty="0">
                <a:latin typeface="Arial"/>
                <a:cs typeface="Arial"/>
              </a:rPr>
              <a:t>6, 2017</a:t>
            </a:r>
          </a:p>
        </p:txBody>
      </p:sp>
    </p:spTree>
    <p:extLst>
      <p:ext uri="{BB962C8B-B14F-4D97-AF65-F5344CB8AC3E}">
        <p14:creationId xmlns:p14="http://schemas.microsoft.com/office/powerpoint/2010/main" val="359467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887164480"/>
              </p:ext>
            </p:extLst>
          </p:nvPr>
        </p:nvGraphicFramePr>
        <p:xfrm>
          <a:off x="325277" y="1067984"/>
          <a:ext cx="8461279" cy="4782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9669" y="5391373"/>
            <a:ext cx="26613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Source: </a:t>
            </a:r>
            <a:r>
              <a:rPr lang="en-US" sz="1100" dirty="0"/>
              <a:t>A</a:t>
            </a:r>
            <a:r>
              <a:rPr lang="en-US" sz="1100" dirty="0" smtClean="0"/>
              <a:t>dapted from www.chea.org</a:t>
            </a:r>
            <a:endParaRPr lang="en-US" sz="1100" dirty="0"/>
          </a:p>
        </p:txBody>
      </p:sp>
      <p:pic>
        <p:nvPicPr>
          <p:cNvPr id="5" name="Picture 2" descr="CHEA logo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064" y="4919554"/>
            <a:ext cx="1485900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Purpose of Accreditation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2"/>
          <p:cNvSpPr txBox="1">
            <a:spLocks/>
          </p:cNvSpPr>
          <p:nvPr/>
        </p:nvSpPr>
        <p:spPr>
          <a:xfrm>
            <a:off x="8220632" y="6356350"/>
            <a:ext cx="9233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22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4351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College Accreditation Activities – Fall 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220075" y="6356350"/>
            <a:ext cx="923925" cy="365125"/>
          </a:xfrm>
        </p:spPr>
        <p:txBody>
          <a:bodyPr/>
          <a:lstStyle/>
          <a:p>
            <a:pPr algn="ctr"/>
            <a:fld id="{526220DD-ABF4-42D0-854A-60A52B612438}" type="slidenum">
              <a:rPr lang="en-US" smtClean="0"/>
              <a:pPr algn="ctr"/>
              <a:t>3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52273" y="2528301"/>
            <a:ext cx="751453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Arial"/>
                <a:cs typeface="Arial"/>
              </a:rPr>
              <a:t>Standards team meetings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Arial"/>
                <a:cs typeface="Arial"/>
              </a:rPr>
              <a:t>Identifying and analyzing evidence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Arial"/>
                <a:cs typeface="Arial"/>
              </a:rPr>
              <a:t>Collegewide discussions</a:t>
            </a:r>
            <a:endParaRPr lang="en-US" sz="2400" dirty="0">
              <a:latin typeface="Arial"/>
              <a:cs typeface="Arial"/>
            </a:endParaRPr>
          </a:p>
          <a:p>
            <a:pPr marL="285750" lvl="0" indent="-285750">
              <a:buFont typeface="Arial"/>
              <a:buChar char="•"/>
            </a:pPr>
            <a:endParaRPr lang="en-US" sz="2400" dirty="0">
              <a:latin typeface="Arial"/>
              <a:cs typeface="Arial"/>
            </a:endParaRPr>
          </a:p>
          <a:p>
            <a:pPr marL="285750" lvl="0" indent="-285750">
              <a:buFont typeface="Arial"/>
              <a:buChar char="•"/>
            </a:pPr>
            <a:endParaRPr lang="en-US" sz="2400" dirty="0" smtClean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281811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>
                <a:latin typeface="Arial"/>
                <a:cs typeface="Arial"/>
              </a:rPr>
              <a:t>Development of </a:t>
            </a:r>
            <a:r>
              <a:rPr lang="en-US" sz="2800" b="1" dirty="0" smtClean="0">
                <a:latin typeface="Arial"/>
                <a:cs typeface="Arial"/>
              </a:rPr>
              <a:t>the</a:t>
            </a:r>
          </a:p>
          <a:p>
            <a:pPr lvl="0" algn="ctr"/>
            <a:r>
              <a:rPr lang="en-US" sz="2800" b="1" dirty="0" smtClean="0">
                <a:latin typeface="Arial"/>
                <a:cs typeface="Arial"/>
              </a:rPr>
              <a:t>Institutional Self</a:t>
            </a:r>
            <a:r>
              <a:rPr lang="en-US" sz="2800" b="1" dirty="0"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Evaluation </a:t>
            </a:r>
            <a:r>
              <a:rPr lang="en-US" sz="2800" b="1" dirty="0">
                <a:latin typeface="Arial"/>
                <a:cs typeface="Arial"/>
              </a:rPr>
              <a:t>Report (ISER)</a:t>
            </a:r>
          </a:p>
        </p:txBody>
      </p:sp>
    </p:spTree>
    <p:extLst>
      <p:ext uri="{BB962C8B-B14F-4D97-AF65-F5344CB8AC3E}">
        <p14:creationId xmlns:p14="http://schemas.microsoft.com/office/powerpoint/2010/main" val="420868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43519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District Accreditation Support – Fall 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220075" y="6356350"/>
            <a:ext cx="923925" cy="365125"/>
          </a:xfrm>
        </p:spPr>
        <p:txBody>
          <a:bodyPr/>
          <a:lstStyle/>
          <a:p>
            <a:pPr algn="ctr"/>
            <a:fld id="{526220DD-ABF4-42D0-854A-60A52B612438}" type="slidenum">
              <a:rPr lang="en-US" smtClean="0"/>
              <a:pPr algn="ctr"/>
              <a:t>4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44663" y="2528991"/>
            <a:ext cx="722123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Arial"/>
                <a:cs typeface="Arial"/>
              </a:rPr>
              <a:t>Updated functional map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Arial"/>
                <a:cs typeface="Arial"/>
              </a:rPr>
              <a:t>Addressed district-related standards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Arial"/>
                <a:cs typeface="Arial"/>
              </a:rPr>
              <a:t>Developed evidence list for district-related services</a:t>
            </a:r>
            <a:endParaRPr lang="en-US" sz="2400" dirty="0">
              <a:latin typeface="Arial"/>
              <a:cs typeface="Arial"/>
            </a:endParaRPr>
          </a:p>
          <a:p>
            <a:pPr marL="285750" lvl="0" indent="-285750">
              <a:buFont typeface="Arial"/>
              <a:buChar char="•"/>
            </a:pPr>
            <a:endParaRPr lang="en-US" sz="2400" dirty="0">
              <a:latin typeface="Arial"/>
              <a:cs typeface="Arial"/>
            </a:endParaRPr>
          </a:p>
          <a:p>
            <a:pPr marL="285750" lvl="0" indent="-285750">
              <a:buFont typeface="Arial"/>
              <a:buChar char="•"/>
            </a:pPr>
            <a:endParaRPr lang="en-US" sz="2400" dirty="0" smtClean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281811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>
                <a:latin typeface="Arial"/>
                <a:cs typeface="Arial"/>
              </a:rPr>
              <a:t>Development of </a:t>
            </a:r>
            <a:r>
              <a:rPr lang="en-US" sz="2800" b="1" dirty="0" smtClean="0">
                <a:latin typeface="Arial"/>
                <a:cs typeface="Arial"/>
              </a:rPr>
              <a:t>the</a:t>
            </a:r>
          </a:p>
          <a:p>
            <a:pPr lvl="0" algn="ctr"/>
            <a:r>
              <a:rPr lang="en-US" sz="2800" b="1" dirty="0" smtClean="0">
                <a:latin typeface="Arial"/>
                <a:cs typeface="Arial"/>
              </a:rPr>
              <a:t>Institutional Self</a:t>
            </a:r>
            <a:r>
              <a:rPr lang="en-US" sz="2800" b="1" dirty="0"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Evaluation </a:t>
            </a:r>
            <a:r>
              <a:rPr lang="en-US" sz="2800" b="1" dirty="0">
                <a:latin typeface="Arial"/>
                <a:cs typeface="Arial"/>
              </a:rPr>
              <a:t>Report (ISER)</a:t>
            </a:r>
          </a:p>
        </p:txBody>
      </p:sp>
    </p:spTree>
    <p:extLst>
      <p:ext uri="{BB962C8B-B14F-4D97-AF65-F5344CB8AC3E}">
        <p14:creationId xmlns:p14="http://schemas.microsoft.com/office/powerpoint/2010/main" val="298531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43519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Quality Focus Essay - QFE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220075" y="6356350"/>
            <a:ext cx="923925" cy="365125"/>
          </a:xfrm>
        </p:spPr>
        <p:txBody>
          <a:bodyPr/>
          <a:lstStyle/>
          <a:p>
            <a:pPr algn="ctr"/>
            <a:fld id="{526220DD-ABF4-42D0-854A-60A52B612438}" type="slidenum">
              <a:rPr lang="en-US" smtClean="0"/>
              <a:pPr algn="ctr"/>
              <a:t>5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28609" y="2178136"/>
            <a:ext cx="763589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Arial"/>
                <a:cs typeface="Arial"/>
              </a:rPr>
              <a:t>Action projects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Arial"/>
                <a:cs typeface="Arial"/>
              </a:rPr>
              <a:t>Focused on student learning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Arial"/>
                <a:cs typeface="Arial"/>
              </a:rPr>
              <a:t>Established goals, timeline, responsible individuals,</a:t>
            </a:r>
          </a:p>
          <a:p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smtClean="0">
                <a:latin typeface="Arial"/>
                <a:cs typeface="Arial"/>
              </a:rPr>
              <a:t>  assessment plan</a:t>
            </a:r>
            <a:endParaRPr lang="en-US" sz="2400" dirty="0">
              <a:latin typeface="Arial"/>
              <a:cs typeface="Arial"/>
            </a:endParaRPr>
          </a:p>
          <a:p>
            <a:pPr marL="285750" lvl="0" indent="-285750">
              <a:buFont typeface="Arial"/>
              <a:buChar char="•"/>
            </a:pPr>
            <a:endParaRPr lang="en-US" sz="2400" dirty="0">
              <a:latin typeface="Arial"/>
              <a:cs typeface="Arial"/>
            </a:endParaRPr>
          </a:p>
          <a:p>
            <a:pPr marL="285750" lvl="0" indent="-285750">
              <a:buFont typeface="Arial"/>
              <a:buChar char="•"/>
            </a:pPr>
            <a:endParaRPr lang="en-US" sz="2400" dirty="0" smtClean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281811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>
                <a:latin typeface="Arial"/>
                <a:cs typeface="Arial"/>
              </a:rPr>
              <a:t>Development of the </a:t>
            </a:r>
            <a:r>
              <a:rPr lang="en-US" sz="2800" b="1" dirty="0" smtClean="0">
                <a:latin typeface="Arial"/>
                <a:cs typeface="Arial"/>
              </a:rPr>
              <a:t>Quality Focus Essay (QFE)</a:t>
            </a:r>
            <a:endParaRPr lang="en-US" sz="28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372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43519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Quality Focus Essay </a:t>
            </a:r>
            <a:r>
              <a:rPr lang="en-US" dirty="0" smtClean="0">
                <a:solidFill>
                  <a:srgbClr val="000000"/>
                </a:solidFill>
              </a:rPr>
              <a:t>Topics - Foothill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220075" y="6356350"/>
            <a:ext cx="923925" cy="365125"/>
          </a:xfrm>
        </p:spPr>
        <p:txBody>
          <a:bodyPr/>
          <a:lstStyle/>
          <a:p>
            <a:pPr algn="ctr"/>
            <a:fld id="{526220DD-ABF4-42D0-854A-60A52B612438}" type="slidenum">
              <a:rPr lang="en-US" smtClean="0"/>
              <a:pPr algn="ctr"/>
              <a:t>6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23484" y="1650942"/>
            <a:ext cx="811399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Arial"/>
                <a:cs typeface="Arial"/>
              </a:rPr>
              <a:t>Create a new college participatory governance system that actively involves a majority of college employees and is recognized by learning and dialogue about how to achieve college goals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Arial"/>
                <a:cs typeface="Arial"/>
              </a:rPr>
              <a:t>Develop more clearly defined educational pathways, resulting in reduced time for students to complete their goals</a:t>
            </a:r>
            <a:endParaRPr lang="en-US" sz="2400" dirty="0">
              <a:latin typeface="Arial"/>
              <a:cs typeface="Arial"/>
            </a:endParaRPr>
          </a:p>
          <a:p>
            <a:pPr marL="285750" lvl="0" indent="-285750">
              <a:buFont typeface="Arial"/>
              <a:buChar char="•"/>
            </a:pPr>
            <a:endParaRPr lang="en-US" sz="24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712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43519"/>
          </a:xfrm>
        </p:spPr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Quality Focus Essay </a:t>
            </a:r>
            <a:r>
              <a:rPr lang="en-US" dirty="0" smtClean="0">
                <a:solidFill>
                  <a:srgbClr val="000000"/>
                </a:solidFill>
              </a:rPr>
              <a:t>Topic – De Anza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220075" y="6356350"/>
            <a:ext cx="923925" cy="365125"/>
          </a:xfrm>
        </p:spPr>
        <p:txBody>
          <a:bodyPr/>
          <a:lstStyle/>
          <a:p>
            <a:pPr algn="ctr"/>
            <a:fld id="{526220DD-ABF4-42D0-854A-60A52B612438}" type="slidenum">
              <a:rPr lang="en-US" smtClean="0"/>
              <a:pPr algn="ctr"/>
              <a:t>7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16444" y="1643964"/>
            <a:ext cx="7821037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Arial"/>
                <a:cs typeface="Arial"/>
              </a:rPr>
              <a:t>Create a </a:t>
            </a:r>
            <a:r>
              <a:rPr lang="en-US" sz="2400" dirty="0" smtClean="0">
                <a:latin typeface="Arial"/>
                <a:cs typeface="Arial"/>
              </a:rPr>
              <a:t>collegewide </a:t>
            </a:r>
            <a:r>
              <a:rPr lang="en-US" sz="2400" dirty="0">
                <a:latin typeface="Arial"/>
                <a:cs typeface="Arial"/>
              </a:rPr>
              <a:t>vision for reaching equitable outcomes for all student groups and a plan to achieve this vision. The plan would include a holistic assessment of current practices and policies, a review of what works nationally in order to implement locally, and a </a:t>
            </a:r>
            <a:r>
              <a:rPr lang="en-US" sz="2400" dirty="0" smtClean="0">
                <a:latin typeface="Arial"/>
                <a:cs typeface="Arial"/>
              </a:rPr>
              <a:t>collegewide </a:t>
            </a:r>
            <a:r>
              <a:rPr lang="en-US" sz="2400" dirty="0">
                <a:latin typeface="Arial"/>
                <a:cs typeface="Arial"/>
              </a:rPr>
              <a:t>commitment to the vision</a:t>
            </a:r>
            <a:r>
              <a:rPr lang="en-US" sz="2400" dirty="0" smtClean="0">
                <a:latin typeface="Arial"/>
                <a:cs typeface="Arial"/>
              </a:rPr>
              <a:t>.</a:t>
            </a:r>
            <a:endParaRPr lang="en-US" sz="2400" dirty="0">
              <a:latin typeface="Arial"/>
              <a:cs typeface="Arial"/>
            </a:endParaRPr>
          </a:p>
          <a:p>
            <a:pPr marL="285750" lvl="0" indent="-285750">
              <a:buFont typeface="Arial"/>
              <a:buChar char="•"/>
            </a:pPr>
            <a:endParaRPr lang="en-US" sz="2400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986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43519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0000"/>
                </a:solidFill>
              </a:rPr>
              <a:t>Winter/Spring College Accreditation Activities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9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220075" y="6356350"/>
            <a:ext cx="923925" cy="365125"/>
          </a:xfrm>
        </p:spPr>
        <p:txBody>
          <a:bodyPr/>
          <a:lstStyle/>
          <a:p>
            <a:pPr algn="ctr"/>
            <a:fld id="{526220DD-ABF4-42D0-854A-60A52B612438}" type="slidenum">
              <a:rPr lang="en-US" smtClean="0"/>
              <a:pPr algn="ctr"/>
              <a:t>8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02707" y="2489526"/>
            <a:ext cx="651154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/>
                <a:cs typeface="Arial"/>
              </a:rPr>
              <a:t>Finalize draft document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/>
                <a:cs typeface="Arial"/>
              </a:rPr>
              <a:t>Share with community</a:t>
            </a:r>
          </a:p>
          <a:p>
            <a:endParaRPr lang="en-US" sz="2400" dirty="0" smtClean="0"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/>
                <a:cs typeface="Arial"/>
              </a:rPr>
              <a:t>Present to board in June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1281811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dirty="0" smtClean="0">
                <a:latin typeface="Arial"/>
                <a:cs typeface="Arial"/>
              </a:rPr>
              <a:t>Completion </a:t>
            </a:r>
            <a:r>
              <a:rPr lang="en-US" sz="2800" b="1" dirty="0">
                <a:latin typeface="Arial"/>
                <a:cs typeface="Arial"/>
              </a:rPr>
              <a:t>of </a:t>
            </a:r>
            <a:r>
              <a:rPr lang="en-US" sz="2800" b="1" dirty="0" smtClean="0">
                <a:latin typeface="Arial"/>
                <a:cs typeface="Arial"/>
              </a:rPr>
              <a:t>the</a:t>
            </a:r>
          </a:p>
          <a:p>
            <a:pPr lvl="0" algn="ctr"/>
            <a:r>
              <a:rPr lang="en-US" sz="2800" b="1" dirty="0" smtClean="0">
                <a:latin typeface="Arial"/>
                <a:cs typeface="Arial"/>
              </a:rPr>
              <a:t>Institutional</a:t>
            </a:r>
            <a:r>
              <a:rPr lang="en-US" sz="2800" b="1" dirty="0"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Self</a:t>
            </a:r>
            <a:r>
              <a:rPr lang="en-US" sz="2800" b="1" dirty="0">
                <a:latin typeface="Arial"/>
                <a:cs typeface="Arial"/>
              </a:rPr>
              <a:t> </a:t>
            </a:r>
            <a:r>
              <a:rPr lang="en-US" sz="2800" b="1" dirty="0" smtClean="0">
                <a:latin typeface="Arial"/>
                <a:cs typeface="Arial"/>
              </a:rPr>
              <a:t>Evaluation </a:t>
            </a:r>
            <a:r>
              <a:rPr lang="en-US" sz="2800" b="1" dirty="0">
                <a:latin typeface="Arial"/>
                <a:cs typeface="Arial"/>
              </a:rPr>
              <a:t>Report (ISER</a:t>
            </a:r>
            <a:r>
              <a:rPr lang="en-US" sz="2800" b="1" dirty="0" smtClean="0">
                <a:latin typeface="Arial"/>
                <a:cs typeface="Arial"/>
              </a:rPr>
              <a:t>)</a:t>
            </a:r>
            <a:endParaRPr lang="en-US" sz="28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0190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358011"/>
            <a:ext cx="9144000" cy="1464414"/>
          </a:xfrm>
        </p:spPr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Q&amp;A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504139"/>
            <a:ext cx="9144000" cy="756327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rgbClr val="000000"/>
                </a:solidFill>
                <a:latin typeface="Arial"/>
                <a:cs typeface="Arial"/>
              </a:rPr>
              <a:t>Foothill-De Anza Enrollment Update</a:t>
            </a:r>
            <a:endParaRPr lang="en-US" sz="36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4842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309</Words>
  <Application>Microsoft Office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Foothill-De Anza Accreditation Self Study Update</vt:lpstr>
      <vt:lpstr>Purpose of Accreditation</vt:lpstr>
      <vt:lpstr>College Accreditation Activities – Fall 2016</vt:lpstr>
      <vt:lpstr>District Accreditation Support – Fall 2016</vt:lpstr>
      <vt:lpstr>Quality Focus Essay - QFE</vt:lpstr>
      <vt:lpstr>Quality Focus Essay Topics - Foothill</vt:lpstr>
      <vt:lpstr>Quality Focus Essay Topic – De Anza</vt:lpstr>
      <vt:lpstr>Winter/Spring College Accreditation Activities</vt:lpstr>
      <vt:lpstr>Q&amp;A</vt:lpstr>
      <vt:lpstr>Foothill-De Anza Accreditation Self Study Update</vt:lpstr>
    </vt:vector>
  </TitlesOfParts>
  <Company>FHDA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FHDA</dc:creator>
  <cp:lastModifiedBy>Andrew</cp:lastModifiedBy>
  <cp:revision>70</cp:revision>
  <cp:lastPrinted>2017-01-26T19:08:39Z</cp:lastPrinted>
  <dcterms:created xsi:type="dcterms:W3CDTF">2015-12-09T18:43:14Z</dcterms:created>
  <dcterms:modified xsi:type="dcterms:W3CDTF">2017-02-08T03:50:52Z</dcterms:modified>
</cp:coreProperties>
</file>