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6502" r:id="rId1"/>
  </p:sldMasterIdLst>
  <p:sldIdLst>
    <p:sldId id="256" r:id="rId2"/>
    <p:sldId id="270" r:id="rId3"/>
    <p:sldId id="272" r:id="rId4"/>
    <p:sldId id="271" r:id="rId5"/>
    <p:sldId id="262" r:id="rId6"/>
    <p:sldId id="257" r:id="rId7"/>
    <p:sldId id="268" r:id="rId8"/>
    <p:sldId id="264" r:id="rId9"/>
    <p:sldId id="265" r:id="rId10"/>
    <p:sldId id="266" r:id="rId11"/>
    <p:sldId id="267" r:id="rId12"/>
    <p:sldId id="269" r:id="rId13"/>
    <p:sldId id="261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45"/>
    <p:restoredTop sz="93692"/>
  </p:normalViewPr>
  <p:slideViewPr>
    <p:cSldViewPr snapToGrid="0" snapToObjects="1">
      <p:cViewPr>
        <p:scale>
          <a:sx n="60" d="100"/>
          <a:sy n="60" d="100"/>
        </p:scale>
        <p:origin x="408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Accreditation Student</a:t>
            </a:r>
            <a:r>
              <a:rPr lang="en-US" sz="2000" baseline="0" dirty="0"/>
              <a:t> Respondents vs. </a:t>
            </a:r>
          </a:p>
          <a:p>
            <a:pPr>
              <a:defRPr sz="2000"/>
            </a:pPr>
            <a:r>
              <a:rPr lang="en-US" sz="2000" baseline="0" dirty="0"/>
              <a:t>Spring 2016 Credit Enrollment </a:t>
            </a:r>
            <a:endParaRPr lang="en-US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Survey Respondents</c:v>
          </c:tx>
          <c:spPr>
            <a:solidFill>
              <a:srgbClr val="A61E2F"/>
            </a:solidFill>
            <a:ln>
              <a:noFill/>
            </a:ln>
            <a:effectLst/>
          </c:spPr>
          <c:invertIfNegative val="0"/>
          <c:cat>
            <c:strRef>
              <c:f>'[Student Accreditation Memo Tables new.xlsx]Ethnicity'!$L$355:$L$361</c:f>
              <c:strCache>
                <c:ptCount val="7"/>
                <c:pt idx="0">
                  <c:v>African American</c:v>
                </c:pt>
                <c:pt idx="1">
                  <c:v>Asian</c:v>
                </c:pt>
                <c:pt idx="2">
                  <c:v>Filipino/PI</c:v>
                </c:pt>
                <c:pt idx="3">
                  <c:v>Latino</c:v>
                </c:pt>
                <c:pt idx="4">
                  <c:v>Native American</c:v>
                </c:pt>
                <c:pt idx="5">
                  <c:v>White</c:v>
                </c:pt>
                <c:pt idx="6">
                  <c:v>Unrecorded</c:v>
                </c:pt>
              </c:strCache>
            </c:strRef>
          </c:cat>
          <c:val>
            <c:numRef>
              <c:f>'[Student Accreditation Memo Tables new.xlsx]Ethnicity'!$M$355:$M$361</c:f>
              <c:numCache>
                <c:formatCode>0%</c:formatCode>
                <c:ptCount val="7"/>
                <c:pt idx="0">
                  <c:v>0.02</c:v>
                </c:pt>
                <c:pt idx="1">
                  <c:v>0.28999999999999998</c:v>
                </c:pt>
                <c:pt idx="2">
                  <c:v>0.04</c:v>
                </c:pt>
                <c:pt idx="3">
                  <c:v>0.13</c:v>
                </c:pt>
                <c:pt idx="4">
                  <c:v>0.01</c:v>
                </c:pt>
                <c:pt idx="5">
                  <c:v>0.38</c:v>
                </c:pt>
                <c:pt idx="6">
                  <c:v>0.13</c:v>
                </c:pt>
              </c:numCache>
            </c:numRef>
          </c:val>
        </c:ser>
        <c:ser>
          <c:idx val="1"/>
          <c:order val="1"/>
          <c:tx>
            <c:v>S16 Enr</c:v>
          </c:tx>
          <c:spPr>
            <a:solidFill>
              <a:srgbClr val="02A8E0"/>
            </a:solidFill>
            <a:ln>
              <a:noFill/>
            </a:ln>
            <a:effectLst/>
          </c:spPr>
          <c:invertIfNegative val="0"/>
          <c:cat>
            <c:strRef>
              <c:f>'[Student Accreditation Memo Tables new.xlsx]Ethnicity'!$L$355:$L$361</c:f>
              <c:strCache>
                <c:ptCount val="7"/>
                <c:pt idx="0">
                  <c:v>African American</c:v>
                </c:pt>
                <c:pt idx="1">
                  <c:v>Asian</c:v>
                </c:pt>
                <c:pt idx="2">
                  <c:v>Filipino/PI</c:v>
                </c:pt>
                <c:pt idx="3">
                  <c:v>Latino</c:v>
                </c:pt>
                <c:pt idx="4">
                  <c:v>Native American</c:v>
                </c:pt>
                <c:pt idx="5">
                  <c:v>White</c:v>
                </c:pt>
                <c:pt idx="6">
                  <c:v>Unrecorded</c:v>
                </c:pt>
              </c:strCache>
            </c:strRef>
          </c:cat>
          <c:val>
            <c:numRef>
              <c:f>'[Student Accreditation Memo Tables new.xlsx]Ethnicity'!$N$355:$N$361</c:f>
              <c:numCache>
                <c:formatCode>0%</c:formatCode>
                <c:ptCount val="7"/>
                <c:pt idx="0">
                  <c:v>0.05</c:v>
                </c:pt>
                <c:pt idx="1">
                  <c:v>0.28999999999999998</c:v>
                </c:pt>
                <c:pt idx="2">
                  <c:v>7.0000000000000007E-2</c:v>
                </c:pt>
                <c:pt idx="3">
                  <c:v>0.22</c:v>
                </c:pt>
                <c:pt idx="4">
                  <c:v>0.01</c:v>
                </c:pt>
                <c:pt idx="5">
                  <c:v>0.31</c:v>
                </c:pt>
                <c:pt idx="6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4589392"/>
        <c:axId val="244589952"/>
      </c:barChart>
      <c:catAx>
        <c:axId val="24458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589952"/>
        <c:crosses val="autoZero"/>
        <c:auto val="1"/>
        <c:lblAlgn val="ctr"/>
        <c:lblOffset val="100"/>
        <c:noMultiLvlLbl val="0"/>
      </c:catAx>
      <c:valAx>
        <c:axId val="24458995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58939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ILO</a:t>
            </a:r>
            <a:r>
              <a:rPr lang="en-US" sz="2000" baseline="0" dirty="0"/>
              <a:t> Statements Highly Rated Among </a:t>
            </a:r>
          </a:p>
          <a:p>
            <a:pPr>
              <a:defRPr sz="2000"/>
            </a:pPr>
            <a:r>
              <a:rPr lang="en-US" sz="2000" baseline="0" dirty="0"/>
              <a:t>2016 Accreditation Survey Respondents </a:t>
            </a:r>
            <a:endParaRPr lang="en-US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'[Student Accreditation Memo Tables new.xlsx]ILOs graphs'!$B$3</c:f>
              <c:strCache>
                <c:ptCount val="1"/>
                <c:pt idx="0">
                  <c:v>Very Much</c:v>
                </c:pt>
              </c:strCache>
            </c:strRef>
          </c:tx>
          <c:spPr>
            <a:solidFill>
              <a:srgbClr val="A61E2F"/>
            </a:solidFill>
            <a:ln>
              <a:noFill/>
            </a:ln>
            <a:effectLst/>
          </c:spPr>
          <c:invertIfNegative val="0"/>
          <c:cat>
            <c:strRef>
              <c:f>'[Student Accreditation Memo Tables new.xlsx]ILOs graphs'!$A$4:$A$6</c:f>
              <c:strCache>
                <c:ptCount val="3"/>
                <c:pt idx="0">
                  <c:v>Critical Thinking:Learning effectively on your own</c:v>
                </c:pt>
                <c:pt idx="1">
                  <c:v>Critical Thinking: Thinking critically and analytically</c:v>
                </c:pt>
                <c:pt idx="2">
                  <c:v>Critical Thinking: Interpreting ideas or issues thoughtfully</c:v>
                </c:pt>
              </c:strCache>
            </c:strRef>
          </c:cat>
          <c:val>
            <c:numRef>
              <c:f>'[Student Accreditation Memo Tables new.xlsx]ILOs graphs'!$B$4:$B$6</c:f>
              <c:numCache>
                <c:formatCode>0%</c:formatCode>
                <c:ptCount val="3"/>
                <c:pt idx="0">
                  <c:v>0.41</c:v>
                </c:pt>
                <c:pt idx="1">
                  <c:v>0.36</c:v>
                </c:pt>
                <c:pt idx="2">
                  <c:v>0.32</c:v>
                </c:pt>
              </c:numCache>
            </c:numRef>
          </c:val>
        </c:ser>
        <c:ser>
          <c:idx val="1"/>
          <c:order val="1"/>
          <c:tx>
            <c:strRef>
              <c:f>'[Student Accreditation Memo Tables new.xlsx]ILOs graphs'!$C$3</c:f>
              <c:strCache>
                <c:ptCount val="1"/>
                <c:pt idx="0">
                  <c:v>Quite A Bit</c:v>
                </c:pt>
              </c:strCache>
            </c:strRef>
          </c:tx>
          <c:spPr>
            <a:solidFill>
              <a:srgbClr val="02A8E0"/>
            </a:solidFill>
            <a:ln>
              <a:noFill/>
            </a:ln>
            <a:effectLst/>
          </c:spPr>
          <c:invertIfNegative val="0"/>
          <c:cat>
            <c:strRef>
              <c:f>'[Student Accreditation Memo Tables new.xlsx]ILOs graphs'!$A$4:$A$6</c:f>
              <c:strCache>
                <c:ptCount val="3"/>
                <c:pt idx="0">
                  <c:v>Critical Thinking:Learning effectively on your own</c:v>
                </c:pt>
                <c:pt idx="1">
                  <c:v>Critical Thinking: Thinking critically and analytically</c:v>
                </c:pt>
                <c:pt idx="2">
                  <c:v>Critical Thinking: Interpreting ideas or issues thoughtfully</c:v>
                </c:pt>
              </c:strCache>
            </c:strRef>
          </c:cat>
          <c:val>
            <c:numRef>
              <c:f>'[Student Accreditation Memo Tables new.xlsx]ILOs graphs'!$C$4:$C$6</c:f>
              <c:numCache>
                <c:formatCode>0%</c:formatCode>
                <c:ptCount val="3"/>
                <c:pt idx="0">
                  <c:v>0.31</c:v>
                </c:pt>
                <c:pt idx="1">
                  <c:v>0.32</c:v>
                </c:pt>
                <c:pt idx="2">
                  <c:v>0.32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4592752"/>
        <c:axId val="244593312"/>
      </c:barChart>
      <c:catAx>
        <c:axId val="24459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593312"/>
        <c:crosses val="autoZero"/>
        <c:auto val="1"/>
        <c:lblAlgn val="ctr"/>
        <c:lblOffset val="100"/>
        <c:noMultiLvlLbl val="0"/>
      </c:catAx>
      <c:valAx>
        <c:axId val="2445933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5927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ILO Statements</a:t>
            </a:r>
            <a:r>
              <a:rPr lang="en-US" sz="2000" baseline="0" dirty="0"/>
              <a:t> Less Highly Rated Among </a:t>
            </a:r>
          </a:p>
          <a:p>
            <a:pPr>
              <a:defRPr sz="2000"/>
            </a:pPr>
            <a:r>
              <a:rPr lang="en-US" sz="2000" baseline="0" dirty="0"/>
              <a:t>2016 Accreditation Survey Respondents</a:t>
            </a:r>
            <a:endParaRPr lang="en-US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'[Student Accreditation Memo Tables new.xlsx]ILOs graphs'!$B$8</c:f>
              <c:strCache>
                <c:ptCount val="1"/>
                <c:pt idx="0">
                  <c:v>Very Much</c:v>
                </c:pt>
              </c:strCache>
            </c:strRef>
          </c:tx>
          <c:spPr>
            <a:solidFill>
              <a:srgbClr val="A61E2F"/>
            </a:solidFill>
            <a:ln>
              <a:noFill/>
            </a:ln>
            <a:effectLst/>
          </c:spPr>
          <c:invertIfNegative val="0"/>
          <c:cat>
            <c:strRef>
              <c:f>'[Student Accreditation Memo Tables new.xlsx]ILOs graphs'!$A$9:$A$12</c:f>
              <c:strCache>
                <c:ptCount val="4"/>
                <c:pt idx="0">
                  <c:v>Computation: Applying computational skills in making decisions</c:v>
                </c:pt>
                <c:pt idx="1">
                  <c:v>Computation: Solving numerical problems</c:v>
                </c:pt>
                <c:pt idx="2">
                  <c:v>Community: Feeling connected to the larger community</c:v>
                </c:pt>
                <c:pt idx="3">
                  <c:v>Community: Contributing to the welfare of your community</c:v>
                </c:pt>
              </c:strCache>
            </c:strRef>
          </c:cat>
          <c:val>
            <c:numRef>
              <c:f>'[Student Accreditation Memo Tables new.xlsx]ILOs graphs'!$B$9:$B$12</c:f>
              <c:numCache>
                <c:formatCode>0%</c:formatCode>
                <c:ptCount val="4"/>
                <c:pt idx="0">
                  <c:v>0.2</c:v>
                </c:pt>
                <c:pt idx="1">
                  <c:v>0.22</c:v>
                </c:pt>
                <c:pt idx="2">
                  <c:v>0.25</c:v>
                </c:pt>
                <c:pt idx="3">
                  <c:v>0.2</c:v>
                </c:pt>
              </c:numCache>
            </c:numRef>
          </c:val>
        </c:ser>
        <c:ser>
          <c:idx val="1"/>
          <c:order val="1"/>
          <c:tx>
            <c:strRef>
              <c:f>'[Student Accreditation Memo Tables new.xlsx]ILOs graphs'!$C$8</c:f>
              <c:strCache>
                <c:ptCount val="1"/>
                <c:pt idx="0">
                  <c:v>Quite A Bit</c:v>
                </c:pt>
              </c:strCache>
            </c:strRef>
          </c:tx>
          <c:spPr>
            <a:solidFill>
              <a:srgbClr val="02A8E0"/>
            </a:solidFill>
            <a:ln>
              <a:noFill/>
            </a:ln>
            <a:effectLst/>
          </c:spPr>
          <c:invertIfNegative val="0"/>
          <c:cat>
            <c:strRef>
              <c:f>'[Student Accreditation Memo Tables new.xlsx]ILOs graphs'!$A$9:$A$12</c:f>
              <c:strCache>
                <c:ptCount val="4"/>
                <c:pt idx="0">
                  <c:v>Computation: Applying computational skills in making decisions</c:v>
                </c:pt>
                <c:pt idx="1">
                  <c:v>Computation: Solving numerical problems</c:v>
                </c:pt>
                <c:pt idx="2">
                  <c:v>Community: Feeling connected to the larger community</c:v>
                </c:pt>
                <c:pt idx="3">
                  <c:v>Community: Contributing to the welfare of your community</c:v>
                </c:pt>
              </c:strCache>
            </c:strRef>
          </c:cat>
          <c:val>
            <c:numRef>
              <c:f>'[Student Accreditation Memo Tables new.xlsx]ILOs graphs'!$C$9:$C$12</c:f>
              <c:numCache>
                <c:formatCode>0%</c:formatCode>
                <c:ptCount val="4"/>
                <c:pt idx="0">
                  <c:v>0.28000000000000003</c:v>
                </c:pt>
                <c:pt idx="1">
                  <c:v>0.26</c:v>
                </c:pt>
                <c:pt idx="2">
                  <c:v>0.22</c:v>
                </c:pt>
                <c:pt idx="3">
                  <c:v>0.24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4595552"/>
        <c:axId val="286810752"/>
      </c:barChart>
      <c:catAx>
        <c:axId val="2445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810752"/>
        <c:crosses val="autoZero"/>
        <c:auto val="1"/>
        <c:lblAlgn val="ctr"/>
        <c:lblOffset val="100"/>
        <c:noMultiLvlLbl val="0"/>
      </c:catAx>
      <c:valAx>
        <c:axId val="28681075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595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Communication </a:t>
            </a:r>
            <a:r>
              <a:rPr lang="en-US" sz="2000" dirty="0" smtClean="0"/>
              <a:t>ILO: </a:t>
            </a:r>
          </a:p>
          <a:p>
            <a:pPr>
              <a:defRPr sz="2000"/>
            </a:pPr>
            <a:r>
              <a:rPr lang="en-US" sz="2000" dirty="0" smtClean="0"/>
              <a:t>Responses</a:t>
            </a:r>
            <a:r>
              <a:rPr lang="en-US" sz="2000" baseline="0" dirty="0" smtClean="0"/>
              <a:t> by Ethnicity</a:t>
            </a:r>
            <a:endParaRPr lang="en-US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'ILOs graphs'!$B$21</c:f>
              <c:strCache>
                <c:ptCount val="1"/>
                <c:pt idx="0">
                  <c:v>Disproportionately Impacted Groups</c:v>
                </c:pt>
              </c:strCache>
            </c:strRef>
          </c:tx>
          <c:spPr>
            <a:solidFill>
              <a:srgbClr val="A61E2F"/>
            </a:solidFill>
            <a:ln>
              <a:noFill/>
            </a:ln>
            <a:effectLst/>
          </c:spPr>
          <c:invertIfNegative val="0"/>
          <c:cat>
            <c:strRef>
              <c:f>'ILOs graphs'!$A$22:$A$24</c:f>
              <c:strCache>
                <c:ptCount val="3"/>
                <c:pt idx="0">
                  <c:v>Speak clearly and effectively</c:v>
                </c:pt>
                <c:pt idx="1">
                  <c:v>Write clearly and effectively</c:v>
                </c:pt>
                <c:pt idx="2">
                  <c:v>Communicating your opinion/viewpoint clearly</c:v>
                </c:pt>
              </c:strCache>
            </c:strRef>
          </c:cat>
          <c:val>
            <c:numRef>
              <c:f>'ILOs graphs'!$B$22:$B$24</c:f>
              <c:numCache>
                <c:formatCode>0%</c:formatCode>
                <c:ptCount val="3"/>
                <c:pt idx="0">
                  <c:v>0.76</c:v>
                </c:pt>
                <c:pt idx="1">
                  <c:v>0.72</c:v>
                </c:pt>
                <c:pt idx="2">
                  <c:v>0.71</c:v>
                </c:pt>
              </c:numCache>
            </c:numRef>
          </c:val>
        </c:ser>
        <c:ser>
          <c:idx val="1"/>
          <c:order val="1"/>
          <c:tx>
            <c:strRef>
              <c:f>'ILOs graphs'!$C$21</c:f>
              <c:strCache>
                <c:ptCount val="1"/>
                <c:pt idx="0">
                  <c:v>All Others</c:v>
                </c:pt>
              </c:strCache>
            </c:strRef>
          </c:tx>
          <c:spPr>
            <a:solidFill>
              <a:srgbClr val="02A8E0"/>
            </a:solidFill>
            <a:ln>
              <a:noFill/>
            </a:ln>
            <a:effectLst/>
          </c:spPr>
          <c:invertIfNegative val="0"/>
          <c:cat>
            <c:strRef>
              <c:f>'ILOs graphs'!$A$22:$A$24</c:f>
              <c:strCache>
                <c:ptCount val="3"/>
                <c:pt idx="0">
                  <c:v>Speak clearly and effectively</c:v>
                </c:pt>
                <c:pt idx="1">
                  <c:v>Write clearly and effectively</c:v>
                </c:pt>
                <c:pt idx="2">
                  <c:v>Communicating your opinion/viewpoint clearly</c:v>
                </c:pt>
              </c:strCache>
            </c:strRef>
          </c:cat>
          <c:val>
            <c:numRef>
              <c:f>'ILOs graphs'!$C$22:$C$24</c:f>
              <c:numCache>
                <c:formatCode>0%</c:formatCode>
                <c:ptCount val="3"/>
                <c:pt idx="0">
                  <c:v>0.43</c:v>
                </c:pt>
                <c:pt idx="1">
                  <c:v>0.52</c:v>
                </c:pt>
                <c:pt idx="2">
                  <c:v>0.47</c:v>
                </c:pt>
              </c:numCache>
            </c:numRef>
          </c:val>
        </c:ser>
        <c:ser>
          <c:idx val="2"/>
          <c:order val="2"/>
          <c:tx>
            <c:strRef>
              <c:f>'ILOs graphs'!$D$21</c:f>
              <c:strCache>
                <c:ptCount val="1"/>
                <c:pt idx="0">
                  <c:v>All Responses</c:v>
                </c:pt>
              </c:strCache>
            </c:strRef>
          </c:tx>
          <c:spPr>
            <a:solidFill>
              <a:srgbClr val="63A844"/>
            </a:solidFill>
            <a:ln>
              <a:noFill/>
            </a:ln>
            <a:effectLst/>
          </c:spPr>
          <c:invertIfNegative val="0"/>
          <c:cat>
            <c:strRef>
              <c:f>'ILOs graphs'!$A$22:$A$24</c:f>
              <c:strCache>
                <c:ptCount val="3"/>
                <c:pt idx="0">
                  <c:v>Speak clearly and effectively</c:v>
                </c:pt>
                <c:pt idx="1">
                  <c:v>Write clearly and effectively</c:v>
                </c:pt>
                <c:pt idx="2">
                  <c:v>Communicating your opinion/viewpoint clearly</c:v>
                </c:pt>
              </c:strCache>
            </c:strRef>
          </c:cat>
          <c:val>
            <c:numRef>
              <c:f>'ILOs graphs'!$D$22:$D$24</c:f>
              <c:numCache>
                <c:formatCode>0%</c:formatCode>
                <c:ptCount val="3"/>
                <c:pt idx="0">
                  <c:v>0.51</c:v>
                </c:pt>
                <c:pt idx="1">
                  <c:v>0.59</c:v>
                </c:pt>
                <c:pt idx="2">
                  <c:v>0.55000000000000004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6814112"/>
        <c:axId val="286814672"/>
      </c:barChart>
      <c:catAx>
        <c:axId val="28681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814672"/>
        <c:crosses val="autoZero"/>
        <c:auto val="1"/>
        <c:lblAlgn val="ctr"/>
        <c:lblOffset val="100"/>
        <c:noMultiLvlLbl val="0"/>
      </c:catAx>
      <c:valAx>
        <c:axId val="2868146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81411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Computation ILO: </a:t>
            </a:r>
            <a:endParaRPr lang="en-US" sz="2000" dirty="0" smtClean="0"/>
          </a:p>
          <a:p>
            <a:pPr>
              <a:defRPr sz="2000"/>
            </a:pPr>
            <a:r>
              <a:rPr lang="en-US" sz="2000" dirty="0" smtClean="0"/>
              <a:t>Ability </a:t>
            </a:r>
            <a:r>
              <a:rPr lang="en-US" sz="2000" dirty="0"/>
              <a:t>to Solve Problems </a:t>
            </a:r>
          </a:p>
        </c:rich>
      </c:tx>
      <c:layout>
        <c:manualLayout>
          <c:xMode val="edge"/>
          <c:yMode val="edge"/>
          <c:x val="0.263675478065242"/>
          <c:y val="3.33333333333332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'ILOs graphs'!$A$38</c:f>
              <c:strCache>
                <c:ptCount val="1"/>
                <c:pt idx="0">
                  <c:v>Solve problems</c:v>
                </c:pt>
              </c:strCache>
            </c:strRef>
          </c:tx>
          <c:spPr>
            <a:solidFill>
              <a:srgbClr val="A61E2F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2A8E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63A844"/>
              </a:solidFill>
              <a:ln>
                <a:noFill/>
              </a:ln>
              <a:effectLst/>
            </c:spPr>
          </c:dPt>
          <c:cat>
            <c:strRef>
              <c:f>'ILOs graphs'!$B$37:$D$37</c:f>
              <c:strCache>
                <c:ptCount val="3"/>
                <c:pt idx="0">
                  <c:v>Disproportionately Impacted Groups</c:v>
                </c:pt>
                <c:pt idx="1">
                  <c:v>All Others</c:v>
                </c:pt>
                <c:pt idx="2">
                  <c:v>All Responses</c:v>
                </c:pt>
              </c:strCache>
            </c:strRef>
          </c:cat>
          <c:val>
            <c:numRef>
              <c:f>'ILOs graphs'!$B$38:$D$38</c:f>
              <c:numCache>
                <c:formatCode>0%</c:formatCode>
                <c:ptCount val="3"/>
                <c:pt idx="0">
                  <c:v>0.78</c:v>
                </c:pt>
                <c:pt idx="1">
                  <c:v>0.55000000000000004</c:v>
                </c:pt>
                <c:pt idx="2">
                  <c:v>0.61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6816912"/>
        <c:axId val="286817472"/>
      </c:barChart>
      <c:catAx>
        <c:axId val="28681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817472"/>
        <c:crosses val="autoZero"/>
        <c:auto val="1"/>
        <c:lblAlgn val="ctr"/>
        <c:lblOffset val="100"/>
        <c:noMultiLvlLbl val="0"/>
      </c:catAx>
      <c:valAx>
        <c:axId val="2868174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81691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Critical Thinking </a:t>
            </a:r>
            <a:r>
              <a:rPr lang="en-US" sz="2000" dirty="0" smtClean="0"/>
              <a:t>ILO: </a:t>
            </a:r>
          </a:p>
          <a:p>
            <a:pPr>
              <a:defRPr sz="2000"/>
            </a:pPr>
            <a:r>
              <a:rPr lang="en-US" sz="2000" dirty="0" smtClean="0"/>
              <a:t>Responses by Ethnicity</a:t>
            </a:r>
            <a:endParaRPr lang="en-US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'ILOs graphs'!$B$55</c:f>
              <c:strCache>
                <c:ptCount val="1"/>
                <c:pt idx="0">
                  <c:v>Disproportionately Impacted Groups</c:v>
                </c:pt>
              </c:strCache>
            </c:strRef>
          </c:tx>
          <c:spPr>
            <a:solidFill>
              <a:srgbClr val="A61E2F"/>
            </a:solidFill>
            <a:ln>
              <a:noFill/>
            </a:ln>
            <a:effectLst/>
          </c:spPr>
          <c:invertIfNegative val="0"/>
          <c:cat>
            <c:strRef>
              <c:f>'ILOs graphs'!$A$56:$A$57</c:f>
              <c:strCache>
                <c:ptCount val="2"/>
                <c:pt idx="0">
                  <c:v>Think critically and analytically</c:v>
                </c:pt>
                <c:pt idx="1">
                  <c:v>Synthesize information from various formats to a single product</c:v>
                </c:pt>
              </c:strCache>
            </c:strRef>
          </c:cat>
          <c:val>
            <c:numRef>
              <c:f>'ILOs graphs'!$B$56:$B$57</c:f>
              <c:numCache>
                <c:formatCode>0%</c:formatCode>
                <c:ptCount val="2"/>
                <c:pt idx="0">
                  <c:v>0.81</c:v>
                </c:pt>
                <c:pt idx="1">
                  <c:v>0.69</c:v>
                </c:pt>
              </c:numCache>
            </c:numRef>
          </c:val>
        </c:ser>
        <c:ser>
          <c:idx val="1"/>
          <c:order val="1"/>
          <c:tx>
            <c:strRef>
              <c:f>'ILOs graphs'!$C$55</c:f>
              <c:strCache>
                <c:ptCount val="1"/>
                <c:pt idx="0">
                  <c:v>All Others</c:v>
                </c:pt>
              </c:strCache>
            </c:strRef>
          </c:tx>
          <c:spPr>
            <a:solidFill>
              <a:srgbClr val="02A8E0"/>
            </a:solidFill>
            <a:ln>
              <a:noFill/>
            </a:ln>
            <a:effectLst/>
          </c:spPr>
          <c:invertIfNegative val="0"/>
          <c:cat>
            <c:strRef>
              <c:f>'ILOs graphs'!$A$56:$A$57</c:f>
              <c:strCache>
                <c:ptCount val="2"/>
                <c:pt idx="0">
                  <c:v>Think critically and analytically</c:v>
                </c:pt>
                <c:pt idx="1">
                  <c:v>Synthesize information from various formats to a single product</c:v>
                </c:pt>
              </c:strCache>
            </c:strRef>
          </c:cat>
          <c:val>
            <c:numRef>
              <c:f>'ILOs graphs'!$C$56:$C$57</c:f>
              <c:numCache>
                <c:formatCode>0%</c:formatCode>
                <c:ptCount val="2"/>
                <c:pt idx="0">
                  <c:v>0.64</c:v>
                </c:pt>
                <c:pt idx="1">
                  <c:v>0.48</c:v>
                </c:pt>
              </c:numCache>
            </c:numRef>
          </c:val>
        </c:ser>
        <c:ser>
          <c:idx val="2"/>
          <c:order val="2"/>
          <c:tx>
            <c:strRef>
              <c:f>'ILOs graphs'!$D$55</c:f>
              <c:strCache>
                <c:ptCount val="1"/>
                <c:pt idx="0">
                  <c:v>All Responses</c:v>
                </c:pt>
              </c:strCache>
            </c:strRef>
          </c:tx>
          <c:spPr>
            <a:solidFill>
              <a:srgbClr val="63A844"/>
            </a:solidFill>
            <a:ln>
              <a:noFill/>
            </a:ln>
            <a:effectLst/>
          </c:spPr>
          <c:invertIfNegative val="0"/>
          <c:cat>
            <c:strRef>
              <c:f>'ILOs graphs'!$A$56:$A$57</c:f>
              <c:strCache>
                <c:ptCount val="2"/>
                <c:pt idx="0">
                  <c:v>Think critically and analytically</c:v>
                </c:pt>
                <c:pt idx="1">
                  <c:v>Synthesize information from various formats to a single product</c:v>
                </c:pt>
              </c:strCache>
            </c:strRef>
          </c:cat>
          <c:val>
            <c:numRef>
              <c:f>'ILOs graphs'!$D$56:$D$57</c:f>
              <c:numCache>
                <c:formatCode>0%</c:formatCode>
                <c:ptCount val="2"/>
                <c:pt idx="0">
                  <c:v>0.68</c:v>
                </c:pt>
                <c:pt idx="1">
                  <c:v>0.55000000000000004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8359392"/>
        <c:axId val="288359952"/>
      </c:barChart>
      <c:catAx>
        <c:axId val="28835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359952"/>
        <c:crosses val="autoZero"/>
        <c:auto val="1"/>
        <c:lblAlgn val="ctr"/>
        <c:lblOffset val="100"/>
        <c:noMultiLvlLbl val="0"/>
      </c:catAx>
      <c:valAx>
        <c:axId val="28835995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35939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Community </a:t>
            </a:r>
            <a:r>
              <a:rPr lang="en-US" sz="2000" dirty="0" smtClean="0"/>
              <a:t>ILO: Responses by Ethnicity</a:t>
            </a:r>
            <a:endParaRPr lang="en-US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'ILOs graphs'!$B$71</c:f>
              <c:strCache>
                <c:ptCount val="1"/>
                <c:pt idx="0">
                  <c:v>Disproportionately Impacted Groups</c:v>
                </c:pt>
              </c:strCache>
            </c:strRef>
          </c:tx>
          <c:spPr>
            <a:solidFill>
              <a:srgbClr val="A61E2F"/>
            </a:solidFill>
            <a:ln>
              <a:noFill/>
            </a:ln>
            <a:effectLst/>
          </c:spPr>
          <c:invertIfNegative val="0"/>
          <c:cat>
            <c:strRef>
              <c:f>'ILOs graphs'!$A$72:$A$76</c:f>
              <c:strCache>
                <c:ptCount val="5"/>
                <c:pt idx="0">
                  <c:v>Work effectively with others</c:v>
                </c:pt>
                <c:pt idx="1">
                  <c:v>Understand yourself</c:v>
                </c:pt>
                <c:pt idx="2">
                  <c:v>Understand people of other racial and ethnic backgrounds</c:v>
                </c:pt>
                <c:pt idx="3">
                  <c:v>Connected to the larger community</c:v>
                </c:pt>
                <c:pt idx="4">
                  <c:v>Contribute to the welfare of your community</c:v>
                </c:pt>
              </c:strCache>
            </c:strRef>
          </c:cat>
          <c:val>
            <c:numRef>
              <c:f>'ILOs graphs'!$B$72:$B$76</c:f>
              <c:numCache>
                <c:formatCode>0%</c:formatCode>
                <c:ptCount val="5"/>
                <c:pt idx="0">
                  <c:v>0.81</c:v>
                </c:pt>
                <c:pt idx="1">
                  <c:v>0.79</c:v>
                </c:pt>
                <c:pt idx="2">
                  <c:v>0.74</c:v>
                </c:pt>
                <c:pt idx="3">
                  <c:v>0.67</c:v>
                </c:pt>
                <c:pt idx="4">
                  <c:v>0.64</c:v>
                </c:pt>
              </c:numCache>
            </c:numRef>
          </c:val>
        </c:ser>
        <c:ser>
          <c:idx val="1"/>
          <c:order val="1"/>
          <c:tx>
            <c:strRef>
              <c:f>'ILOs graphs'!$C$71</c:f>
              <c:strCache>
                <c:ptCount val="1"/>
                <c:pt idx="0">
                  <c:v>All Others</c:v>
                </c:pt>
              </c:strCache>
            </c:strRef>
          </c:tx>
          <c:spPr>
            <a:solidFill>
              <a:srgbClr val="02A8E0"/>
            </a:solidFill>
            <a:ln>
              <a:noFill/>
            </a:ln>
            <a:effectLst/>
          </c:spPr>
          <c:invertIfNegative val="0"/>
          <c:cat>
            <c:strRef>
              <c:f>'ILOs graphs'!$A$72:$A$76</c:f>
              <c:strCache>
                <c:ptCount val="5"/>
                <c:pt idx="0">
                  <c:v>Work effectively with others</c:v>
                </c:pt>
                <c:pt idx="1">
                  <c:v>Understand yourself</c:v>
                </c:pt>
                <c:pt idx="2">
                  <c:v>Understand people of other racial and ethnic backgrounds</c:v>
                </c:pt>
                <c:pt idx="3">
                  <c:v>Connected to the larger community</c:v>
                </c:pt>
                <c:pt idx="4">
                  <c:v>Contribute to the welfare of your community</c:v>
                </c:pt>
              </c:strCache>
            </c:strRef>
          </c:cat>
          <c:val>
            <c:numRef>
              <c:f>'ILOs graphs'!$C$72:$C$76</c:f>
              <c:numCache>
                <c:formatCode>0%</c:formatCode>
                <c:ptCount val="5"/>
                <c:pt idx="0">
                  <c:v>0.52</c:v>
                </c:pt>
                <c:pt idx="1">
                  <c:v>0.54</c:v>
                </c:pt>
                <c:pt idx="2">
                  <c:v>0.5</c:v>
                </c:pt>
                <c:pt idx="3">
                  <c:v>0.42</c:v>
                </c:pt>
                <c:pt idx="4">
                  <c:v>0.4</c:v>
                </c:pt>
              </c:numCache>
            </c:numRef>
          </c:val>
        </c:ser>
        <c:ser>
          <c:idx val="2"/>
          <c:order val="2"/>
          <c:tx>
            <c:strRef>
              <c:f>'ILOs graphs'!$D$71</c:f>
              <c:strCache>
                <c:ptCount val="1"/>
                <c:pt idx="0">
                  <c:v>All Responses</c:v>
                </c:pt>
              </c:strCache>
            </c:strRef>
          </c:tx>
          <c:spPr>
            <a:solidFill>
              <a:srgbClr val="63A844"/>
            </a:solidFill>
            <a:ln>
              <a:noFill/>
            </a:ln>
            <a:effectLst/>
          </c:spPr>
          <c:invertIfNegative val="0"/>
          <c:cat>
            <c:strRef>
              <c:f>'ILOs graphs'!$A$72:$A$76</c:f>
              <c:strCache>
                <c:ptCount val="5"/>
                <c:pt idx="0">
                  <c:v>Work effectively with others</c:v>
                </c:pt>
                <c:pt idx="1">
                  <c:v>Understand yourself</c:v>
                </c:pt>
                <c:pt idx="2">
                  <c:v>Understand people of other racial and ethnic backgrounds</c:v>
                </c:pt>
                <c:pt idx="3">
                  <c:v>Connected to the larger community</c:v>
                </c:pt>
                <c:pt idx="4">
                  <c:v>Contribute to the welfare of your community</c:v>
                </c:pt>
              </c:strCache>
            </c:strRef>
          </c:cat>
          <c:val>
            <c:numRef>
              <c:f>'ILOs graphs'!$D$72:$D$76</c:f>
              <c:numCache>
                <c:formatCode>0%</c:formatCode>
                <c:ptCount val="5"/>
                <c:pt idx="0">
                  <c:v>0.59</c:v>
                </c:pt>
                <c:pt idx="1">
                  <c:v>0.6</c:v>
                </c:pt>
                <c:pt idx="2">
                  <c:v>0.56000000000000005</c:v>
                </c:pt>
                <c:pt idx="3">
                  <c:v>0.47</c:v>
                </c:pt>
                <c:pt idx="4">
                  <c:v>0.44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7811984"/>
        <c:axId val="237812544"/>
      </c:barChart>
      <c:catAx>
        <c:axId val="23781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812544"/>
        <c:crosses val="autoZero"/>
        <c:auto val="1"/>
        <c:lblAlgn val="ctr"/>
        <c:lblOffset val="100"/>
        <c:noMultiLvlLbl val="0"/>
      </c:catAx>
      <c:valAx>
        <c:axId val="2378125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8119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Community</a:t>
            </a:r>
            <a:r>
              <a:rPr lang="en-US" sz="2000" baseline="0" dirty="0"/>
              <a:t> </a:t>
            </a:r>
            <a:r>
              <a:rPr lang="en-US" sz="2000" baseline="0" dirty="0" smtClean="0"/>
              <a:t>ILO </a:t>
            </a:r>
          </a:p>
          <a:p>
            <a:pPr>
              <a:defRPr sz="2000"/>
            </a:pPr>
            <a:r>
              <a:rPr lang="en-US" sz="2000" baseline="0" dirty="0" smtClean="0"/>
              <a:t>Responses </a:t>
            </a:r>
            <a:r>
              <a:rPr lang="en-US" sz="2000" baseline="0" dirty="0"/>
              <a:t>by Instructional Method</a:t>
            </a:r>
            <a:endParaRPr lang="en-US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'ILOs graphs'!$B$87</c:f>
              <c:strCache>
                <c:ptCount val="1"/>
                <c:pt idx="0">
                  <c:v>All Online/Mostly Online</c:v>
                </c:pt>
              </c:strCache>
            </c:strRef>
          </c:tx>
          <c:spPr>
            <a:solidFill>
              <a:srgbClr val="A61E2F"/>
            </a:solidFill>
            <a:ln>
              <a:noFill/>
            </a:ln>
            <a:effectLst/>
          </c:spPr>
          <c:invertIfNegative val="0"/>
          <c:cat>
            <c:strRef>
              <c:f>'ILOs graphs'!$A$88:$A$92</c:f>
              <c:strCache>
                <c:ptCount val="5"/>
                <c:pt idx="0">
                  <c:v>Understand yourself</c:v>
                </c:pt>
                <c:pt idx="1">
                  <c:v>Work effectively with others</c:v>
                </c:pt>
                <c:pt idx="2">
                  <c:v>Value different perspectives and viewpoints</c:v>
                </c:pt>
                <c:pt idx="3">
                  <c:v>Connected to the larger community</c:v>
                </c:pt>
                <c:pt idx="4">
                  <c:v>Contribute to the welfare of your community</c:v>
                </c:pt>
              </c:strCache>
            </c:strRef>
          </c:cat>
          <c:val>
            <c:numRef>
              <c:f>'ILOs graphs'!$B$88:$B$92</c:f>
              <c:numCache>
                <c:formatCode>0%</c:formatCode>
                <c:ptCount val="5"/>
                <c:pt idx="0">
                  <c:v>0.45</c:v>
                </c:pt>
                <c:pt idx="1">
                  <c:v>0.42</c:v>
                </c:pt>
                <c:pt idx="2">
                  <c:v>0.37</c:v>
                </c:pt>
                <c:pt idx="3">
                  <c:v>0.37</c:v>
                </c:pt>
                <c:pt idx="4">
                  <c:v>0.36</c:v>
                </c:pt>
              </c:numCache>
            </c:numRef>
          </c:val>
        </c:ser>
        <c:ser>
          <c:idx val="1"/>
          <c:order val="1"/>
          <c:tx>
            <c:strRef>
              <c:f>'ILOs graphs'!$C$87</c:f>
              <c:strCache>
                <c:ptCount val="1"/>
                <c:pt idx="0">
                  <c:v>All on campus/Mostly on campus</c:v>
                </c:pt>
              </c:strCache>
            </c:strRef>
          </c:tx>
          <c:spPr>
            <a:solidFill>
              <a:srgbClr val="02A8E0"/>
            </a:solidFill>
            <a:ln>
              <a:noFill/>
            </a:ln>
            <a:effectLst/>
          </c:spPr>
          <c:invertIfNegative val="0"/>
          <c:cat>
            <c:strRef>
              <c:f>'ILOs graphs'!$A$88:$A$92</c:f>
              <c:strCache>
                <c:ptCount val="5"/>
                <c:pt idx="0">
                  <c:v>Understand yourself</c:v>
                </c:pt>
                <c:pt idx="1">
                  <c:v>Work effectively with others</c:v>
                </c:pt>
                <c:pt idx="2">
                  <c:v>Value different perspectives and viewpoints</c:v>
                </c:pt>
                <c:pt idx="3">
                  <c:v>Connected to the larger community</c:v>
                </c:pt>
                <c:pt idx="4">
                  <c:v>Contribute to the welfare of your community</c:v>
                </c:pt>
              </c:strCache>
            </c:strRef>
          </c:cat>
          <c:val>
            <c:numRef>
              <c:f>'ILOs graphs'!$C$88:$C$92</c:f>
              <c:numCache>
                <c:formatCode>0%</c:formatCode>
                <c:ptCount val="5"/>
                <c:pt idx="0">
                  <c:v>0.6</c:v>
                </c:pt>
                <c:pt idx="1">
                  <c:v>0.66</c:v>
                </c:pt>
                <c:pt idx="2">
                  <c:v>0.64</c:v>
                </c:pt>
                <c:pt idx="3">
                  <c:v>0.5</c:v>
                </c:pt>
                <c:pt idx="4">
                  <c:v>0.48</c:v>
                </c:pt>
              </c:numCache>
            </c:numRef>
          </c:val>
        </c:ser>
        <c:ser>
          <c:idx val="2"/>
          <c:order val="2"/>
          <c:tx>
            <c:strRef>
              <c:f>'ILOs graphs'!$D$87</c:f>
              <c:strCache>
                <c:ptCount val="1"/>
                <c:pt idx="0">
                  <c:v>All Responses</c:v>
                </c:pt>
              </c:strCache>
            </c:strRef>
          </c:tx>
          <c:spPr>
            <a:solidFill>
              <a:srgbClr val="63A844"/>
            </a:solidFill>
            <a:ln>
              <a:noFill/>
            </a:ln>
            <a:effectLst/>
          </c:spPr>
          <c:invertIfNegative val="0"/>
          <c:cat>
            <c:strRef>
              <c:f>'ILOs graphs'!$A$88:$A$92</c:f>
              <c:strCache>
                <c:ptCount val="5"/>
                <c:pt idx="0">
                  <c:v>Understand yourself</c:v>
                </c:pt>
                <c:pt idx="1">
                  <c:v>Work effectively with others</c:v>
                </c:pt>
                <c:pt idx="2">
                  <c:v>Value different perspectives and viewpoints</c:v>
                </c:pt>
                <c:pt idx="3">
                  <c:v>Connected to the larger community</c:v>
                </c:pt>
                <c:pt idx="4">
                  <c:v>Contribute to the welfare of your community</c:v>
                </c:pt>
              </c:strCache>
            </c:strRef>
          </c:cat>
          <c:val>
            <c:numRef>
              <c:f>'ILOs graphs'!$D$88:$D$92</c:f>
              <c:numCache>
                <c:formatCode>0%</c:formatCode>
                <c:ptCount val="5"/>
                <c:pt idx="0">
                  <c:v>0.6</c:v>
                </c:pt>
                <c:pt idx="1">
                  <c:v>0.59</c:v>
                </c:pt>
                <c:pt idx="2">
                  <c:v>0.63</c:v>
                </c:pt>
                <c:pt idx="3">
                  <c:v>0.47</c:v>
                </c:pt>
                <c:pt idx="4">
                  <c:v>0.44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8363312"/>
        <c:axId val="288363872"/>
      </c:barChart>
      <c:catAx>
        <c:axId val="28836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363872"/>
        <c:crosses val="autoZero"/>
        <c:auto val="1"/>
        <c:lblAlgn val="ctr"/>
        <c:lblOffset val="100"/>
        <c:noMultiLvlLbl val="0"/>
      </c:catAx>
      <c:valAx>
        <c:axId val="2883638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36331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 Main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H Ow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44600"/>
            <a:ext cx="3149600" cy="33655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82975" y="6254750"/>
            <a:ext cx="52784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Arial" charset="0"/>
                <a:ea typeface="ＭＳ Ｐゴシック" charset="-128"/>
                <a:cs typeface="ＭＳ Ｐゴシック" charset="-128"/>
              </a:rPr>
              <a:t>Foothill College, 12345 El Monte Road, Los Altos Hills, CA 94022  </a:t>
            </a:r>
            <a:r>
              <a:rPr lang="en-US" sz="1050" dirty="0">
                <a:solidFill>
                  <a:srgbClr val="99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|</a:t>
            </a:r>
            <a:r>
              <a:rPr lang="en-US" sz="1050" dirty="0">
                <a:latin typeface="Arial" charset="0"/>
                <a:ea typeface="ＭＳ Ｐゴシック" charset="-128"/>
                <a:cs typeface="ＭＳ Ｐゴシック" charset="-128"/>
              </a:rPr>
              <a:t>  foothill.edu</a:t>
            </a:r>
          </a:p>
        </p:txBody>
      </p:sp>
      <p:pic>
        <p:nvPicPr>
          <p:cNvPr id="7" name="Picture 10" descr="PPT Main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H Ow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44600"/>
            <a:ext cx="3149600" cy="33655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82975" y="6254750"/>
            <a:ext cx="52784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Arial" charset="0"/>
                <a:ea typeface="ＭＳ Ｐゴシック" charset="-128"/>
                <a:cs typeface="ＭＳ Ｐゴシック" charset="-128"/>
              </a:rPr>
              <a:t>Foothill College, 12345 El Monte Road, Los Altos Hills, CA 94022  </a:t>
            </a:r>
            <a:r>
              <a:rPr lang="en-US" sz="1050" dirty="0">
                <a:solidFill>
                  <a:srgbClr val="99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|</a:t>
            </a:r>
            <a:r>
              <a:rPr lang="en-US" sz="1050" dirty="0">
                <a:latin typeface="Arial" charset="0"/>
                <a:ea typeface="ＭＳ Ｐゴシック" charset="-128"/>
                <a:cs typeface="ＭＳ Ｐゴシック" charset="-128"/>
              </a:rPr>
              <a:t>  foothill.edu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3330" y="2115163"/>
            <a:ext cx="5277693" cy="18369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3326" y="4245823"/>
            <a:ext cx="5277697" cy="98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rgbClr val="990000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148088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905000"/>
            <a:ext cx="6767369" cy="44542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SzPct val="70000"/>
              <a:buFont typeface="Wingdings" charset="2"/>
              <a:buChar char="§"/>
              <a:defRPr sz="4000">
                <a:latin typeface="Calibri"/>
                <a:cs typeface="Calibri"/>
              </a:defRPr>
            </a:lvl1pPr>
            <a:lvl2pPr marL="4572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2pPr>
            <a:lvl3pPr marL="6858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3pPr>
            <a:lvl4pPr marL="9144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4pPr>
            <a:lvl5pPr marL="11430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3519901"/>
      </p:ext>
    </p:extLst>
  </p:cSld>
  <p:clrMapOvr>
    <a:masterClrMapping/>
  </p:clrMapOvr>
  <p:transition spd="med"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1895617" y="1905000"/>
            <a:ext cx="3194124" cy="4208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2400">
                <a:latin typeface="Calibri"/>
                <a:cs typeface="Calibri"/>
              </a:defRPr>
            </a:lvl1pPr>
            <a:lvl2pPr>
              <a:buSzPct val="70000"/>
              <a:defRPr sz="2400">
                <a:latin typeface="Calibri"/>
                <a:cs typeface="Calibri"/>
              </a:defRPr>
            </a:lvl2pPr>
            <a:lvl3pPr>
              <a:buSzPct val="70000"/>
              <a:defRPr sz="2400">
                <a:latin typeface="Calibri"/>
                <a:cs typeface="Calibri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>
          <a:xfrm>
            <a:off x="5468862" y="1905000"/>
            <a:ext cx="3194124" cy="4208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2400">
                <a:latin typeface="Calibri"/>
                <a:cs typeface="Calibri"/>
              </a:defRPr>
            </a:lvl1pPr>
            <a:lvl2pPr>
              <a:buSzPct val="70000"/>
              <a:defRPr sz="2400">
                <a:latin typeface="Calibri"/>
                <a:cs typeface="Calibri"/>
              </a:defRPr>
            </a:lvl2pPr>
            <a:lvl3pPr>
              <a:buSzPct val="70000"/>
              <a:defRPr sz="2400">
                <a:latin typeface="Calibri"/>
                <a:cs typeface="Calibri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686022"/>
      </p:ext>
    </p:extLst>
  </p:cSld>
  <p:clrMapOvr>
    <a:masterClrMapping/>
  </p:clrMapOvr>
  <p:transition spd="med">
    <p:fade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09907" y="1981200"/>
            <a:ext cx="1371600" cy="13716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sz="half" idx="21"/>
          </p:nvPr>
        </p:nvSpPr>
        <p:spPr>
          <a:xfrm>
            <a:off x="2009907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Content Placeholder 3"/>
          <p:cNvSpPr>
            <a:spLocks noGrp="1"/>
          </p:cNvSpPr>
          <p:nvPr>
            <p:ph sz="half" idx="27"/>
          </p:nvPr>
        </p:nvSpPr>
        <p:spPr>
          <a:xfrm>
            <a:off x="4372107" y="1981200"/>
            <a:ext cx="1371600" cy="13716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28"/>
          </p:nvPr>
        </p:nvSpPr>
        <p:spPr>
          <a:xfrm>
            <a:off x="6734307" y="19812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sz="half" idx="32"/>
          </p:nvPr>
        </p:nvSpPr>
        <p:spPr>
          <a:xfrm>
            <a:off x="2009907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sz="half" idx="33"/>
          </p:nvPr>
        </p:nvSpPr>
        <p:spPr>
          <a:xfrm>
            <a:off x="4343400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sz="half" idx="34"/>
          </p:nvPr>
        </p:nvSpPr>
        <p:spPr>
          <a:xfrm>
            <a:off x="4343400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sz="half" idx="35"/>
          </p:nvPr>
        </p:nvSpPr>
        <p:spPr>
          <a:xfrm>
            <a:off x="6734307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sz="half" idx="36"/>
          </p:nvPr>
        </p:nvSpPr>
        <p:spPr>
          <a:xfrm>
            <a:off x="6734307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5" name="Content Placeholder 3"/>
          <p:cNvSpPr>
            <a:spLocks noGrp="1"/>
          </p:cNvSpPr>
          <p:nvPr>
            <p:ph sz="half" idx="37"/>
          </p:nvPr>
        </p:nvSpPr>
        <p:spPr>
          <a:xfrm>
            <a:off x="2009907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sz="half" idx="38"/>
          </p:nvPr>
        </p:nvSpPr>
        <p:spPr>
          <a:xfrm>
            <a:off x="2009907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Content Placeholder 3"/>
          <p:cNvSpPr>
            <a:spLocks noGrp="1"/>
          </p:cNvSpPr>
          <p:nvPr>
            <p:ph sz="half" idx="39"/>
          </p:nvPr>
        </p:nvSpPr>
        <p:spPr>
          <a:xfrm>
            <a:off x="4343400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Content Placeholder 3"/>
          <p:cNvSpPr>
            <a:spLocks noGrp="1"/>
          </p:cNvSpPr>
          <p:nvPr>
            <p:ph sz="half" idx="40"/>
          </p:nvPr>
        </p:nvSpPr>
        <p:spPr>
          <a:xfrm>
            <a:off x="6734307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sz="half" idx="41"/>
          </p:nvPr>
        </p:nvSpPr>
        <p:spPr>
          <a:xfrm>
            <a:off x="2009907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sz="half" idx="42"/>
          </p:nvPr>
        </p:nvSpPr>
        <p:spPr>
          <a:xfrm>
            <a:off x="4343400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Content Placeholder 2"/>
          <p:cNvSpPr>
            <a:spLocks noGrp="1"/>
          </p:cNvSpPr>
          <p:nvPr>
            <p:ph sz="half" idx="43"/>
          </p:nvPr>
        </p:nvSpPr>
        <p:spPr>
          <a:xfrm>
            <a:off x="4343400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sz="half" idx="44"/>
          </p:nvPr>
        </p:nvSpPr>
        <p:spPr>
          <a:xfrm>
            <a:off x="6734307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sz="half" idx="45"/>
          </p:nvPr>
        </p:nvSpPr>
        <p:spPr>
          <a:xfrm>
            <a:off x="6734307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4067451"/>
      </p:ext>
    </p:extLst>
  </p:cSld>
  <p:clrMapOvr>
    <a:masterClrMapping/>
  </p:clrMapOvr>
  <p:transition spd="med">
    <p:fade/>
  </p:transition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ocial Media Tag Horz 201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5411788"/>
            <a:ext cx="47386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355725" y="3100388"/>
            <a:ext cx="778827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990000"/>
                </a:solidFill>
                <a:latin typeface="Calibri" pitchFamily="34" charset="0"/>
              </a:rPr>
              <a:t>12345 El Monte Road</a:t>
            </a:r>
          </a:p>
          <a:p>
            <a:pPr algn="ctr"/>
            <a:r>
              <a:rPr lang="en-US" altLang="en-US" sz="2000" b="1" dirty="0">
                <a:solidFill>
                  <a:srgbClr val="990000"/>
                </a:solidFill>
                <a:latin typeface="Calibri" pitchFamily="34" charset="0"/>
              </a:rPr>
              <a:t>Los Altos Hills, CA 94022</a:t>
            </a:r>
          </a:p>
          <a:p>
            <a:pPr algn="ctr"/>
            <a:endParaRPr lang="en-US" altLang="en-US" sz="2000" b="1" dirty="0">
              <a:solidFill>
                <a:srgbClr val="990000"/>
              </a:solidFill>
              <a:latin typeface="Calibri" pitchFamily="34" charset="0"/>
            </a:endParaRPr>
          </a:p>
          <a:p>
            <a:pPr algn="ctr"/>
            <a:r>
              <a:rPr lang="en-US" altLang="en-US" sz="2000" b="1" dirty="0">
                <a:solidFill>
                  <a:srgbClr val="990000"/>
                </a:solidFill>
                <a:latin typeface="Calibri" pitchFamily="34" charset="0"/>
              </a:rPr>
              <a:t>foothill.edu</a:t>
            </a:r>
          </a:p>
          <a:p>
            <a:pPr algn="ctr"/>
            <a:endParaRPr lang="en-US" altLang="en-US" sz="2000" b="1" dirty="0">
              <a:solidFill>
                <a:srgbClr val="990000"/>
              </a:solidFill>
              <a:latin typeface="Calibri" pitchFamily="34" charset="0"/>
            </a:endParaRPr>
          </a:p>
        </p:txBody>
      </p:sp>
      <p:pic>
        <p:nvPicPr>
          <p:cNvPr id="4" name="Picture 9" descr="Social Media Tag Horz 201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5411788"/>
            <a:ext cx="47386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FH Stack_201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92238"/>
            <a:ext cx="2044700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874619"/>
      </p:ext>
    </p:extLst>
  </p:cSld>
  <p:clrMapOvr>
    <a:masterClrMapping/>
  </p:clrMapOvr>
  <p:transition spd="med">
    <p:fade/>
  </p:transition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T Main Slid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6207125"/>
            <a:ext cx="1355725" cy="6508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53C227EE-2CD7-4E5B-AD25-833125E6BE31}" type="slidenum">
              <a:rPr lang="en-US" altLang="en-US">
                <a:solidFill>
                  <a:srgbClr val="D9D9D9"/>
                </a:solidFill>
                <a:latin typeface="Century Gothic" pitchFamily="34" charset="0"/>
              </a:rPr>
              <a:pPr algn="ctr" eaLnBrk="1" hangingPunct="1"/>
              <a:t>‹#›</a:t>
            </a:fld>
            <a:endParaRPr lang="en-US" altLang="en-US" dirty="0">
              <a:solidFill>
                <a:srgbClr val="D9D9D9"/>
              </a:solidFill>
              <a:latin typeface="Century Gothic" pitchFamily="34" charset="0"/>
            </a:endParaRPr>
          </a:p>
        </p:txBody>
      </p:sp>
      <p:pic>
        <p:nvPicPr>
          <p:cNvPr id="14" name="Picture 13" descr="FH Owl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39725"/>
            <a:ext cx="1770062" cy="18923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 descr="PPT Main Slid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6207125"/>
            <a:ext cx="1355725" cy="6508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7F9DBBBE-C4A4-4E77-A324-7D5491DE07C9}" type="slidenum">
              <a:rPr lang="en-US" altLang="en-US">
                <a:solidFill>
                  <a:srgbClr val="D9D9D9"/>
                </a:solidFill>
                <a:latin typeface="Calibri" pitchFamily="34" charset="0"/>
              </a:rPr>
              <a:pPr algn="ctr" eaLnBrk="1" hangingPunct="1"/>
              <a:t>‹#›</a:t>
            </a:fld>
            <a:endParaRPr lang="en-US" altLang="en-US" dirty="0">
              <a:solidFill>
                <a:srgbClr val="D9D9D9"/>
              </a:solidFill>
              <a:latin typeface="Calibri" pitchFamily="34" charset="0"/>
            </a:endParaRPr>
          </a:p>
        </p:txBody>
      </p:sp>
      <p:pic>
        <p:nvPicPr>
          <p:cNvPr id="7" name="Picture 6" descr="FH Owl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39725"/>
            <a:ext cx="1770062" cy="18923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21" r:id="rId1"/>
    <p:sldLayoutId id="2147486516" r:id="rId2"/>
    <p:sldLayoutId id="2147486517" r:id="rId3"/>
    <p:sldLayoutId id="2147486520" r:id="rId4"/>
    <p:sldLayoutId id="2147486522" r:id="rId5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9pPr>
    </p:titleStyle>
    <p:bodyStyle>
      <a:lvl1pPr marL="228600" indent="-228600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ctrTitle"/>
          </p:nvPr>
        </p:nvSpPr>
        <p:spPr bwMode="auto">
          <a:xfrm>
            <a:off x="3482975" y="2114550"/>
            <a:ext cx="5278438" cy="183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Institutional Learning Outcomes (ILOs)</a:t>
            </a:r>
          </a:p>
        </p:txBody>
      </p:sp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 bwMode="auto">
          <a:xfrm>
            <a:off x="3482975" y="4246562"/>
            <a:ext cx="5278438" cy="16259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2000" dirty="0" smtClean="0">
                <a:ea typeface="ＭＳ Ｐゴシック" pitchFamily="34" charset="-128"/>
              </a:rPr>
              <a:t>2016 Accreditation Student Survey: Disaggregated Findings</a:t>
            </a:r>
          </a:p>
          <a:p>
            <a:pPr>
              <a:spcBef>
                <a:spcPct val="0"/>
              </a:spcBef>
            </a:pPr>
            <a:r>
              <a:rPr lang="en-US" altLang="en-US" sz="2000" dirty="0" smtClean="0">
                <a:ea typeface="ＭＳ Ｐゴシック" pitchFamily="34" charset="-128"/>
              </a:rPr>
              <a:t>Student Learning Outcomes (SLO) Committee</a:t>
            </a:r>
          </a:p>
          <a:p>
            <a:pPr>
              <a:spcBef>
                <a:spcPct val="0"/>
              </a:spcBef>
            </a:pPr>
            <a:r>
              <a:rPr lang="en-US" altLang="en-US" sz="2000" dirty="0" smtClean="0">
                <a:ea typeface="ＭＳ Ｐゴシック" pitchFamily="34" charset="-128"/>
              </a:rPr>
              <a:t>December </a:t>
            </a:r>
            <a:r>
              <a:rPr lang="en-US" altLang="en-US" sz="2000" dirty="0" smtClean="0">
                <a:ea typeface="ＭＳ Ｐゴシック" pitchFamily="34" charset="-128"/>
              </a:rPr>
              <a:t>5, </a:t>
            </a:r>
            <a:r>
              <a:rPr lang="en-US" altLang="en-US" sz="2000" dirty="0" smtClean="0">
                <a:ea typeface="ＭＳ Ｐゴシック" pitchFamily="34" charset="-128"/>
              </a:rPr>
              <a:t>2016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68640" y="5608320"/>
            <a:ext cx="853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j-lt"/>
              </a:rPr>
              <a:t>E. Kuo</a:t>
            </a:r>
          </a:p>
          <a:p>
            <a:r>
              <a:rPr lang="en-US" sz="900" dirty="0" smtClean="0">
                <a:latin typeface="+mj-lt"/>
              </a:rPr>
              <a:t>L.Ly</a:t>
            </a:r>
          </a:p>
          <a:p>
            <a:r>
              <a:rPr lang="en-US" sz="900" dirty="0" smtClean="0">
                <a:latin typeface="+mj-lt"/>
              </a:rPr>
              <a:t>J. Du</a:t>
            </a:r>
          </a:p>
          <a:p>
            <a:r>
              <a:rPr lang="en-US" sz="900" dirty="0" smtClean="0">
                <a:latin typeface="+mj-lt"/>
              </a:rPr>
              <a:t>FH IR&amp;P</a:t>
            </a:r>
            <a:endParaRPr lang="en-US" sz="900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08508" y="5574695"/>
            <a:ext cx="10363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j-lt"/>
              </a:rPr>
              <a:t>Only very much and quite a bit responses are included</a:t>
            </a:r>
            <a:endParaRPr lang="en-US" sz="900" dirty="0">
              <a:latin typeface="+mj-lt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181048"/>
              </p:ext>
            </p:extLst>
          </p:nvPr>
        </p:nvGraphicFramePr>
        <p:xfrm>
          <a:off x="2078831" y="1066554"/>
          <a:ext cx="6400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961470" y="5590763"/>
            <a:ext cx="11825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j-lt"/>
              </a:rPr>
              <a:t>DI=58; All Others=197</a:t>
            </a:r>
          </a:p>
          <a:p>
            <a:r>
              <a:rPr lang="en-US" sz="900" dirty="0" smtClean="0">
                <a:latin typeface="+mj-lt"/>
              </a:rPr>
              <a:t>All Responses=301</a:t>
            </a:r>
            <a:endParaRPr lang="en-US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86169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61470" y="5590763"/>
            <a:ext cx="11825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j-lt"/>
              </a:rPr>
              <a:t>DI=58; All Others=197</a:t>
            </a:r>
          </a:p>
          <a:p>
            <a:r>
              <a:rPr lang="en-US" sz="900" dirty="0" smtClean="0">
                <a:latin typeface="+mj-lt"/>
              </a:rPr>
              <a:t>All Responses=301</a:t>
            </a:r>
            <a:endParaRPr lang="en-US" sz="9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6830" y="5567680"/>
            <a:ext cx="10363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j-lt"/>
              </a:rPr>
              <a:t>Only very much and quite a bit responses are included</a:t>
            </a:r>
            <a:endParaRPr lang="en-US" sz="900" dirty="0">
              <a:latin typeface="+mj-lt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793767"/>
              </p:ext>
            </p:extLst>
          </p:nvPr>
        </p:nvGraphicFramePr>
        <p:xfrm>
          <a:off x="2078831" y="995680"/>
          <a:ext cx="6400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15303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6668" y="5563777"/>
            <a:ext cx="13527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j-lt"/>
              </a:rPr>
              <a:t>Online=89; All Not online=210</a:t>
            </a:r>
          </a:p>
          <a:p>
            <a:r>
              <a:rPr lang="en-US" sz="900" dirty="0" smtClean="0">
                <a:latin typeface="+mj-lt"/>
              </a:rPr>
              <a:t>All responses=301</a:t>
            </a:r>
            <a:endParaRPr lang="en-US" sz="9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90348" y="5567680"/>
            <a:ext cx="10363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j-lt"/>
              </a:rPr>
              <a:t>Only very much and quite a bit responses are included</a:t>
            </a:r>
            <a:endParaRPr lang="en-US" sz="900" dirty="0">
              <a:latin typeface="+mj-lt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30200"/>
              </p:ext>
            </p:extLst>
          </p:nvPr>
        </p:nvGraphicFramePr>
        <p:xfrm>
          <a:off x="2078831" y="995680"/>
          <a:ext cx="6400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3145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 bwMode="auto">
          <a:xfrm>
            <a:off x="1895475" y="339725"/>
            <a:ext cx="6767513" cy="1252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Calibri" pitchFamily="34" charset="0"/>
              </a:rPr>
              <a:t>Student Accreditation Survey</a:t>
            </a: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 bwMode="auto">
          <a:xfrm>
            <a:off x="1895475" y="1930400"/>
            <a:ext cx="6767513" cy="4429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altLang="en-US" dirty="0" smtClean="0">
                <a:latin typeface="Calibri" pitchFamily="34" charset="0"/>
              </a:rPr>
              <a:t>One month administration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 smtClean="0">
                <a:latin typeface="Calibri" pitchFamily="34" charset="0"/>
              </a:rPr>
              <a:t>Spring 2016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 smtClean="0">
                <a:latin typeface="Calibri" pitchFamily="34" charset="0"/>
              </a:rPr>
              <a:t>May 24 to June 24</a:t>
            </a:r>
          </a:p>
          <a:p>
            <a:pPr>
              <a:buFont typeface="Wingdings" pitchFamily="2" charset="2"/>
              <a:buChar char="§"/>
            </a:pPr>
            <a:r>
              <a:rPr lang="en-US" altLang="en-US" dirty="0" smtClean="0">
                <a:latin typeface="Calibri" pitchFamily="34" charset="0"/>
              </a:rPr>
              <a:t>Online survey</a:t>
            </a:r>
          </a:p>
          <a:p>
            <a:pPr>
              <a:buFont typeface="Wingdings" pitchFamily="2" charset="2"/>
              <a:buChar char="§"/>
            </a:pPr>
            <a:r>
              <a:rPr lang="en-US" altLang="en-US" dirty="0" smtClean="0">
                <a:latin typeface="Calibri" pitchFamily="34" charset="0"/>
              </a:rPr>
              <a:t>All enrolled students</a:t>
            </a:r>
          </a:p>
          <a:p>
            <a:pPr>
              <a:buFont typeface="Wingdings" pitchFamily="2" charset="2"/>
              <a:buChar char="§"/>
            </a:pPr>
            <a:r>
              <a:rPr lang="en-US" altLang="en-US" dirty="0" smtClean="0">
                <a:latin typeface="Calibri" pitchFamily="34" charset="0"/>
              </a:rPr>
              <a:t>301 respondents</a:t>
            </a:r>
          </a:p>
        </p:txBody>
      </p:sp>
    </p:spTree>
    <p:extLst>
      <p:ext uri="{BB962C8B-B14F-4D97-AF65-F5344CB8AC3E}">
        <p14:creationId xmlns:p14="http://schemas.microsoft.com/office/powerpoint/2010/main" val="28201667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 bwMode="auto">
          <a:xfrm>
            <a:off x="1895475" y="339725"/>
            <a:ext cx="6767513" cy="1252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Calibri" pitchFamily="34" charset="0"/>
              </a:rPr>
              <a:t>Institutional Learning Outcomes (ILOs)</a:t>
            </a:r>
            <a:endParaRPr lang="en-US" altLang="en-US" dirty="0" smtClean="0">
              <a:latin typeface="Calibri" pitchFamily="34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 bwMode="auto">
          <a:xfrm>
            <a:off x="1895475" y="1930400"/>
            <a:ext cx="6767513" cy="4429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en-US" dirty="0" smtClean="0">
                <a:latin typeface="Calibri" pitchFamily="34" charset="0"/>
              </a:rPr>
              <a:t>AKA the 4-Cs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 smtClean="0">
                <a:latin typeface="Calibri" pitchFamily="34" charset="0"/>
              </a:rPr>
              <a:t>Communication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 smtClean="0">
                <a:latin typeface="Calibri" pitchFamily="34" charset="0"/>
              </a:rPr>
              <a:t>Computation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 smtClean="0">
                <a:latin typeface="Calibri" pitchFamily="34" charset="0"/>
              </a:rPr>
              <a:t>Critical Thinking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 smtClean="0">
                <a:latin typeface="Calibri" pitchFamily="34" charset="0"/>
              </a:rPr>
              <a:t>Community</a:t>
            </a:r>
          </a:p>
          <a:p>
            <a:pPr marL="0" indent="0">
              <a:buNone/>
            </a:pPr>
            <a:endParaRPr lang="en-US" alt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7176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 bwMode="auto">
          <a:xfrm>
            <a:off x="1895475" y="339725"/>
            <a:ext cx="6767513" cy="1252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Calibri" pitchFamily="34" charset="0"/>
              </a:rPr>
              <a:t>ILO Survey Prompt</a:t>
            </a:r>
            <a:endParaRPr lang="en-US" altLang="en-US" dirty="0" smtClean="0">
              <a:latin typeface="Calibri" pitchFamily="34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 bwMode="auto">
          <a:xfrm>
            <a:off x="1895475" y="1930400"/>
            <a:ext cx="6767513" cy="4429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en-US" dirty="0" smtClean="0">
                <a:latin typeface="Calibri" pitchFamily="34" charset="0"/>
              </a:rPr>
              <a:t>Please state how much has your experience at this college contributed to your knowledge, skills and personal development in the following areas.</a:t>
            </a:r>
            <a:endParaRPr lang="en-US" alt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9951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9868743"/>
              </p:ext>
            </p:extLst>
          </p:nvPr>
        </p:nvGraphicFramePr>
        <p:xfrm>
          <a:off x="1758998" y="1002882"/>
          <a:ext cx="7071104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44828" y="5045106"/>
            <a:ext cx="103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j-lt"/>
              </a:rPr>
              <a:t>Survey=301; S16 Enr=12,766</a:t>
            </a:r>
            <a:endParaRPr lang="en-US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17153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126224"/>
              </p:ext>
            </p:extLst>
          </p:nvPr>
        </p:nvGraphicFramePr>
        <p:xfrm>
          <a:off x="1895475" y="998029"/>
          <a:ext cx="6400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7857538"/>
              </p:ext>
            </p:extLst>
          </p:nvPr>
        </p:nvGraphicFramePr>
        <p:xfrm>
          <a:off x="1895475" y="1025326"/>
          <a:ext cx="6400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12473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08508" y="5574695"/>
            <a:ext cx="10363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j-lt"/>
              </a:rPr>
              <a:t>Only very much and quite a bit responses are included</a:t>
            </a:r>
            <a:endParaRPr lang="en-US" sz="900" dirty="0">
              <a:latin typeface="+mj-lt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83524"/>
              </p:ext>
            </p:extLst>
          </p:nvPr>
        </p:nvGraphicFramePr>
        <p:xfrm>
          <a:off x="2078831" y="975360"/>
          <a:ext cx="6400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961470" y="5590763"/>
            <a:ext cx="11825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j-lt"/>
              </a:rPr>
              <a:t>DI=58; All Others=197</a:t>
            </a:r>
          </a:p>
          <a:p>
            <a:r>
              <a:rPr lang="en-US" sz="900" dirty="0" smtClean="0">
                <a:latin typeface="+mj-lt"/>
              </a:rPr>
              <a:t>All Responses=301</a:t>
            </a:r>
            <a:endParaRPr lang="en-US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33377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16830" y="5567680"/>
            <a:ext cx="10363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j-lt"/>
              </a:rPr>
              <a:t>Only very much and quite a bit responses are included</a:t>
            </a:r>
            <a:endParaRPr lang="en-US" sz="900" dirty="0">
              <a:latin typeface="+mj-lt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2275964"/>
              </p:ext>
            </p:extLst>
          </p:nvPr>
        </p:nvGraphicFramePr>
        <p:xfrm>
          <a:off x="2078831" y="995680"/>
          <a:ext cx="6400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961470" y="5590763"/>
            <a:ext cx="11825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j-lt"/>
              </a:rPr>
              <a:t>DI=58; All Others=197</a:t>
            </a:r>
          </a:p>
          <a:p>
            <a:r>
              <a:rPr lang="en-US" sz="900" dirty="0" smtClean="0">
                <a:latin typeface="+mj-lt"/>
              </a:rPr>
              <a:t>All Responses=301</a:t>
            </a:r>
            <a:endParaRPr lang="en-US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01030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h_main-template_fall15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fh_main-template_fall15</Template>
  <TotalTime>251</TotalTime>
  <Words>239</Words>
  <Application>Microsoft Office PowerPoint</Application>
  <PresentationFormat>On-screen Show (4:3)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Calibri</vt:lpstr>
      <vt:lpstr>Century Gothic</vt:lpstr>
      <vt:lpstr>Wingdings</vt:lpstr>
      <vt:lpstr>Wingdings 2</vt:lpstr>
      <vt:lpstr>fh_main-template_fall15</vt:lpstr>
      <vt:lpstr>Institutional Learning Outcomes (ILOs)</vt:lpstr>
      <vt:lpstr>Student Accreditation Survey</vt:lpstr>
      <vt:lpstr>Institutional Learning Outcomes (ILOs)</vt:lpstr>
      <vt:lpstr>ILO Survey Prompt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FHDA</dc:creator>
  <cp:lastModifiedBy>FHDA</cp:lastModifiedBy>
  <cp:revision>28</cp:revision>
  <dcterms:created xsi:type="dcterms:W3CDTF">2016-11-16T21:24:22Z</dcterms:created>
  <dcterms:modified xsi:type="dcterms:W3CDTF">2016-12-06T07:14:20Z</dcterms:modified>
</cp:coreProperties>
</file>