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handoutMasterIdLst>
    <p:handoutMasterId r:id="rId36"/>
  </p:handoutMasterIdLst>
  <p:sldIdLst>
    <p:sldId id="256" r:id="rId2"/>
    <p:sldId id="271" r:id="rId3"/>
    <p:sldId id="291" r:id="rId4"/>
    <p:sldId id="285" r:id="rId5"/>
    <p:sldId id="286" r:id="rId6"/>
    <p:sldId id="287" r:id="rId7"/>
    <p:sldId id="294" r:id="rId8"/>
    <p:sldId id="295" r:id="rId9"/>
    <p:sldId id="288" r:id="rId10"/>
    <p:sldId id="302" r:id="rId11"/>
    <p:sldId id="289" r:id="rId12"/>
    <p:sldId id="297" r:id="rId13"/>
    <p:sldId id="304" r:id="rId14"/>
    <p:sldId id="303" r:id="rId15"/>
    <p:sldId id="296" r:id="rId16"/>
    <p:sldId id="298" r:id="rId17"/>
    <p:sldId id="299" r:id="rId18"/>
    <p:sldId id="307" r:id="rId19"/>
    <p:sldId id="257" r:id="rId20"/>
    <p:sldId id="278" r:id="rId21"/>
    <p:sldId id="276" r:id="rId22"/>
    <p:sldId id="273" r:id="rId23"/>
    <p:sldId id="275" r:id="rId24"/>
    <p:sldId id="274" r:id="rId25"/>
    <p:sldId id="277" r:id="rId26"/>
    <p:sldId id="283" r:id="rId27"/>
    <p:sldId id="292" r:id="rId28"/>
    <p:sldId id="301" r:id="rId29"/>
    <p:sldId id="293" r:id="rId30"/>
    <p:sldId id="305" r:id="rId31"/>
    <p:sldId id="306" r:id="rId32"/>
    <p:sldId id="290" r:id="rId33"/>
    <p:sldId id="272" r:id="rId3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DD359-4ABC-4207-9482-74C1F923D27B}" type="doc">
      <dgm:prSet loTypeId="urn:microsoft.com/office/officeart/2005/8/layout/arrow2" loCatId="process" qsTypeId="urn:microsoft.com/office/officeart/2005/8/quickstyle/simple1" qsCatId="simple" csTypeId="urn:microsoft.com/office/officeart/2005/8/colors/accent1_2" csCatId="accent1" phldr="1"/>
      <dgm:spPr/>
    </dgm:pt>
    <dgm:pt modelId="{42A1A08A-7A61-49D5-9BDC-F0060883DDD2}">
      <dgm:prSet phldrT="[Text]" custT="1"/>
      <dgm:spPr/>
      <dgm:t>
        <a:bodyPr/>
        <a:lstStyle/>
        <a:p>
          <a:endParaRPr lang="en-US" sz="2400" dirty="0" smtClean="0"/>
        </a:p>
        <a:p>
          <a:r>
            <a:rPr lang="en-US" sz="2400" b="1" dirty="0" smtClean="0"/>
            <a:t>Self-Study </a:t>
          </a:r>
          <a:r>
            <a:rPr lang="en-US" sz="2400" dirty="0" smtClean="0"/>
            <a:t>– Institution Evaluates Attainment of Standards</a:t>
          </a:r>
          <a:endParaRPr lang="en-US" sz="2400" dirty="0"/>
        </a:p>
      </dgm:t>
    </dgm:pt>
    <dgm:pt modelId="{AB981BE9-8F68-4898-A135-F70039DC84BF}" type="parTrans" cxnId="{F003E902-AAF3-45D9-9E13-1B42EC759907}">
      <dgm:prSet/>
      <dgm:spPr/>
      <dgm:t>
        <a:bodyPr/>
        <a:lstStyle/>
        <a:p>
          <a:endParaRPr lang="en-US"/>
        </a:p>
      </dgm:t>
    </dgm:pt>
    <dgm:pt modelId="{AE3DBB9A-857F-47E1-9DE8-A7EC6CB52BCC}" type="sibTrans" cxnId="{F003E902-AAF3-45D9-9E13-1B42EC759907}">
      <dgm:prSet/>
      <dgm:spPr/>
      <dgm:t>
        <a:bodyPr/>
        <a:lstStyle/>
        <a:p>
          <a:endParaRPr lang="en-US"/>
        </a:p>
      </dgm:t>
    </dgm:pt>
    <dgm:pt modelId="{176780F5-C291-486D-9285-5E118934CA42}">
      <dgm:prSet phldrT="[Text]" custT="1"/>
      <dgm:spPr/>
      <dgm:t>
        <a:bodyPr/>
        <a:lstStyle/>
        <a:p>
          <a:r>
            <a:rPr lang="en-US" sz="2400" b="1" dirty="0" smtClean="0"/>
            <a:t>Peer Review </a:t>
          </a:r>
          <a:r>
            <a:rPr lang="en-US" sz="2400" dirty="0" smtClean="0"/>
            <a:t>– Evaluation Team Visit</a:t>
          </a:r>
          <a:endParaRPr lang="en-US" sz="2400" dirty="0"/>
        </a:p>
      </dgm:t>
    </dgm:pt>
    <dgm:pt modelId="{1D3A209A-F425-4690-B03D-CEC90295718A}" type="parTrans" cxnId="{0B8B304B-AF73-4D6A-8064-694C5EF982A5}">
      <dgm:prSet/>
      <dgm:spPr/>
      <dgm:t>
        <a:bodyPr/>
        <a:lstStyle/>
        <a:p>
          <a:endParaRPr lang="en-US"/>
        </a:p>
      </dgm:t>
    </dgm:pt>
    <dgm:pt modelId="{9F94AB40-417A-4971-B8FA-8AC0291F25E8}" type="sibTrans" cxnId="{0B8B304B-AF73-4D6A-8064-694C5EF982A5}">
      <dgm:prSet/>
      <dgm:spPr/>
      <dgm:t>
        <a:bodyPr/>
        <a:lstStyle/>
        <a:p>
          <a:endParaRPr lang="en-US"/>
        </a:p>
      </dgm:t>
    </dgm:pt>
    <dgm:pt modelId="{3860E7B7-D686-4DBB-A809-B90908A9C1CD}">
      <dgm:prSet phldrT="[Text]" custT="1"/>
      <dgm:spPr/>
      <dgm:t>
        <a:bodyPr/>
        <a:lstStyle/>
        <a:p>
          <a:pPr>
            <a:lnSpc>
              <a:spcPct val="100000"/>
            </a:lnSpc>
          </a:pPr>
          <a:r>
            <a:rPr lang="en-US" sz="2400" dirty="0" smtClean="0"/>
            <a:t> </a:t>
          </a:r>
          <a:r>
            <a:rPr lang="en-US" sz="2400" b="1" dirty="0" smtClean="0"/>
            <a:t>Recommendation</a:t>
          </a:r>
          <a:r>
            <a:rPr lang="en-US" sz="2400" dirty="0" smtClean="0"/>
            <a:t> from the Accrediting Commission for Community and Junior Colleges (ACCJC)</a:t>
          </a:r>
          <a:endParaRPr lang="en-US" sz="2400" dirty="0"/>
        </a:p>
      </dgm:t>
    </dgm:pt>
    <dgm:pt modelId="{3D2A6B02-AA67-4AC8-BF2C-65EB307CF63F}" type="parTrans" cxnId="{F1ED7497-C6D2-4D6C-8769-1AF4A7A47885}">
      <dgm:prSet/>
      <dgm:spPr/>
      <dgm:t>
        <a:bodyPr/>
        <a:lstStyle/>
        <a:p>
          <a:endParaRPr lang="en-US"/>
        </a:p>
      </dgm:t>
    </dgm:pt>
    <dgm:pt modelId="{BD7E3F9B-7C65-4492-9296-D6709B73979E}" type="sibTrans" cxnId="{F1ED7497-C6D2-4D6C-8769-1AF4A7A47885}">
      <dgm:prSet/>
      <dgm:spPr/>
      <dgm:t>
        <a:bodyPr/>
        <a:lstStyle/>
        <a:p>
          <a:endParaRPr lang="en-US"/>
        </a:p>
      </dgm:t>
    </dgm:pt>
    <dgm:pt modelId="{01D8F8C6-D208-44E6-9CBA-B27997C189E1}" type="pres">
      <dgm:prSet presAssocID="{BD2DD359-4ABC-4207-9482-74C1F923D27B}" presName="arrowDiagram" presStyleCnt="0">
        <dgm:presLayoutVars>
          <dgm:chMax val="5"/>
          <dgm:dir/>
          <dgm:resizeHandles val="exact"/>
        </dgm:presLayoutVars>
      </dgm:prSet>
      <dgm:spPr/>
    </dgm:pt>
    <dgm:pt modelId="{578D592A-6600-44A7-A759-000EFCB7EA16}" type="pres">
      <dgm:prSet presAssocID="{BD2DD359-4ABC-4207-9482-74C1F923D27B}" presName="arrow" presStyleLbl="bgShp" presStyleIdx="0" presStyleCnt="1" custScaleY="80939" custLinFactNeighborX="602" custLinFactNeighborY="-14295"/>
      <dgm:spPr/>
    </dgm:pt>
    <dgm:pt modelId="{5BCBD78E-C07E-401D-AFA8-44908CDB99BF}" type="pres">
      <dgm:prSet presAssocID="{BD2DD359-4ABC-4207-9482-74C1F923D27B}" presName="arrowDiagram3" presStyleCnt="0"/>
      <dgm:spPr/>
    </dgm:pt>
    <dgm:pt modelId="{EEF207B2-3ADC-4972-96FE-1DF044B282F6}" type="pres">
      <dgm:prSet presAssocID="{42A1A08A-7A61-49D5-9BDC-F0060883DDD2}" presName="bullet3a" presStyleLbl="node1" presStyleIdx="0" presStyleCnt="3"/>
      <dgm:spPr/>
    </dgm:pt>
    <dgm:pt modelId="{E528282F-A1D0-44BD-A4FF-39D11DDDF8E7}" type="pres">
      <dgm:prSet presAssocID="{42A1A08A-7A61-49D5-9BDC-F0060883DDD2}" presName="textBox3a" presStyleLbl="revTx" presStyleIdx="0" presStyleCnt="3" custScaleX="125843" custScaleY="154962" custLinFactNeighborX="6546" custLinFactNeighborY="9318">
        <dgm:presLayoutVars>
          <dgm:bulletEnabled val="1"/>
        </dgm:presLayoutVars>
      </dgm:prSet>
      <dgm:spPr/>
      <dgm:t>
        <a:bodyPr/>
        <a:lstStyle/>
        <a:p>
          <a:endParaRPr lang="en-US"/>
        </a:p>
      </dgm:t>
    </dgm:pt>
    <dgm:pt modelId="{B46A24E3-40AA-4BA5-A2E0-C5E3B17750CE}" type="pres">
      <dgm:prSet presAssocID="{176780F5-C291-486D-9285-5E118934CA42}" presName="bullet3b" presStyleLbl="node1" presStyleIdx="1" presStyleCnt="3"/>
      <dgm:spPr/>
    </dgm:pt>
    <dgm:pt modelId="{165741F2-C4A2-4D05-B175-228EE2B0E072}" type="pres">
      <dgm:prSet presAssocID="{176780F5-C291-486D-9285-5E118934CA42}" presName="textBox3b" presStyleLbl="revTx" presStyleIdx="1" presStyleCnt="3">
        <dgm:presLayoutVars>
          <dgm:bulletEnabled val="1"/>
        </dgm:presLayoutVars>
      </dgm:prSet>
      <dgm:spPr/>
      <dgm:t>
        <a:bodyPr/>
        <a:lstStyle/>
        <a:p>
          <a:endParaRPr lang="en-US"/>
        </a:p>
      </dgm:t>
    </dgm:pt>
    <dgm:pt modelId="{1BCE1D13-7857-496F-93A3-271951D8E80B}" type="pres">
      <dgm:prSet presAssocID="{3860E7B7-D686-4DBB-A809-B90908A9C1CD}" presName="bullet3c" presStyleLbl="node1" presStyleIdx="2" presStyleCnt="3"/>
      <dgm:spPr/>
    </dgm:pt>
    <dgm:pt modelId="{531A8CFB-D7B6-463B-9716-01731CE14AF2}" type="pres">
      <dgm:prSet presAssocID="{3860E7B7-D686-4DBB-A809-B90908A9C1CD}" presName="textBox3c" presStyleLbl="revTx" presStyleIdx="2" presStyleCnt="3" custScaleX="169843" custLinFactNeighborX="16799" custLinFactNeighborY="586">
        <dgm:presLayoutVars>
          <dgm:bulletEnabled val="1"/>
        </dgm:presLayoutVars>
      </dgm:prSet>
      <dgm:spPr/>
      <dgm:t>
        <a:bodyPr/>
        <a:lstStyle/>
        <a:p>
          <a:endParaRPr lang="en-US"/>
        </a:p>
      </dgm:t>
    </dgm:pt>
  </dgm:ptLst>
  <dgm:cxnLst>
    <dgm:cxn modelId="{F003E902-AAF3-45D9-9E13-1B42EC759907}" srcId="{BD2DD359-4ABC-4207-9482-74C1F923D27B}" destId="{42A1A08A-7A61-49D5-9BDC-F0060883DDD2}" srcOrd="0" destOrd="0" parTransId="{AB981BE9-8F68-4898-A135-F70039DC84BF}" sibTransId="{AE3DBB9A-857F-47E1-9DE8-A7EC6CB52BCC}"/>
    <dgm:cxn modelId="{51DDA609-0278-40AC-8940-62F6D8EDB978}" type="presOf" srcId="{42A1A08A-7A61-49D5-9BDC-F0060883DDD2}" destId="{E528282F-A1D0-44BD-A4FF-39D11DDDF8E7}" srcOrd="0" destOrd="0" presId="urn:microsoft.com/office/officeart/2005/8/layout/arrow2"/>
    <dgm:cxn modelId="{B17AF72C-4BF9-4EF8-BED9-D7B0CC6EF896}" type="presOf" srcId="{176780F5-C291-486D-9285-5E118934CA42}" destId="{165741F2-C4A2-4D05-B175-228EE2B0E072}" srcOrd="0" destOrd="0" presId="urn:microsoft.com/office/officeart/2005/8/layout/arrow2"/>
    <dgm:cxn modelId="{5A7C5EF6-C0B2-4A5A-B49F-9B1A7D71BAAD}" type="presOf" srcId="{3860E7B7-D686-4DBB-A809-B90908A9C1CD}" destId="{531A8CFB-D7B6-463B-9716-01731CE14AF2}" srcOrd="0" destOrd="0" presId="urn:microsoft.com/office/officeart/2005/8/layout/arrow2"/>
    <dgm:cxn modelId="{67C925B9-2D09-4042-8EDA-3432700A11F4}" type="presOf" srcId="{BD2DD359-4ABC-4207-9482-74C1F923D27B}" destId="{01D8F8C6-D208-44E6-9CBA-B27997C189E1}" srcOrd="0" destOrd="0" presId="urn:microsoft.com/office/officeart/2005/8/layout/arrow2"/>
    <dgm:cxn modelId="{F1ED7497-C6D2-4D6C-8769-1AF4A7A47885}" srcId="{BD2DD359-4ABC-4207-9482-74C1F923D27B}" destId="{3860E7B7-D686-4DBB-A809-B90908A9C1CD}" srcOrd="2" destOrd="0" parTransId="{3D2A6B02-AA67-4AC8-BF2C-65EB307CF63F}" sibTransId="{BD7E3F9B-7C65-4492-9296-D6709B73979E}"/>
    <dgm:cxn modelId="{0B8B304B-AF73-4D6A-8064-694C5EF982A5}" srcId="{BD2DD359-4ABC-4207-9482-74C1F923D27B}" destId="{176780F5-C291-486D-9285-5E118934CA42}" srcOrd="1" destOrd="0" parTransId="{1D3A209A-F425-4690-B03D-CEC90295718A}" sibTransId="{9F94AB40-417A-4971-B8FA-8AC0291F25E8}"/>
    <dgm:cxn modelId="{6EAD331D-3D36-4252-BC8C-ABD8C8C2BFC7}" type="presParOf" srcId="{01D8F8C6-D208-44E6-9CBA-B27997C189E1}" destId="{578D592A-6600-44A7-A759-000EFCB7EA16}" srcOrd="0" destOrd="0" presId="urn:microsoft.com/office/officeart/2005/8/layout/arrow2"/>
    <dgm:cxn modelId="{53EB85AE-C81B-4229-9A91-12A8EF1BC1A6}" type="presParOf" srcId="{01D8F8C6-D208-44E6-9CBA-B27997C189E1}" destId="{5BCBD78E-C07E-401D-AFA8-44908CDB99BF}" srcOrd="1" destOrd="0" presId="urn:microsoft.com/office/officeart/2005/8/layout/arrow2"/>
    <dgm:cxn modelId="{278FB647-F1F3-4A36-9E05-26B5183A09ED}" type="presParOf" srcId="{5BCBD78E-C07E-401D-AFA8-44908CDB99BF}" destId="{EEF207B2-3ADC-4972-96FE-1DF044B282F6}" srcOrd="0" destOrd="0" presId="urn:microsoft.com/office/officeart/2005/8/layout/arrow2"/>
    <dgm:cxn modelId="{42CCDE3E-F7CC-44E8-8E58-11BD24A91DD3}" type="presParOf" srcId="{5BCBD78E-C07E-401D-AFA8-44908CDB99BF}" destId="{E528282F-A1D0-44BD-A4FF-39D11DDDF8E7}" srcOrd="1" destOrd="0" presId="urn:microsoft.com/office/officeart/2005/8/layout/arrow2"/>
    <dgm:cxn modelId="{1A390CDF-DEA2-479B-B6AB-0DA2C62FAD3C}" type="presParOf" srcId="{5BCBD78E-C07E-401D-AFA8-44908CDB99BF}" destId="{B46A24E3-40AA-4BA5-A2E0-C5E3B17750CE}" srcOrd="2" destOrd="0" presId="urn:microsoft.com/office/officeart/2005/8/layout/arrow2"/>
    <dgm:cxn modelId="{2952F609-78F1-4FBF-B539-814EC335925B}" type="presParOf" srcId="{5BCBD78E-C07E-401D-AFA8-44908CDB99BF}" destId="{165741F2-C4A2-4D05-B175-228EE2B0E072}" srcOrd="3" destOrd="0" presId="urn:microsoft.com/office/officeart/2005/8/layout/arrow2"/>
    <dgm:cxn modelId="{93368153-76FF-48A3-B179-2AAD6FF21A94}" type="presParOf" srcId="{5BCBD78E-C07E-401D-AFA8-44908CDB99BF}" destId="{1BCE1D13-7857-496F-93A3-271951D8E80B}" srcOrd="4" destOrd="0" presId="urn:microsoft.com/office/officeart/2005/8/layout/arrow2"/>
    <dgm:cxn modelId="{7E27C00B-E6B2-44EE-B9F4-8FC26F9247AC}" type="presParOf" srcId="{5BCBD78E-C07E-401D-AFA8-44908CDB99BF}" destId="{531A8CFB-D7B6-463B-9716-01731CE14AF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1420D-0317-4AF9-9F82-501D7C7F87BE}"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US"/>
        </a:p>
      </dgm:t>
    </dgm:pt>
    <dgm:pt modelId="{1DDF8239-EFF1-4577-B39D-2FAA61FE0757}">
      <dgm:prSet phldrT="[Text]"/>
      <dgm:spPr/>
      <dgm:t>
        <a:bodyPr/>
        <a:lstStyle/>
        <a:p>
          <a:r>
            <a:rPr lang="en-US" dirty="0" smtClean="0"/>
            <a:t>Promotes Institutional Improvement</a:t>
          </a:r>
          <a:endParaRPr lang="en-US" dirty="0"/>
        </a:p>
      </dgm:t>
    </dgm:pt>
    <dgm:pt modelId="{6CF32BD1-2AA0-4E68-87B1-238DC0959FD8}" type="parTrans" cxnId="{793ABC4F-A633-48A5-AE61-F628AF3256C5}">
      <dgm:prSet/>
      <dgm:spPr/>
      <dgm:t>
        <a:bodyPr/>
        <a:lstStyle/>
        <a:p>
          <a:endParaRPr lang="en-US"/>
        </a:p>
      </dgm:t>
    </dgm:pt>
    <dgm:pt modelId="{EEDE254D-0B6A-49ED-9DA5-0612D7B48907}" type="sibTrans" cxnId="{793ABC4F-A633-48A5-AE61-F628AF3256C5}">
      <dgm:prSet/>
      <dgm:spPr/>
      <dgm:t>
        <a:bodyPr/>
        <a:lstStyle/>
        <a:p>
          <a:endParaRPr lang="en-US"/>
        </a:p>
      </dgm:t>
    </dgm:pt>
    <dgm:pt modelId="{570AA4E1-AFDB-4BD8-8CD0-91929A776F52}">
      <dgm:prSet phldrT="[Text]"/>
      <dgm:spPr/>
      <dgm:t>
        <a:bodyPr/>
        <a:lstStyle/>
        <a:p>
          <a:r>
            <a:rPr lang="en-US" dirty="0" smtClean="0"/>
            <a:t>Certifies Value and Legitimacy of Student Award</a:t>
          </a:r>
          <a:endParaRPr lang="en-US" dirty="0"/>
        </a:p>
      </dgm:t>
    </dgm:pt>
    <dgm:pt modelId="{3EF34B77-04DD-432B-A0DE-C104A7358F82}" type="parTrans" cxnId="{34C43A2D-7CD5-4B36-9B82-577669BE584A}">
      <dgm:prSet/>
      <dgm:spPr/>
      <dgm:t>
        <a:bodyPr/>
        <a:lstStyle/>
        <a:p>
          <a:endParaRPr lang="en-US"/>
        </a:p>
      </dgm:t>
    </dgm:pt>
    <dgm:pt modelId="{EA90B9B7-C8D8-4AB9-B923-2AF4D6DC7087}" type="sibTrans" cxnId="{34C43A2D-7CD5-4B36-9B82-577669BE584A}">
      <dgm:prSet/>
      <dgm:spPr/>
      <dgm:t>
        <a:bodyPr/>
        <a:lstStyle/>
        <a:p>
          <a:endParaRPr lang="en-US"/>
        </a:p>
      </dgm:t>
    </dgm:pt>
    <dgm:pt modelId="{3D963E07-A0DF-4CBE-8262-87BA5B24BFCF}">
      <dgm:prSet phldrT="[Text]"/>
      <dgm:spPr/>
      <dgm:t>
        <a:bodyPr/>
        <a:lstStyle/>
        <a:p>
          <a:r>
            <a:rPr lang="en-US" dirty="0" smtClean="0"/>
            <a:t>Assures Institutional Quality to Taxpayers</a:t>
          </a:r>
          <a:endParaRPr lang="en-US" dirty="0"/>
        </a:p>
      </dgm:t>
    </dgm:pt>
    <dgm:pt modelId="{0ABB1474-F72A-46B4-84C9-14E49284D01E}" type="parTrans" cxnId="{B653DFD7-458C-405E-8D6A-E8220C3D9794}">
      <dgm:prSet/>
      <dgm:spPr/>
      <dgm:t>
        <a:bodyPr/>
        <a:lstStyle/>
        <a:p>
          <a:endParaRPr lang="en-US"/>
        </a:p>
      </dgm:t>
    </dgm:pt>
    <dgm:pt modelId="{55608812-B0BC-4D35-8F6F-6DD74668C0D9}" type="sibTrans" cxnId="{B653DFD7-458C-405E-8D6A-E8220C3D9794}">
      <dgm:prSet/>
      <dgm:spPr/>
      <dgm:t>
        <a:bodyPr/>
        <a:lstStyle/>
        <a:p>
          <a:endParaRPr lang="en-US"/>
        </a:p>
      </dgm:t>
    </dgm:pt>
    <dgm:pt modelId="{0D524B50-CE38-41AA-A1A1-BB35C6F4BD8A}" type="pres">
      <dgm:prSet presAssocID="{C441420D-0317-4AF9-9F82-501D7C7F87BE}" presName="Name0" presStyleCnt="0">
        <dgm:presLayoutVars>
          <dgm:chMax val="7"/>
          <dgm:dir/>
          <dgm:resizeHandles val="exact"/>
        </dgm:presLayoutVars>
      </dgm:prSet>
      <dgm:spPr/>
      <dgm:t>
        <a:bodyPr/>
        <a:lstStyle/>
        <a:p>
          <a:endParaRPr lang="en-US"/>
        </a:p>
      </dgm:t>
    </dgm:pt>
    <dgm:pt modelId="{30F631CD-6776-4F61-9745-270377000980}" type="pres">
      <dgm:prSet presAssocID="{C441420D-0317-4AF9-9F82-501D7C7F87BE}" presName="ellipse1" presStyleLbl="vennNode1" presStyleIdx="0" presStyleCnt="3">
        <dgm:presLayoutVars>
          <dgm:bulletEnabled val="1"/>
        </dgm:presLayoutVars>
      </dgm:prSet>
      <dgm:spPr/>
      <dgm:t>
        <a:bodyPr/>
        <a:lstStyle/>
        <a:p>
          <a:endParaRPr lang="en-US"/>
        </a:p>
      </dgm:t>
    </dgm:pt>
    <dgm:pt modelId="{7DFC21D8-6F1B-42DE-B42E-5061F84FE78D}" type="pres">
      <dgm:prSet presAssocID="{C441420D-0317-4AF9-9F82-501D7C7F87BE}" presName="ellipse2" presStyleLbl="vennNode1" presStyleIdx="1" presStyleCnt="3">
        <dgm:presLayoutVars>
          <dgm:bulletEnabled val="1"/>
        </dgm:presLayoutVars>
      </dgm:prSet>
      <dgm:spPr/>
      <dgm:t>
        <a:bodyPr/>
        <a:lstStyle/>
        <a:p>
          <a:endParaRPr lang="en-US"/>
        </a:p>
      </dgm:t>
    </dgm:pt>
    <dgm:pt modelId="{DFEB91B9-D3FB-45A3-9AC9-EEAB150575F8}" type="pres">
      <dgm:prSet presAssocID="{C441420D-0317-4AF9-9F82-501D7C7F87BE}" presName="ellipse3" presStyleLbl="vennNode1" presStyleIdx="2" presStyleCnt="3">
        <dgm:presLayoutVars>
          <dgm:bulletEnabled val="1"/>
        </dgm:presLayoutVars>
      </dgm:prSet>
      <dgm:spPr/>
      <dgm:t>
        <a:bodyPr/>
        <a:lstStyle/>
        <a:p>
          <a:endParaRPr lang="en-US"/>
        </a:p>
      </dgm:t>
    </dgm:pt>
  </dgm:ptLst>
  <dgm:cxnLst>
    <dgm:cxn modelId="{34C43A2D-7CD5-4B36-9B82-577669BE584A}" srcId="{C441420D-0317-4AF9-9F82-501D7C7F87BE}" destId="{570AA4E1-AFDB-4BD8-8CD0-91929A776F52}" srcOrd="1" destOrd="0" parTransId="{3EF34B77-04DD-432B-A0DE-C104A7358F82}" sibTransId="{EA90B9B7-C8D8-4AB9-B923-2AF4D6DC7087}"/>
    <dgm:cxn modelId="{FA0B029B-17B6-4B90-B9A9-2FBCF96E2169}" type="presOf" srcId="{1DDF8239-EFF1-4577-B39D-2FAA61FE0757}" destId="{30F631CD-6776-4F61-9745-270377000980}" srcOrd="0" destOrd="0" presId="urn:microsoft.com/office/officeart/2005/8/layout/rings+Icon"/>
    <dgm:cxn modelId="{7CACB379-68A9-41CF-A9BB-E99AF9EE1C10}" type="presOf" srcId="{C441420D-0317-4AF9-9F82-501D7C7F87BE}" destId="{0D524B50-CE38-41AA-A1A1-BB35C6F4BD8A}" srcOrd="0" destOrd="0" presId="urn:microsoft.com/office/officeart/2005/8/layout/rings+Icon"/>
    <dgm:cxn modelId="{793ABC4F-A633-48A5-AE61-F628AF3256C5}" srcId="{C441420D-0317-4AF9-9F82-501D7C7F87BE}" destId="{1DDF8239-EFF1-4577-B39D-2FAA61FE0757}" srcOrd="0" destOrd="0" parTransId="{6CF32BD1-2AA0-4E68-87B1-238DC0959FD8}" sibTransId="{EEDE254D-0B6A-49ED-9DA5-0612D7B48907}"/>
    <dgm:cxn modelId="{16DA36B1-A30A-4BDE-B2BC-A9482341B8A4}" type="presOf" srcId="{3D963E07-A0DF-4CBE-8262-87BA5B24BFCF}" destId="{DFEB91B9-D3FB-45A3-9AC9-EEAB150575F8}" srcOrd="0" destOrd="0" presId="urn:microsoft.com/office/officeart/2005/8/layout/rings+Icon"/>
    <dgm:cxn modelId="{B653DFD7-458C-405E-8D6A-E8220C3D9794}" srcId="{C441420D-0317-4AF9-9F82-501D7C7F87BE}" destId="{3D963E07-A0DF-4CBE-8262-87BA5B24BFCF}" srcOrd="2" destOrd="0" parTransId="{0ABB1474-F72A-46B4-84C9-14E49284D01E}" sibTransId="{55608812-B0BC-4D35-8F6F-6DD74668C0D9}"/>
    <dgm:cxn modelId="{B6C74574-4CF7-41B9-B3E3-CDA274826F6C}" type="presOf" srcId="{570AA4E1-AFDB-4BD8-8CD0-91929A776F52}" destId="{7DFC21D8-6F1B-42DE-B42E-5061F84FE78D}" srcOrd="0" destOrd="0" presId="urn:microsoft.com/office/officeart/2005/8/layout/rings+Icon"/>
    <dgm:cxn modelId="{78DA264E-EA23-4EFF-AFA9-146D02108677}" type="presParOf" srcId="{0D524B50-CE38-41AA-A1A1-BB35C6F4BD8A}" destId="{30F631CD-6776-4F61-9745-270377000980}" srcOrd="0" destOrd="0" presId="urn:microsoft.com/office/officeart/2005/8/layout/rings+Icon"/>
    <dgm:cxn modelId="{6CEA3A30-7A33-4673-BB2B-18E75A6F9313}" type="presParOf" srcId="{0D524B50-CE38-41AA-A1A1-BB35C6F4BD8A}" destId="{7DFC21D8-6F1B-42DE-B42E-5061F84FE78D}" srcOrd="1" destOrd="0" presId="urn:microsoft.com/office/officeart/2005/8/layout/rings+Icon"/>
    <dgm:cxn modelId="{0D8E7BE9-DA3C-4289-BA03-2802EBF21119}" type="presParOf" srcId="{0D524B50-CE38-41AA-A1A1-BB35C6F4BD8A}" destId="{DFEB91B9-D3FB-45A3-9AC9-EEAB150575F8}"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41420D-0317-4AF9-9F82-501D7C7F87BE}"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US"/>
        </a:p>
      </dgm:t>
    </dgm:pt>
    <dgm:pt modelId="{1DDF8239-EFF1-4577-B39D-2FAA61FE0757}">
      <dgm:prSet phldrT="[Text]"/>
      <dgm:spPr/>
      <dgm:t>
        <a:bodyPr/>
        <a:lstStyle/>
        <a:p>
          <a:r>
            <a:rPr lang="en-US" dirty="0" smtClean="0">
              <a:solidFill>
                <a:schemeClr val="tx2"/>
              </a:solidFill>
            </a:rPr>
            <a:t>Access</a:t>
          </a:r>
          <a:endParaRPr lang="en-US" dirty="0">
            <a:solidFill>
              <a:schemeClr val="tx2"/>
            </a:solidFill>
          </a:endParaRPr>
        </a:p>
      </dgm:t>
    </dgm:pt>
    <dgm:pt modelId="{6CF32BD1-2AA0-4E68-87B1-238DC0959FD8}" type="parTrans" cxnId="{793ABC4F-A633-48A5-AE61-F628AF3256C5}">
      <dgm:prSet/>
      <dgm:spPr/>
      <dgm:t>
        <a:bodyPr/>
        <a:lstStyle/>
        <a:p>
          <a:endParaRPr lang="en-US"/>
        </a:p>
      </dgm:t>
    </dgm:pt>
    <dgm:pt modelId="{EEDE254D-0B6A-49ED-9DA5-0612D7B48907}" type="sibTrans" cxnId="{793ABC4F-A633-48A5-AE61-F628AF3256C5}">
      <dgm:prSet/>
      <dgm:spPr/>
      <dgm:t>
        <a:bodyPr/>
        <a:lstStyle/>
        <a:p>
          <a:endParaRPr lang="en-US"/>
        </a:p>
      </dgm:t>
    </dgm:pt>
    <dgm:pt modelId="{570AA4E1-AFDB-4BD8-8CD0-91929A776F52}">
      <dgm:prSet phldrT="[Text]"/>
      <dgm:spPr/>
      <dgm:t>
        <a:bodyPr/>
        <a:lstStyle/>
        <a:p>
          <a:r>
            <a:rPr lang="en-US" dirty="0" smtClean="0">
              <a:solidFill>
                <a:schemeClr val="tx2"/>
              </a:solidFill>
            </a:rPr>
            <a:t>ESL, Math, English Basic Skills Completion</a:t>
          </a:r>
          <a:endParaRPr lang="en-US" dirty="0">
            <a:solidFill>
              <a:schemeClr val="tx2"/>
            </a:solidFill>
          </a:endParaRPr>
        </a:p>
      </dgm:t>
    </dgm:pt>
    <dgm:pt modelId="{3EF34B77-04DD-432B-A0DE-C104A7358F82}" type="parTrans" cxnId="{34C43A2D-7CD5-4B36-9B82-577669BE584A}">
      <dgm:prSet/>
      <dgm:spPr/>
      <dgm:t>
        <a:bodyPr/>
        <a:lstStyle/>
        <a:p>
          <a:endParaRPr lang="en-US"/>
        </a:p>
      </dgm:t>
    </dgm:pt>
    <dgm:pt modelId="{EA90B9B7-C8D8-4AB9-B923-2AF4D6DC7087}" type="sibTrans" cxnId="{34C43A2D-7CD5-4B36-9B82-577669BE584A}">
      <dgm:prSet/>
      <dgm:spPr/>
      <dgm:t>
        <a:bodyPr/>
        <a:lstStyle/>
        <a:p>
          <a:endParaRPr lang="en-US"/>
        </a:p>
      </dgm:t>
    </dgm:pt>
    <dgm:pt modelId="{3D963E07-A0DF-4CBE-8262-87BA5B24BFCF}">
      <dgm:prSet phldrT="[Text]"/>
      <dgm:spPr/>
      <dgm:t>
        <a:bodyPr/>
        <a:lstStyle/>
        <a:p>
          <a:r>
            <a:rPr lang="en-US" dirty="0" smtClean="0">
              <a:solidFill>
                <a:schemeClr val="tx2"/>
              </a:solidFill>
            </a:rPr>
            <a:t>Course Success/ Completion</a:t>
          </a:r>
          <a:endParaRPr lang="en-US" dirty="0">
            <a:solidFill>
              <a:schemeClr val="tx2"/>
            </a:solidFill>
          </a:endParaRPr>
        </a:p>
      </dgm:t>
    </dgm:pt>
    <dgm:pt modelId="{0ABB1474-F72A-46B4-84C9-14E49284D01E}" type="parTrans" cxnId="{B653DFD7-458C-405E-8D6A-E8220C3D9794}">
      <dgm:prSet/>
      <dgm:spPr/>
      <dgm:t>
        <a:bodyPr/>
        <a:lstStyle/>
        <a:p>
          <a:endParaRPr lang="en-US"/>
        </a:p>
      </dgm:t>
    </dgm:pt>
    <dgm:pt modelId="{55608812-B0BC-4D35-8F6F-6DD74668C0D9}" type="sibTrans" cxnId="{B653DFD7-458C-405E-8D6A-E8220C3D9794}">
      <dgm:prSet/>
      <dgm:spPr/>
      <dgm:t>
        <a:bodyPr/>
        <a:lstStyle/>
        <a:p>
          <a:endParaRPr lang="en-US"/>
        </a:p>
      </dgm:t>
    </dgm:pt>
    <dgm:pt modelId="{5BE020F3-A324-405E-A421-55AFE53C88F6}">
      <dgm:prSet phldrT="[Text]"/>
      <dgm:spPr/>
      <dgm:t>
        <a:bodyPr/>
        <a:lstStyle/>
        <a:p>
          <a:r>
            <a:rPr lang="en-US" dirty="0" smtClean="0">
              <a:solidFill>
                <a:schemeClr val="tx2"/>
              </a:solidFill>
            </a:rPr>
            <a:t>Degree and Certificate Completion</a:t>
          </a:r>
          <a:endParaRPr lang="en-US" dirty="0">
            <a:solidFill>
              <a:schemeClr val="tx2"/>
            </a:solidFill>
          </a:endParaRPr>
        </a:p>
      </dgm:t>
    </dgm:pt>
    <dgm:pt modelId="{DD6C4CA6-DC6B-4238-9EC7-A89EB976F3C3}" type="parTrans" cxnId="{07CC2A55-80CF-46F9-BC0F-8B732B110569}">
      <dgm:prSet/>
      <dgm:spPr/>
      <dgm:t>
        <a:bodyPr/>
        <a:lstStyle/>
        <a:p>
          <a:endParaRPr lang="en-US"/>
        </a:p>
      </dgm:t>
    </dgm:pt>
    <dgm:pt modelId="{E226E098-0B38-46EF-91AC-A8B091E488A7}" type="sibTrans" cxnId="{07CC2A55-80CF-46F9-BC0F-8B732B110569}">
      <dgm:prSet/>
      <dgm:spPr/>
      <dgm:t>
        <a:bodyPr/>
        <a:lstStyle/>
        <a:p>
          <a:endParaRPr lang="en-US"/>
        </a:p>
      </dgm:t>
    </dgm:pt>
    <dgm:pt modelId="{31C04833-E50A-41F7-B599-BFE25D811A92}">
      <dgm:prSet phldrT="[Text]"/>
      <dgm:spPr/>
      <dgm:t>
        <a:bodyPr/>
        <a:lstStyle/>
        <a:p>
          <a:r>
            <a:rPr lang="en-US" dirty="0" smtClean="0">
              <a:solidFill>
                <a:schemeClr val="tx2"/>
              </a:solidFill>
            </a:rPr>
            <a:t>Transfer</a:t>
          </a:r>
          <a:endParaRPr lang="en-US" dirty="0">
            <a:solidFill>
              <a:schemeClr val="tx2"/>
            </a:solidFill>
          </a:endParaRPr>
        </a:p>
      </dgm:t>
    </dgm:pt>
    <dgm:pt modelId="{7239F91E-F0C2-4FC7-BF4B-B3D4749EE6EB}" type="parTrans" cxnId="{A40CFBC8-E119-4EB4-9901-3516DECD51C9}">
      <dgm:prSet/>
      <dgm:spPr/>
      <dgm:t>
        <a:bodyPr/>
        <a:lstStyle/>
        <a:p>
          <a:endParaRPr lang="en-US"/>
        </a:p>
      </dgm:t>
    </dgm:pt>
    <dgm:pt modelId="{26FA05AB-A39A-44D4-969A-006163F64BFA}" type="sibTrans" cxnId="{A40CFBC8-E119-4EB4-9901-3516DECD51C9}">
      <dgm:prSet/>
      <dgm:spPr/>
      <dgm:t>
        <a:bodyPr/>
        <a:lstStyle/>
        <a:p>
          <a:endParaRPr lang="en-US"/>
        </a:p>
      </dgm:t>
    </dgm:pt>
    <dgm:pt modelId="{0D524B50-CE38-41AA-A1A1-BB35C6F4BD8A}" type="pres">
      <dgm:prSet presAssocID="{C441420D-0317-4AF9-9F82-501D7C7F87BE}" presName="Name0" presStyleCnt="0">
        <dgm:presLayoutVars>
          <dgm:chMax val="7"/>
          <dgm:dir/>
          <dgm:resizeHandles val="exact"/>
        </dgm:presLayoutVars>
      </dgm:prSet>
      <dgm:spPr/>
      <dgm:t>
        <a:bodyPr/>
        <a:lstStyle/>
        <a:p>
          <a:endParaRPr lang="en-US"/>
        </a:p>
      </dgm:t>
    </dgm:pt>
    <dgm:pt modelId="{30F631CD-6776-4F61-9745-270377000980}" type="pres">
      <dgm:prSet presAssocID="{C441420D-0317-4AF9-9F82-501D7C7F87BE}" presName="ellipse1" presStyleLbl="vennNode1" presStyleIdx="0" presStyleCnt="5">
        <dgm:presLayoutVars>
          <dgm:bulletEnabled val="1"/>
        </dgm:presLayoutVars>
      </dgm:prSet>
      <dgm:spPr/>
      <dgm:t>
        <a:bodyPr/>
        <a:lstStyle/>
        <a:p>
          <a:endParaRPr lang="en-US"/>
        </a:p>
      </dgm:t>
    </dgm:pt>
    <dgm:pt modelId="{7DFC21D8-6F1B-42DE-B42E-5061F84FE78D}" type="pres">
      <dgm:prSet presAssocID="{C441420D-0317-4AF9-9F82-501D7C7F87BE}" presName="ellipse2" presStyleLbl="vennNode1" presStyleIdx="1" presStyleCnt="5">
        <dgm:presLayoutVars>
          <dgm:bulletEnabled val="1"/>
        </dgm:presLayoutVars>
      </dgm:prSet>
      <dgm:spPr/>
      <dgm:t>
        <a:bodyPr/>
        <a:lstStyle/>
        <a:p>
          <a:endParaRPr lang="en-US"/>
        </a:p>
      </dgm:t>
    </dgm:pt>
    <dgm:pt modelId="{DFEB91B9-D3FB-45A3-9AC9-EEAB150575F8}" type="pres">
      <dgm:prSet presAssocID="{C441420D-0317-4AF9-9F82-501D7C7F87BE}" presName="ellipse3" presStyleLbl="vennNode1" presStyleIdx="2" presStyleCnt="5">
        <dgm:presLayoutVars>
          <dgm:bulletEnabled val="1"/>
        </dgm:presLayoutVars>
      </dgm:prSet>
      <dgm:spPr/>
      <dgm:t>
        <a:bodyPr/>
        <a:lstStyle/>
        <a:p>
          <a:endParaRPr lang="en-US"/>
        </a:p>
      </dgm:t>
    </dgm:pt>
    <dgm:pt modelId="{A93224CB-0298-4A05-9933-DAFD90DE784F}" type="pres">
      <dgm:prSet presAssocID="{C441420D-0317-4AF9-9F82-501D7C7F87BE}" presName="ellipse4" presStyleLbl="vennNode1" presStyleIdx="3" presStyleCnt="5">
        <dgm:presLayoutVars>
          <dgm:bulletEnabled val="1"/>
        </dgm:presLayoutVars>
      </dgm:prSet>
      <dgm:spPr/>
      <dgm:t>
        <a:bodyPr/>
        <a:lstStyle/>
        <a:p>
          <a:endParaRPr lang="en-US"/>
        </a:p>
      </dgm:t>
    </dgm:pt>
    <dgm:pt modelId="{D4292D44-1F5E-4AF7-85F2-92A748D5AA3D}" type="pres">
      <dgm:prSet presAssocID="{C441420D-0317-4AF9-9F82-501D7C7F87BE}" presName="ellipse5" presStyleLbl="vennNode1" presStyleIdx="4" presStyleCnt="5">
        <dgm:presLayoutVars>
          <dgm:bulletEnabled val="1"/>
        </dgm:presLayoutVars>
      </dgm:prSet>
      <dgm:spPr/>
      <dgm:t>
        <a:bodyPr/>
        <a:lstStyle/>
        <a:p>
          <a:endParaRPr lang="en-US"/>
        </a:p>
      </dgm:t>
    </dgm:pt>
  </dgm:ptLst>
  <dgm:cxnLst>
    <dgm:cxn modelId="{B653DFD7-458C-405E-8D6A-E8220C3D9794}" srcId="{C441420D-0317-4AF9-9F82-501D7C7F87BE}" destId="{3D963E07-A0DF-4CBE-8262-87BA5B24BFCF}" srcOrd="2" destOrd="0" parTransId="{0ABB1474-F72A-46B4-84C9-14E49284D01E}" sibTransId="{55608812-B0BC-4D35-8F6F-6DD74668C0D9}"/>
    <dgm:cxn modelId="{601ED946-8B85-4B13-9013-F7623E392595}" type="presOf" srcId="{570AA4E1-AFDB-4BD8-8CD0-91929A776F52}" destId="{7DFC21D8-6F1B-42DE-B42E-5061F84FE78D}" srcOrd="0" destOrd="0" presId="urn:microsoft.com/office/officeart/2005/8/layout/rings+Icon"/>
    <dgm:cxn modelId="{A40CFBC8-E119-4EB4-9901-3516DECD51C9}" srcId="{C441420D-0317-4AF9-9F82-501D7C7F87BE}" destId="{31C04833-E50A-41F7-B599-BFE25D811A92}" srcOrd="4" destOrd="0" parTransId="{7239F91E-F0C2-4FC7-BF4B-B3D4749EE6EB}" sibTransId="{26FA05AB-A39A-44D4-969A-006163F64BFA}"/>
    <dgm:cxn modelId="{F5A7417F-24B0-42D1-94A8-EBB0C2DB8EDF}" type="presOf" srcId="{31C04833-E50A-41F7-B599-BFE25D811A92}" destId="{D4292D44-1F5E-4AF7-85F2-92A748D5AA3D}" srcOrd="0" destOrd="0" presId="urn:microsoft.com/office/officeart/2005/8/layout/rings+Icon"/>
    <dgm:cxn modelId="{4358FA04-72A4-4BC2-B112-7021DD665E0A}" type="presOf" srcId="{1DDF8239-EFF1-4577-B39D-2FAA61FE0757}" destId="{30F631CD-6776-4F61-9745-270377000980}" srcOrd="0" destOrd="0" presId="urn:microsoft.com/office/officeart/2005/8/layout/rings+Icon"/>
    <dgm:cxn modelId="{166C2D6F-0C53-44CF-ACBB-63A994AA650E}" type="presOf" srcId="{C441420D-0317-4AF9-9F82-501D7C7F87BE}" destId="{0D524B50-CE38-41AA-A1A1-BB35C6F4BD8A}" srcOrd="0" destOrd="0" presId="urn:microsoft.com/office/officeart/2005/8/layout/rings+Icon"/>
    <dgm:cxn modelId="{34C43A2D-7CD5-4B36-9B82-577669BE584A}" srcId="{C441420D-0317-4AF9-9F82-501D7C7F87BE}" destId="{570AA4E1-AFDB-4BD8-8CD0-91929A776F52}" srcOrd="1" destOrd="0" parTransId="{3EF34B77-04DD-432B-A0DE-C104A7358F82}" sibTransId="{EA90B9B7-C8D8-4AB9-B923-2AF4D6DC7087}"/>
    <dgm:cxn modelId="{07CC2A55-80CF-46F9-BC0F-8B732B110569}" srcId="{C441420D-0317-4AF9-9F82-501D7C7F87BE}" destId="{5BE020F3-A324-405E-A421-55AFE53C88F6}" srcOrd="3" destOrd="0" parTransId="{DD6C4CA6-DC6B-4238-9EC7-A89EB976F3C3}" sibTransId="{E226E098-0B38-46EF-91AC-A8B091E488A7}"/>
    <dgm:cxn modelId="{8C48F269-FD98-48A8-85B4-1FFB7FEF5489}" type="presOf" srcId="{3D963E07-A0DF-4CBE-8262-87BA5B24BFCF}" destId="{DFEB91B9-D3FB-45A3-9AC9-EEAB150575F8}" srcOrd="0" destOrd="0" presId="urn:microsoft.com/office/officeart/2005/8/layout/rings+Icon"/>
    <dgm:cxn modelId="{2835EB35-BD5D-4BA1-B7CE-3E1BC30EFC24}" type="presOf" srcId="{5BE020F3-A324-405E-A421-55AFE53C88F6}" destId="{A93224CB-0298-4A05-9933-DAFD90DE784F}" srcOrd="0" destOrd="0" presId="urn:microsoft.com/office/officeart/2005/8/layout/rings+Icon"/>
    <dgm:cxn modelId="{793ABC4F-A633-48A5-AE61-F628AF3256C5}" srcId="{C441420D-0317-4AF9-9F82-501D7C7F87BE}" destId="{1DDF8239-EFF1-4577-B39D-2FAA61FE0757}" srcOrd="0" destOrd="0" parTransId="{6CF32BD1-2AA0-4E68-87B1-238DC0959FD8}" sibTransId="{EEDE254D-0B6A-49ED-9DA5-0612D7B48907}"/>
    <dgm:cxn modelId="{4EF2B1EF-4812-407C-98DE-0CB3D78B3CCC}" type="presParOf" srcId="{0D524B50-CE38-41AA-A1A1-BB35C6F4BD8A}" destId="{30F631CD-6776-4F61-9745-270377000980}" srcOrd="0" destOrd="0" presId="urn:microsoft.com/office/officeart/2005/8/layout/rings+Icon"/>
    <dgm:cxn modelId="{EE322660-3A14-4ECA-8BEA-E84DF6D61B8F}" type="presParOf" srcId="{0D524B50-CE38-41AA-A1A1-BB35C6F4BD8A}" destId="{7DFC21D8-6F1B-42DE-B42E-5061F84FE78D}" srcOrd="1" destOrd="0" presId="urn:microsoft.com/office/officeart/2005/8/layout/rings+Icon"/>
    <dgm:cxn modelId="{184B29AA-BBBD-409C-ADEA-7383E6202BBD}" type="presParOf" srcId="{0D524B50-CE38-41AA-A1A1-BB35C6F4BD8A}" destId="{DFEB91B9-D3FB-45A3-9AC9-EEAB150575F8}" srcOrd="2" destOrd="0" presId="urn:microsoft.com/office/officeart/2005/8/layout/rings+Icon"/>
    <dgm:cxn modelId="{104A5096-A306-4804-A972-F30E25AEC5A5}" type="presParOf" srcId="{0D524B50-CE38-41AA-A1A1-BB35C6F4BD8A}" destId="{A93224CB-0298-4A05-9933-DAFD90DE784F}" srcOrd="3" destOrd="0" presId="urn:microsoft.com/office/officeart/2005/8/layout/rings+Icon"/>
    <dgm:cxn modelId="{04AA02E8-9D2F-4FF6-A1C7-81EBACB046BA}" type="presParOf" srcId="{0D524B50-CE38-41AA-A1A1-BB35C6F4BD8A}" destId="{D4292D44-1F5E-4AF7-85F2-92A748D5AA3D}"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D592A-6600-44A7-A759-000EFCB7EA16}">
      <dsp:nvSpPr>
        <dsp:cNvPr id="0" name=""/>
        <dsp:cNvSpPr/>
      </dsp:nvSpPr>
      <dsp:spPr>
        <a:xfrm>
          <a:off x="460387" y="0"/>
          <a:ext cx="7675880" cy="388298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207B2-3ADC-4972-96FE-1DF044B282F6}">
      <dsp:nvSpPr>
        <dsp:cNvPr id="0" name=""/>
        <dsp:cNvSpPr/>
      </dsp:nvSpPr>
      <dsp:spPr>
        <a:xfrm>
          <a:off x="1389015" y="2892067"/>
          <a:ext cx="199572" cy="1995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8282F-A1D0-44BD-A4FF-39D11DDDF8E7}">
      <dsp:nvSpPr>
        <dsp:cNvPr id="0" name=""/>
        <dsp:cNvSpPr/>
      </dsp:nvSpPr>
      <dsp:spPr>
        <a:xfrm>
          <a:off x="1374777" y="2648945"/>
          <a:ext cx="2250676" cy="214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0" tIns="0" rIns="0" bIns="0" numCol="1" spcCol="1270" anchor="t" anchorCtr="0">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b="1" kern="1200" dirty="0" smtClean="0"/>
            <a:t>Self-Study </a:t>
          </a:r>
          <a:r>
            <a:rPr lang="en-US" sz="2400" kern="1200" dirty="0" smtClean="0"/>
            <a:t>– Institution Evaluates Attainment of Standards</a:t>
          </a:r>
          <a:endParaRPr lang="en-US" sz="2400" kern="1200" dirty="0"/>
        </a:p>
      </dsp:txBody>
      <dsp:txXfrm>
        <a:off x="1374777" y="2648945"/>
        <a:ext cx="2250676" cy="2148479"/>
      </dsp:txXfrm>
    </dsp:sp>
    <dsp:sp modelId="{B46A24E3-40AA-4BA5-A2E0-C5E3B17750CE}">
      <dsp:nvSpPr>
        <dsp:cNvPr id="0" name=""/>
        <dsp:cNvSpPr/>
      </dsp:nvSpPr>
      <dsp:spPr>
        <a:xfrm>
          <a:off x="3150630" y="1588127"/>
          <a:ext cx="360766" cy="3607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741F2-C4A2-4D05-B175-228EE2B0E072}">
      <dsp:nvSpPr>
        <dsp:cNvPr id="0" name=""/>
        <dsp:cNvSpPr/>
      </dsp:nvSpPr>
      <dsp:spPr>
        <a:xfrm>
          <a:off x="3331013" y="1768510"/>
          <a:ext cx="1842211" cy="260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63" tIns="0" rIns="0" bIns="0" numCol="1" spcCol="1270" anchor="t" anchorCtr="0">
          <a:noAutofit/>
        </a:bodyPr>
        <a:lstStyle/>
        <a:p>
          <a:pPr lvl="0" algn="l" defTabSz="1066800">
            <a:lnSpc>
              <a:spcPct val="90000"/>
            </a:lnSpc>
            <a:spcBef>
              <a:spcPct val="0"/>
            </a:spcBef>
            <a:spcAft>
              <a:spcPct val="35000"/>
            </a:spcAft>
          </a:pPr>
          <a:r>
            <a:rPr lang="en-US" sz="2400" b="1" kern="1200" dirty="0" smtClean="0"/>
            <a:t>Peer Review </a:t>
          </a:r>
          <a:r>
            <a:rPr lang="en-US" sz="2400" kern="1200" dirty="0" smtClean="0"/>
            <a:t>– Evaluation Team Visit</a:t>
          </a:r>
          <a:endParaRPr lang="en-US" sz="2400" kern="1200" dirty="0"/>
        </a:p>
      </dsp:txBody>
      <dsp:txXfrm>
        <a:off x="3331013" y="1768510"/>
        <a:ext cx="1842211" cy="2609799"/>
      </dsp:txXfrm>
    </dsp:sp>
    <dsp:sp modelId="{1BCE1D13-7857-496F-93A3-271951D8E80B}">
      <dsp:nvSpPr>
        <dsp:cNvPr id="0" name=""/>
        <dsp:cNvSpPr/>
      </dsp:nvSpPr>
      <dsp:spPr>
        <a:xfrm>
          <a:off x="5269173" y="794633"/>
          <a:ext cx="498932" cy="4989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A8CFB-D7B6-463B-9716-01731CE14AF2}">
      <dsp:nvSpPr>
        <dsp:cNvPr id="0" name=""/>
        <dsp:cNvSpPr/>
      </dsp:nvSpPr>
      <dsp:spPr>
        <a:xfrm>
          <a:off x="5184784" y="1063637"/>
          <a:ext cx="3128866" cy="33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374" tIns="0" rIns="0" bIns="0" numCol="1" spcCol="1270" anchor="t" anchorCtr="0">
          <a:noAutofit/>
        </a:bodyPr>
        <a:lstStyle/>
        <a:p>
          <a:pPr lvl="0" algn="l" defTabSz="1066800">
            <a:lnSpc>
              <a:spcPct val="100000"/>
            </a:lnSpc>
            <a:spcBef>
              <a:spcPct val="0"/>
            </a:spcBef>
            <a:spcAft>
              <a:spcPct val="35000"/>
            </a:spcAft>
          </a:pPr>
          <a:r>
            <a:rPr lang="en-US" sz="2400" kern="1200" dirty="0" smtClean="0"/>
            <a:t> </a:t>
          </a:r>
          <a:r>
            <a:rPr lang="en-US" sz="2400" b="1" kern="1200" dirty="0" smtClean="0"/>
            <a:t>Recommendation</a:t>
          </a:r>
          <a:r>
            <a:rPr lang="en-US" sz="2400" kern="1200" dirty="0" smtClean="0"/>
            <a:t> from the Accrediting Commission for Community and Junior Colleges (ACCJC)</a:t>
          </a:r>
          <a:endParaRPr lang="en-US" sz="2400" kern="1200" dirty="0"/>
        </a:p>
      </dsp:txBody>
      <dsp:txXfrm>
        <a:off x="5184784" y="1063637"/>
        <a:ext cx="3128866" cy="333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31CD-6776-4F61-9745-270377000980}">
      <dsp:nvSpPr>
        <dsp:cNvPr id="0" name=""/>
        <dsp:cNvSpPr/>
      </dsp:nvSpPr>
      <dsp:spPr>
        <a:xfrm>
          <a:off x="1367351" y="0"/>
          <a:ext cx="2971347" cy="29713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Promotes Institutional Improvement</a:t>
          </a:r>
          <a:endParaRPr lang="en-US" sz="2400" kern="1200" dirty="0"/>
        </a:p>
      </dsp:txBody>
      <dsp:txXfrm>
        <a:off x="1802495" y="435137"/>
        <a:ext cx="2101059" cy="2101030"/>
      </dsp:txXfrm>
    </dsp:sp>
    <dsp:sp modelId="{7DFC21D8-6F1B-42DE-B42E-5061F84FE78D}">
      <dsp:nvSpPr>
        <dsp:cNvPr id="0" name=""/>
        <dsp:cNvSpPr/>
      </dsp:nvSpPr>
      <dsp:spPr>
        <a:xfrm>
          <a:off x="2896730" y="1981695"/>
          <a:ext cx="2971347" cy="29713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Certifies Value and Legitimacy of Student Award</a:t>
          </a:r>
          <a:endParaRPr lang="en-US" sz="2400" kern="1200" dirty="0"/>
        </a:p>
      </dsp:txBody>
      <dsp:txXfrm>
        <a:off x="3331874" y="2416832"/>
        <a:ext cx="2101059" cy="2101030"/>
      </dsp:txXfrm>
    </dsp:sp>
    <dsp:sp modelId="{DFEB91B9-D3FB-45A3-9AC9-EEAB150575F8}">
      <dsp:nvSpPr>
        <dsp:cNvPr id="0" name=""/>
        <dsp:cNvSpPr/>
      </dsp:nvSpPr>
      <dsp:spPr>
        <a:xfrm>
          <a:off x="4424300" y="0"/>
          <a:ext cx="2971347" cy="29713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Assures Institutional Quality to Taxpayers</a:t>
          </a:r>
          <a:endParaRPr lang="en-US" sz="2400" kern="1200" dirty="0"/>
        </a:p>
      </dsp:txBody>
      <dsp:txXfrm>
        <a:off x="4859444" y="435137"/>
        <a:ext cx="2101059" cy="2101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31CD-6776-4F61-9745-270377000980}">
      <dsp:nvSpPr>
        <dsp:cNvPr id="0" name=""/>
        <dsp:cNvSpPr/>
      </dsp:nvSpPr>
      <dsp:spPr>
        <a:xfrm>
          <a:off x="0" y="87459"/>
          <a:ext cx="2866377" cy="286637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solidFill>
            </a:rPr>
            <a:t>Access</a:t>
          </a:r>
          <a:endParaRPr lang="en-US" sz="2700" kern="1200" dirty="0">
            <a:solidFill>
              <a:schemeClr val="tx2"/>
            </a:solidFill>
          </a:endParaRPr>
        </a:p>
      </dsp:txBody>
      <dsp:txXfrm>
        <a:off x="419771" y="507229"/>
        <a:ext cx="2026835" cy="2026830"/>
      </dsp:txXfrm>
    </dsp:sp>
    <dsp:sp modelId="{7DFC21D8-6F1B-42DE-B42E-5061F84FE78D}">
      <dsp:nvSpPr>
        <dsp:cNvPr id="0" name=""/>
        <dsp:cNvSpPr/>
      </dsp:nvSpPr>
      <dsp:spPr>
        <a:xfrm>
          <a:off x="1473936" y="1999169"/>
          <a:ext cx="2866377" cy="286637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solidFill>
            </a:rPr>
            <a:t>ESL, Math, English Basic Skills Completion</a:t>
          </a:r>
          <a:endParaRPr lang="en-US" sz="2700" kern="1200" dirty="0">
            <a:solidFill>
              <a:schemeClr val="tx2"/>
            </a:solidFill>
          </a:endParaRPr>
        </a:p>
      </dsp:txBody>
      <dsp:txXfrm>
        <a:off x="1893707" y="2418939"/>
        <a:ext cx="2026835" cy="2026830"/>
      </dsp:txXfrm>
    </dsp:sp>
    <dsp:sp modelId="{DFEB91B9-D3FB-45A3-9AC9-EEAB150575F8}">
      <dsp:nvSpPr>
        <dsp:cNvPr id="0" name=""/>
        <dsp:cNvSpPr/>
      </dsp:nvSpPr>
      <dsp:spPr>
        <a:xfrm>
          <a:off x="2948749" y="87459"/>
          <a:ext cx="2866377" cy="286637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solidFill>
            </a:rPr>
            <a:t>Course Success/ Completion</a:t>
          </a:r>
          <a:endParaRPr lang="en-US" sz="2700" kern="1200" dirty="0">
            <a:solidFill>
              <a:schemeClr val="tx2"/>
            </a:solidFill>
          </a:endParaRPr>
        </a:p>
      </dsp:txBody>
      <dsp:txXfrm>
        <a:off x="3368520" y="507229"/>
        <a:ext cx="2026835" cy="2026830"/>
      </dsp:txXfrm>
    </dsp:sp>
    <dsp:sp modelId="{A93224CB-0298-4A05-9933-DAFD90DE784F}">
      <dsp:nvSpPr>
        <dsp:cNvPr id="0" name=""/>
        <dsp:cNvSpPr/>
      </dsp:nvSpPr>
      <dsp:spPr>
        <a:xfrm>
          <a:off x="4422686" y="1999169"/>
          <a:ext cx="2866377" cy="286637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solidFill>
            </a:rPr>
            <a:t>Degree and Certificate Completion</a:t>
          </a:r>
          <a:endParaRPr lang="en-US" sz="2700" kern="1200" dirty="0">
            <a:solidFill>
              <a:schemeClr val="tx2"/>
            </a:solidFill>
          </a:endParaRPr>
        </a:p>
      </dsp:txBody>
      <dsp:txXfrm>
        <a:off x="4842457" y="2418939"/>
        <a:ext cx="2026835" cy="2026830"/>
      </dsp:txXfrm>
    </dsp:sp>
    <dsp:sp modelId="{D4292D44-1F5E-4AF7-85F2-92A748D5AA3D}">
      <dsp:nvSpPr>
        <dsp:cNvPr id="0" name=""/>
        <dsp:cNvSpPr/>
      </dsp:nvSpPr>
      <dsp:spPr>
        <a:xfrm>
          <a:off x="5896622" y="87459"/>
          <a:ext cx="2866377" cy="286637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solidFill>
            </a:rPr>
            <a:t>Transfer</a:t>
          </a:r>
          <a:endParaRPr lang="en-US" sz="2700" kern="1200" dirty="0">
            <a:solidFill>
              <a:schemeClr val="tx2"/>
            </a:solidFill>
          </a:endParaRPr>
        </a:p>
      </dsp:txBody>
      <dsp:txXfrm>
        <a:off x="6316393" y="507229"/>
        <a:ext cx="2026835" cy="202683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446" tIns="46223" rIns="92446" bIns="46223" rtlCol="0"/>
          <a:lstStyle>
            <a:lvl1pPr algn="r">
              <a:defRPr sz="1200"/>
            </a:lvl1pPr>
          </a:lstStyle>
          <a:p>
            <a:fld id="{BA0040F6-68B7-41B5-BC24-8B25AF79EA2C}" type="datetimeFigureOut">
              <a:rPr lang="en-US" smtClean="0"/>
              <a:t>9/23/2016</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446" tIns="46223" rIns="92446" bIns="46223" rtlCol="0" anchor="b"/>
          <a:lstStyle>
            <a:lvl1pPr algn="r">
              <a:defRPr sz="1200"/>
            </a:lvl1pPr>
          </a:lstStyle>
          <a:p>
            <a:fld id="{C1411CEA-6A91-44D1-8D7B-D15B8DC34C7A}" type="slidenum">
              <a:rPr lang="en-US" smtClean="0"/>
              <a:t>‹#›</a:t>
            </a:fld>
            <a:endParaRPr lang="en-US"/>
          </a:p>
        </p:txBody>
      </p:sp>
    </p:spTree>
    <p:extLst>
      <p:ext uri="{BB962C8B-B14F-4D97-AF65-F5344CB8AC3E}">
        <p14:creationId xmlns:p14="http://schemas.microsoft.com/office/powerpoint/2010/main" val="94427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446" tIns="46223" rIns="92446" bIns="46223" rtlCol="0"/>
          <a:lstStyle>
            <a:lvl1pPr algn="r">
              <a:defRPr sz="1200"/>
            </a:lvl1pPr>
          </a:lstStyle>
          <a:p>
            <a:fld id="{357D85D6-EC1C-4084-934A-4DF199A5BAA1}" type="datetimeFigureOut">
              <a:rPr lang="en-US" smtClean="0"/>
              <a:t>9/23/2016</a:t>
            </a:fld>
            <a:endParaRPr lang="en-US"/>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446" tIns="46223" rIns="92446" bIns="46223" rtlCol="0" anchor="b"/>
          <a:lstStyle>
            <a:lvl1pPr algn="r">
              <a:defRPr sz="1200"/>
            </a:lvl1pPr>
          </a:lstStyle>
          <a:p>
            <a:fld id="{37C5F5E2-790F-4161-B6C1-855B0C1F8524}" type="slidenum">
              <a:rPr lang="en-US" smtClean="0"/>
              <a:t>‹#›</a:t>
            </a:fld>
            <a:endParaRPr lang="en-US"/>
          </a:p>
        </p:txBody>
      </p:sp>
    </p:spTree>
    <p:extLst>
      <p:ext uri="{BB962C8B-B14F-4D97-AF65-F5344CB8AC3E}">
        <p14:creationId xmlns:p14="http://schemas.microsoft.com/office/powerpoint/2010/main" val="81208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a:t>
            </a:fld>
            <a:endParaRPr lang="en-US"/>
          </a:p>
        </p:txBody>
      </p:sp>
    </p:spTree>
    <p:extLst>
      <p:ext uri="{BB962C8B-B14F-4D97-AF65-F5344CB8AC3E}">
        <p14:creationId xmlns:p14="http://schemas.microsoft.com/office/powerpoint/2010/main" val="358217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Ruby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10</a:t>
            </a:fld>
            <a:endParaRPr lang="en-US"/>
          </a:p>
        </p:txBody>
      </p:sp>
    </p:spTree>
    <p:extLst>
      <p:ext uri="{BB962C8B-B14F-4D97-AF65-F5344CB8AC3E}">
        <p14:creationId xmlns:p14="http://schemas.microsoft.com/office/powerpoint/2010/main" val="206013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Ruby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11</a:t>
            </a:fld>
            <a:endParaRPr lang="en-US"/>
          </a:p>
        </p:txBody>
      </p:sp>
    </p:spTree>
    <p:extLst>
      <p:ext uri="{BB962C8B-B14F-4D97-AF65-F5344CB8AC3E}">
        <p14:creationId xmlns:p14="http://schemas.microsoft.com/office/powerpoint/2010/main" val="355432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Ruby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12</a:t>
            </a:fld>
            <a:endParaRPr lang="en-US"/>
          </a:p>
        </p:txBody>
      </p:sp>
    </p:spTree>
    <p:extLst>
      <p:ext uri="{BB962C8B-B14F-4D97-AF65-F5344CB8AC3E}">
        <p14:creationId xmlns:p14="http://schemas.microsoft.com/office/powerpoint/2010/main" val="238862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Ruby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13</a:t>
            </a:fld>
            <a:endParaRPr lang="en-US"/>
          </a:p>
        </p:txBody>
      </p:sp>
    </p:spTree>
    <p:extLst>
      <p:ext uri="{BB962C8B-B14F-4D97-AF65-F5344CB8AC3E}">
        <p14:creationId xmlns:p14="http://schemas.microsoft.com/office/powerpoint/2010/main" val="366210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Mallory</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14</a:t>
            </a:fld>
            <a:endParaRPr lang="en-US"/>
          </a:p>
        </p:txBody>
      </p:sp>
    </p:spTree>
    <p:extLst>
      <p:ext uri="{BB962C8B-B14F-4D97-AF65-F5344CB8AC3E}">
        <p14:creationId xmlns:p14="http://schemas.microsoft.com/office/powerpoint/2010/main" val="236125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Mallory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15</a:t>
            </a:fld>
            <a:endParaRPr lang="en-US"/>
          </a:p>
        </p:txBody>
      </p:sp>
    </p:spTree>
    <p:extLst>
      <p:ext uri="{BB962C8B-B14F-4D97-AF65-F5344CB8AC3E}">
        <p14:creationId xmlns:p14="http://schemas.microsoft.com/office/powerpoint/2010/main" val="212840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Mallory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16</a:t>
            </a:fld>
            <a:endParaRPr lang="en-US"/>
          </a:p>
        </p:txBody>
      </p:sp>
    </p:spTree>
    <p:extLst>
      <p:ext uri="{BB962C8B-B14F-4D97-AF65-F5344CB8AC3E}">
        <p14:creationId xmlns:p14="http://schemas.microsoft.com/office/powerpoint/2010/main" val="410523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Mallory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17</a:t>
            </a:fld>
            <a:endParaRPr lang="en-US"/>
          </a:p>
        </p:txBody>
      </p:sp>
    </p:spTree>
    <p:extLst>
      <p:ext uri="{BB962C8B-B14F-4D97-AF65-F5344CB8AC3E}">
        <p14:creationId xmlns:p14="http://schemas.microsoft.com/office/powerpoint/2010/main" val="366772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Mallory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18</a:t>
            </a:fld>
            <a:endParaRPr lang="en-US"/>
          </a:p>
        </p:txBody>
      </p:sp>
    </p:spTree>
    <p:extLst>
      <p:ext uri="{BB962C8B-B14F-4D97-AF65-F5344CB8AC3E}">
        <p14:creationId xmlns:p14="http://schemas.microsoft.com/office/powerpoint/2010/main" val="1119135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19</a:t>
            </a:fld>
            <a:endParaRPr lang="en-US"/>
          </a:p>
        </p:txBody>
      </p:sp>
    </p:spTree>
    <p:extLst>
      <p:ext uri="{BB962C8B-B14F-4D97-AF65-F5344CB8AC3E}">
        <p14:creationId xmlns:p14="http://schemas.microsoft.com/office/powerpoint/2010/main" val="14737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a:t>
            </a:fld>
            <a:endParaRPr lang="en-US"/>
          </a:p>
        </p:txBody>
      </p:sp>
    </p:spTree>
    <p:extLst>
      <p:ext uri="{BB962C8B-B14F-4D97-AF65-F5344CB8AC3E}">
        <p14:creationId xmlns:p14="http://schemas.microsoft.com/office/powerpoint/2010/main" val="374193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20</a:t>
            </a:fld>
            <a:endParaRPr lang="en-US"/>
          </a:p>
        </p:txBody>
      </p:sp>
    </p:spTree>
    <p:extLst>
      <p:ext uri="{BB962C8B-B14F-4D97-AF65-F5344CB8AC3E}">
        <p14:creationId xmlns:p14="http://schemas.microsoft.com/office/powerpoint/2010/main" val="243905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21</a:t>
            </a:fld>
            <a:endParaRPr lang="en-US"/>
          </a:p>
        </p:txBody>
      </p:sp>
    </p:spTree>
    <p:extLst>
      <p:ext uri="{BB962C8B-B14F-4D97-AF65-F5344CB8AC3E}">
        <p14:creationId xmlns:p14="http://schemas.microsoft.com/office/powerpoint/2010/main" val="156294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22</a:t>
            </a:fld>
            <a:endParaRPr lang="en-US"/>
          </a:p>
        </p:txBody>
      </p:sp>
    </p:spTree>
    <p:extLst>
      <p:ext uri="{BB962C8B-B14F-4D97-AF65-F5344CB8AC3E}">
        <p14:creationId xmlns:p14="http://schemas.microsoft.com/office/powerpoint/2010/main" val="4220544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23</a:t>
            </a:fld>
            <a:endParaRPr lang="en-US"/>
          </a:p>
        </p:txBody>
      </p:sp>
    </p:spTree>
    <p:extLst>
      <p:ext uri="{BB962C8B-B14F-4D97-AF65-F5344CB8AC3E}">
        <p14:creationId xmlns:p14="http://schemas.microsoft.com/office/powerpoint/2010/main" val="106476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24</a:t>
            </a:fld>
            <a:endParaRPr lang="en-US"/>
          </a:p>
        </p:txBody>
      </p:sp>
    </p:spTree>
    <p:extLst>
      <p:ext uri="{BB962C8B-B14F-4D97-AF65-F5344CB8AC3E}">
        <p14:creationId xmlns:p14="http://schemas.microsoft.com/office/powerpoint/2010/main" val="2504035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Mallory</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25</a:t>
            </a:fld>
            <a:endParaRPr lang="en-US"/>
          </a:p>
        </p:txBody>
      </p:sp>
    </p:spTree>
    <p:extLst>
      <p:ext uri="{BB962C8B-B14F-4D97-AF65-F5344CB8AC3E}">
        <p14:creationId xmlns:p14="http://schemas.microsoft.com/office/powerpoint/2010/main" val="130891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Mallory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26</a:t>
            </a:fld>
            <a:endParaRPr lang="en-US"/>
          </a:p>
        </p:txBody>
      </p:sp>
    </p:spTree>
    <p:extLst>
      <p:ext uri="{BB962C8B-B14F-4D97-AF65-F5344CB8AC3E}">
        <p14:creationId xmlns:p14="http://schemas.microsoft.com/office/powerpoint/2010/main" val="1127627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Mallory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27</a:t>
            </a:fld>
            <a:endParaRPr lang="en-US"/>
          </a:p>
        </p:txBody>
      </p:sp>
    </p:spTree>
    <p:extLst>
      <p:ext uri="{BB962C8B-B14F-4D97-AF65-F5344CB8AC3E}">
        <p14:creationId xmlns:p14="http://schemas.microsoft.com/office/powerpoint/2010/main" val="88732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Ruby</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28</a:t>
            </a:fld>
            <a:endParaRPr lang="en-US"/>
          </a:p>
        </p:txBody>
      </p:sp>
    </p:spTree>
    <p:extLst>
      <p:ext uri="{BB962C8B-B14F-4D97-AF65-F5344CB8AC3E}">
        <p14:creationId xmlns:p14="http://schemas.microsoft.com/office/powerpoint/2010/main" val="3467607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Ruby</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29</a:t>
            </a:fld>
            <a:endParaRPr lang="en-US"/>
          </a:p>
        </p:txBody>
      </p:sp>
    </p:spTree>
    <p:extLst>
      <p:ext uri="{BB962C8B-B14F-4D97-AF65-F5344CB8AC3E}">
        <p14:creationId xmlns:p14="http://schemas.microsoft.com/office/powerpoint/2010/main" val="370521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3</a:t>
            </a:fld>
            <a:endParaRPr lang="en-US"/>
          </a:p>
        </p:txBody>
      </p:sp>
    </p:spTree>
    <p:extLst>
      <p:ext uri="{BB962C8B-B14F-4D97-AF65-F5344CB8AC3E}">
        <p14:creationId xmlns:p14="http://schemas.microsoft.com/office/powerpoint/2010/main" val="431307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30</a:t>
            </a:fld>
            <a:endParaRPr lang="en-US"/>
          </a:p>
        </p:txBody>
      </p:sp>
    </p:spTree>
    <p:extLst>
      <p:ext uri="{BB962C8B-B14F-4D97-AF65-F5344CB8AC3E}">
        <p14:creationId xmlns:p14="http://schemas.microsoft.com/office/powerpoint/2010/main" val="405447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31</a:t>
            </a:fld>
            <a:endParaRPr lang="en-US"/>
          </a:p>
        </p:txBody>
      </p:sp>
    </p:spTree>
    <p:extLst>
      <p:ext uri="{BB962C8B-B14F-4D97-AF65-F5344CB8AC3E}">
        <p14:creationId xmlns:p14="http://schemas.microsoft.com/office/powerpoint/2010/main" val="409657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32</a:t>
            </a:fld>
            <a:endParaRPr lang="en-US"/>
          </a:p>
        </p:txBody>
      </p:sp>
    </p:spTree>
    <p:extLst>
      <p:ext uri="{BB962C8B-B14F-4D97-AF65-F5344CB8AC3E}">
        <p14:creationId xmlns:p14="http://schemas.microsoft.com/office/powerpoint/2010/main" val="164512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A0E75EB6-0F84-433C-B441-BC059CD8D462}" type="slidenum">
              <a:rPr lang="en-US" smtClean="0"/>
              <a:pPr/>
              <a:t>4</a:t>
            </a:fld>
            <a:endParaRPr lang="en-US"/>
          </a:p>
        </p:txBody>
      </p:sp>
    </p:spTree>
    <p:extLst>
      <p:ext uri="{BB962C8B-B14F-4D97-AF65-F5344CB8AC3E}">
        <p14:creationId xmlns:p14="http://schemas.microsoft.com/office/powerpoint/2010/main" val="86815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5</a:t>
            </a:fld>
            <a:endParaRPr lang="en-US"/>
          </a:p>
        </p:txBody>
      </p:sp>
    </p:spTree>
    <p:extLst>
      <p:ext uri="{BB962C8B-B14F-4D97-AF65-F5344CB8AC3E}">
        <p14:creationId xmlns:p14="http://schemas.microsoft.com/office/powerpoint/2010/main" val="148551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6</a:t>
            </a:fld>
            <a:endParaRPr lang="en-US"/>
          </a:p>
        </p:txBody>
      </p:sp>
    </p:spTree>
    <p:extLst>
      <p:ext uri="{BB962C8B-B14F-4D97-AF65-F5344CB8AC3E}">
        <p14:creationId xmlns:p14="http://schemas.microsoft.com/office/powerpoint/2010/main" val="149084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7</a:t>
            </a:fld>
            <a:endParaRPr lang="en-US"/>
          </a:p>
        </p:txBody>
      </p:sp>
    </p:spTree>
    <p:extLst>
      <p:ext uri="{BB962C8B-B14F-4D97-AF65-F5344CB8AC3E}">
        <p14:creationId xmlns:p14="http://schemas.microsoft.com/office/powerpoint/2010/main" val="275466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a:t>
            </a:r>
          </a:p>
          <a:p>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8</a:t>
            </a:fld>
            <a:endParaRPr lang="en-US"/>
          </a:p>
        </p:txBody>
      </p:sp>
    </p:spTree>
    <p:extLst>
      <p:ext uri="{BB962C8B-B14F-4D97-AF65-F5344CB8AC3E}">
        <p14:creationId xmlns:p14="http://schemas.microsoft.com/office/powerpoint/2010/main" val="429421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Ruby</a:t>
            </a:r>
            <a:endParaRPr lang="en-US" dirty="0"/>
          </a:p>
        </p:txBody>
      </p:sp>
      <p:sp>
        <p:nvSpPr>
          <p:cNvPr id="4" name="Slide Number Placeholder 3"/>
          <p:cNvSpPr>
            <a:spLocks noGrp="1"/>
          </p:cNvSpPr>
          <p:nvPr>
            <p:ph type="sldNum" sz="quarter" idx="10"/>
          </p:nvPr>
        </p:nvSpPr>
        <p:spPr/>
        <p:txBody>
          <a:bodyPr/>
          <a:lstStyle/>
          <a:p>
            <a:fld id="{37C5F5E2-790F-4161-B6C1-855B0C1F8524}" type="slidenum">
              <a:rPr lang="en-US" smtClean="0"/>
              <a:t>9</a:t>
            </a:fld>
            <a:endParaRPr lang="en-US"/>
          </a:p>
        </p:txBody>
      </p:sp>
    </p:spTree>
    <p:extLst>
      <p:ext uri="{BB962C8B-B14F-4D97-AF65-F5344CB8AC3E}">
        <p14:creationId xmlns:p14="http://schemas.microsoft.com/office/powerpoint/2010/main" val="56308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FD97C6F-7474-439B-82BF-5FD147DA88AF}" type="datetime1">
              <a:rPr lang="en-US" smtClean="0"/>
              <a:t>9/23/2016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6DE6CFB-9F93-4E8D-ABB5-0A7F938D43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FE3D32-D2B2-4CC2-9711-DB822D29CD66}" type="datetime1">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459B76-134F-4CE6-8D72-22A933AF1790}" type="datetime1">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29DC2C-7BA1-4E6B-B926-72FEEDE7D0C3}" type="datetime1">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1EC59B-6243-4D7E-9D54-DD0567021485}" type="datetime1">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4DCFD0-780D-4835-9767-CA5A05590860}" type="datetime1">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72B58A0-188F-4483-B49F-00F8231FE49F}" type="datetime1">
              <a:rPr lang="en-US" smtClean="0"/>
              <a:t>9/23/2016</a:t>
            </a:fld>
            <a:endParaRPr lang="en-US"/>
          </a:p>
        </p:txBody>
      </p:sp>
      <p:sp>
        <p:nvSpPr>
          <p:cNvPr id="27" name="Slide Number Placeholder 26"/>
          <p:cNvSpPr>
            <a:spLocks noGrp="1"/>
          </p:cNvSpPr>
          <p:nvPr>
            <p:ph type="sldNum" sz="quarter" idx="11"/>
          </p:nvPr>
        </p:nvSpPr>
        <p:spPr/>
        <p:txBody>
          <a:bodyPr rtlCol="0"/>
          <a:lstStyle/>
          <a:p>
            <a:fld id="{16DE6CFB-9F93-4E8D-ABB5-0A7F938D4357}"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ADFA5F5A-2F27-4D8B-AB12-3F7E70F9DAB0}" type="datetime1">
              <a:rPr lang="en-US" smtClean="0"/>
              <a:t>9/23/2016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6DE6CFB-9F93-4E8D-ABB5-0A7F938D43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07A64-A7A0-4817-AEFB-D015D89687E6}" type="datetime1">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56CFB2-5E10-41F7-AAA4-D70659561816}" type="datetime1">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CBD907B-8020-453C-AC7B-86E3400DF228}" type="datetime1">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E6CFB-9F93-4E8D-ABB5-0A7F938D43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4DE8CD9-1BD7-4D66-900D-C9B648908F07}" type="datetime1">
              <a:rPr lang="en-US" smtClean="0"/>
              <a:t>9/23/2016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DE6CFB-9F93-4E8D-ABB5-0A7F938D43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382000" cy="2438400"/>
          </a:xfrm>
        </p:spPr>
        <p:txBody>
          <a:bodyPr>
            <a:normAutofit/>
          </a:bodyPr>
          <a:lstStyle/>
          <a:p>
            <a:pPr algn="ctr"/>
            <a:r>
              <a:rPr lang="en-US" sz="6000" dirty="0"/>
              <a:t>Linking Student Equity with Accreditation</a:t>
            </a:r>
            <a:endParaRPr lang="en-US" dirty="0"/>
          </a:p>
        </p:txBody>
      </p:sp>
      <p:sp>
        <p:nvSpPr>
          <p:cNvPr id="3" name="Subtitle 2"/>
          <p:cNvSpPr>
            <a:spLocks noGrp="1"/>
          </p:cNvSpPr>
          <p:nvPr>
            <p:ph type="subTitle" idx="1"/>
          </p:nvPr>
        </p:nvSpPr>
        <p:spPr>
          <a:xfrm>
            <a:off x="381000" y="4419600"/>
            <a:ext cx="8458200" cy="1981200"/>
          </a:xfrm>
        </p:spPr>
        <p:txBody>
          <a:bodyPr>
            <a:normAutofit/>
          </a:bodyPr>
          <a:lstStyle/>
          <a:p>
            <a:pPr algn="ctr"/>
            <a:r>
              <a:rPr lang="en-US" dirty="0">
                <a:solidFill>
                  <a:srgbClr val="FF0000"/>
                </a:solidFill>
              </a:rPr>
              <a:t>FHDA District Opening Day / September 22, 2016</a:t>
            </a:r>
          </a:p>
          <a:p>
            <a:pPr algn="ctr"/>
            <a:r>
              <a:rPr lang="en-US" dirty="0">
                <a:solidFill>
                  <a:srgbClr val="FF0000"/>
                </a:solidFill>
              </a:rPr>
              <a:t>Andrew </a:t>
            </a:r>
            <a:r>
              <a:rPr lang="en-US" dirty="0" err="1">
                <a:solidFill>
                  <a:srgbClr val="FF0000"/>
                </a:solidFill>
              </a:rPr>
              <a:t>LaManque</a:t>
            </a:r>
            <a:endParaRPr lang="en-US" dirty="0">
              <a:solidFill>
                <a:srgbClr val="FF0000"/>
              </a:solidFill>
            </a:endParaRPr>
          </a:p>
          <a:p>
            <a:pPr algn="ctr"/>
            <a:r>
              <a:rPr lang="en-US" dirty="0">
                <a:solidFill>
                  <a:srgbClr val="FF0000"/>
                </a:solidFill>
              </a:rPr>
              <a:t>Mallory Newell</a:t>
            </a:r>
          </a:p>
          <a:p>
            <a:pPr algn="ctr"/>
            <a:r>
              <a:rPr lang="en-US" dirty="0">
                <a:solidFill>
                  <a:srgbClr val="FF0000"/>
                </a:solidFill>
              </a:rPr>
              <a:t>Ruby </a:t>
            </a:r>
            <a:r>
              <a:rPr lang="en-US" dirty="0" err="1">
                <a:solidFill>
                  <a:srgbClr val="FF0000"/>
                </a:solidFill>
              </a:rPr>
              <a:t>Sodhi</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DE6CFB-9F93-4E8D-ABB5-0A7F938D4357}" type="slidenum">
              <a:rPr lang="en-US" smtClean="0"/>
              <a:t>1</a:t>
            </a:fld>
            <a:endParaRPr lang="en-US"/>
          </a:p>
        </p:txBody>
      </p:sp>
    </p:spTree>
    <p:extLst>
      <p:ext uri="{BB962C8B-B14F-4D97-AF65-F5344CB8AC3E}">
        <p14:creationId xmlns:p14="http://schemas.microsoft.com/office/powerpoint/2010/main" val="3525889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66800"/>
          </a:xfrm>
        </p:spPr>
        <p:txBody>
          <a:bodyPr>
            <a:normAutofit fontScale="90000"/>
          </a:bodyPr>
          <a:lstStyle/>
          <a:p>
            <a:r>
              <a:rPr lang="en-US" dirty="0" smtClean="0"/>
              <a:t>CCC Chancellor's Office Definition of Equity</a:t>
            </a:r>
            <a:endParaRPr lang="en-US" dirty="0"/>
          </a:p>
        </p:txBody>
      </p:sp>
      <p:sp>
        <p:nvSpPr>
          <p:cNvPr id="3" name="Content Placeholder 2"/>
          <p:cNvSpPr>
            <a:spLocks noGrp="1"/>
          </p:cNvSpPr>
          <p:nvPr>
            <p:ph idx="1"/>
          </p:nvPr>
        </p:nvSpPr>
        <p:spPr>
          <a:xfrm>
            <a:off x="457200" y="1981200"/>
            <a:ext cx="8229600" cy="4325112"/>
          </a:xfrm>
        </p:spPr>
        <p:txBody>
          <a:bodyPr>
            <a:normAutofit/>
          </a:bodyPr>
          <a:lstStyle/>
          <a:p>
            <a:pPr marL="109728" indent="0">
              <a:buNone/>
            </a:pPr>
            <a:endParaRPr lang="en-US" sz="3200" dirty="0" smtClean="0"/>
          </a:p>
          <a:p>
            <a:pPr marL="109728" indent="0">
              <a:buNone/>
            </a:pPr>
            <a:r>
              <a:rPr lang="en-US" sz="3200" dirty="0" smtClean="0"/>
              <a:t>For </a:t>
            </a:r>
            <a:r>
              <a:rPr lang="en-US" sz="3200" dirty="0"/>
              <a:t>purposes of this plan, student equity is defined as </a:t>
            </a:r>
            <a:r>
              <a:rPr lang="en-US" sz="3200" b="1" dirty="0" smtClean="0"/>
              <a:t>helping </a:t>
            </a:r>
            <a:r>
              <a:rPr lang="en-US" sz="3200" b="1" dirty="0"/>
              <a:t>students achieve equal outcomes on success indicators </a:t>
            </a:r>
            <a:r>
              <a:rPr lang="en-US" sz="3200" dirty="0"/>
              <a:t>as compared to either their own percentage in the community or college student body, or to other student groups. </a:t>
            </a:r>
          </a:p>
        </p:txBody>
      </p:sp>
      <p:sp>
        <p:nvSpPr>
          <p:cNvPr id="4" name="Slide Number Placeholder 3"/>
          <p:cNvSpPr>
            <a:spLocks noGrp="1"/>
          </p:cNvSpPr>
          <p:nvPr>
            <p:ph type="sldNum" sz="quarter" idx="12"/>
          </p:nvPr>
        </p:nvSpPr>
        <p:spPr/>
        <p:txBody>
          <a:bodyPr/>
          <a:lstStyle/>
          <a:p>
            <a:fld id="{16DE6CFB-9F93-4E8D-ABB5-0A7F938D4357}" type="slidenum">
              <a:rPr lang="en-US" smtClean="0"/>
              <a:t>10</a:t>
            </a:fld>
            <a:endParaRPr lang="en-US"/>
          </a:p>
        </p:txBody>
      </p:sp>
    </p:spTree>
    <p:extLst>
      <p:ext uri="{BB962C8B-B14F-4D97-AF65-F5344CB8AC3E}">
        <p14:creationId xmlns:p14="http://schemas.microsoft.com/office/powerpoint/2010/main" val="3484483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066800"/>
          </a:xfrm>
        </p:spPr>
        <p:txBody>
          <a:bodyPr>
            <a:normAutofit fontScale="90000"/>
          </a:bodyPr>
          <a:lstStyle/>
          <a:p>
            <a:r>
              <a:rPr lang="en-US" dirty="0"/>
              <a:t>Student Equity Plan Success Indicators</a:t>
            </a:r>
          </a:p>
        </p:txBody>
      </p:sp>
      <p:graphicFrame>
        <p:nvGraphicFramePr>
          <p:cNvPr id="10" name="Diagram 9"/>
          <p:cNvGraphicFramePr/>
          <p:nvPr>
            <p:extLst>
              <p:ext uri="{D42A27DB-BD31-4B8C-83A1-F6EECF244321}">
                <p14:modId xmlns:p14="http://schemas.microsoft.com/office/powerpoint/2010/main" val="2242129481"/>
              </p:ext>
            </p:extLst>
          </p:nvPr>
        </p:nvGraphicFramePr>
        <p:xfrm>
          <a:off x="228600" y="14478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526220DD-ABF4-42D0-854A-60A52B612438}" type="slidenum">
              <a:rPr lang="en-US" smtClean="0"/>
              <a:pPr/>
              <a:t>11</a:t>
            </a:fld>
            <a:endParaRPr lang="en-US"/>
          </a:p>
        </p:txBody>
      </p:sp>
    </p:spTree>
    <p:extLst>
      <p:ext uri="{BB962C8B-B14F-4D97-AF65-F5344CB8AC3E}">
        <p14:creationId xmlns:p14="http://schemas.microsoft.com/office/powerpoint/2010/main" val="115458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676400"/>
            <a:ext cx="8534400" cy="4629912"/>
          </a:xfrm>
        </p:spPr>
        <p:txBody>
          <a:bodyPr>
            <a:normAutofit lnSpcReduction="10000"/>
          </a:bodyPr>
          <a:lstStyle/>
          <a:p>
            <a:pPr marL="109728" indent="0">
              <a:buNone/>
            </a:pPr>
            <a:r>
              <a:rPr lang="en-US" dirty="0"/>
              <a:t>Believing a well-educated population is essential to sustaining and enhancing a democratic society, Foothill College offers programs and services that empower students to achieve their goals as members of the workforce, as future students and as global citizens. </a:t>
            </a:r>
            <a:r>
              <a:rPr lang="en-US" b="1" dirty="0"/>
              <a:t>We work to obtain equity in achievement of student outcomes for all California student populations</a:t>
            </a:r>
            <a:r>
              <a:rPr lang="en-US" dirty="0"/>
              <a:t>, and are guided by our core values of honesty, integrity, trust, openness, transparency, forgiveness, and</a:t>
            </a:r>
            <a:br>
              <a:rPr lang="en-US" dirty="0"/>
            </a:br>
            <a:r>
              <a:rPr lang="en-US" dirty="0"/>
              <a:t>sustainability.</a:t>
            </a:r>
          </a:p>
          <a:p>
            <a:pPr marL="109728" indent="0">
              <a:buNone/>
            </a:pPr>
            <a:endParaRPr lang="en-US" dirty="0"/>
          </a:p>
        </p:txBody>
      </p:sp>
      <p:sp>
        <p:nvSpPr>
          <p:cNvPr id="5" name="Title 4"/>
          <p:cNvSpPr>
            <a:spLocks noGrp="1"/>
          </p:cNvSpPr>
          <p:nvPr>
            <p:ph type="title"/>
          </p:nvPr>
        </p:nvSpPr>
        <p:spPr>
          <a:xfrm>
            <a:off x="457200" y="762000"/>
            <a:ext cx="8229600" cy="762000"/>
          </a:xfrm>
        </p:spPr>
        <p:txBody>
          <a:bodyPr>
            <a:normAutofit/>
          </a:bodyPr>
          <a:lstStyle/>
          <a:p>
            <a:r>
              <a:rPr lang="en-US" dirty="0" smtClean="0"/>
              <a:t>Foothill</a:t>
            </a:r>
            <a:r>
              <a:rPr lang="en-US" dirty="0"/>
              <a:t> </a:t>
            </a:r>
            <a:r>
              <a:rPr lang="en-US" dirty="0" smtClean="0"/>
              <a:t>College Mission</a:t>
            </a:r>
            <a:r>
              <a:rPr lang="en-US" dirty="0"/>
              <a:t> </a:t>
            </a:r>
            <a:r>
              <a:rPr lang="en-US" dirty="0" smtClean="0"/>
              <a:t>Statement</a:t>
            </a:r>
            <a:endParaRPr lang="en-US" dirty="0"/>
          </a:p>
        </p:txBody>
      </p:sp>
      <p:sp>
        <p:nvSpPr>
          <p:cNvPr id="2" name="Slide Number Placeholder 1"/>
          <p:cNvSpPr>
            <a:spLocks noGrp="1"/>
          </p:cNvSpPr>
          <p:nvPr>
            <p:ph type="sldNum" sz="quarter" idx="12"/>
          </p:nvPr>
        </p:nvSpPr>
        <p:spPr/>
        <p:txBody>
          <a:bodyPr/>
          <a:lstStyle/>
          <a:p>
            <a:fld id="{16DE6CFB-9F93-4E8D-ABB5-0A7F938D4357}" type="slidenum">
              <a:rPr lang="en-US" smtClean="0"/>
              <a:t>12</a:t>
            </a:fld>
            <a:endParaRPr lang="en-US"/>
          </a:p>
        </p:txBody>
      </p:sp>
    </p:spTree>
    <p:extLst>
      <p:ext uri="{BB962C8B-B14F-4D97-AF65-F5344CB8AC3E}">
        <p14:creationId xmlns:p14="http://schemas.microsoft.com/office/powerpoint/2010/main" val="3987196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905000"/>
            <a:ext cx="8534400" cy="4401312"/>
          </a:xfrm>
        </p:spPr>
        <p:txBody>
          <a:bodyPr>
            <a:normAutofit fontScale="77500" lnSpcReduction="20000"/>
          </a:bodyPr>
          <a:lstStyle/>
          <a:p>
            <a:pPr marL="109728" indent="0">
              <a:buNone/>
            </a:pPr>
            <a:r>
              <a:rPr lang="en-US" dirty="0"/>
              <a:t>These goals are approached in a way that exemplifies Foothill College’s culture of innovation and problem solving, with emphasis on eliminating disproportionate impact among student groups:</a:t>
            </a:r>
          </a:p>
          <a:p>
            <a:endParaRPr lang="en-US" dirty="0"/>
          </a:p>
          <a:p>
            <a:r>
              <a:rPr lang="en-US" dirty="0"/>
              <a:t>Create a culture of equity that promotes student success, particularly for underserved students.</a:t>
            </a:r>
          </a:p>
          <a:p>
            <a:endParaRPr lang="en-US" dirty="0"/>
          </a:p>
          <a:p>
            <a:r>
              <a:rPr lang="en-US" dirty="0"/>
              <a:t>Strengthen a sense of community and commitment to the College’s mission; expand participation from all constituencies in shared governance.</a:t>
            </a:r>
          </a:p>
          <a:p>
            <a:endParaRPr lang="en-US" dirty="0"/>
          </a:p>
          <a:p>
            <a:r>
              <a:rPr lang="en-US" dirty="0"/>
              <a:t>Recognize and support a campus culture that values ongoing improvement and stewardship of resources</a:t>
            </a:r>
            <a:r>
              <a:rPr lang="en-US" dirty="0" smtClean="0"/>
              <a:t>.</a:t>
            </a:r>
            <a:endParaRPr lang="en-US" dirty="0"/>
          </a:p>
        </p:txBody>
      </p:sp>
      <p:sp>
        <p:nvSpPr>
          <p:cNvPr id="5" name="Title 4"/>
          <p:cNvSpPr>
            <a:spLocks noGrp="1"/>
          </p:cNvSpPr>
          <p:nvPr>
            <p:ph type="title"/>
          </p:nvPr>
        </p:nvSpPr>
        <p:spPr>
          <a:xfrm>
            <a:off x="0" y="685800"/>
            <a:ext cx="9067800" cy="990600"/>
          </a:xfrm>
        </p:spPr>
        <p:txBody>
          <a:bodyPr>
            <a:normAutofit/>
          </a:bodyPr>
          <a:lstStyle/>
          <a:p>
            <a:r>
              <a:rPr lang="en-US" dirty="0" smtClean="0"/>
              <a:t>Foothill</a:t>
            </a:r>
            <a:r>
              <a:rPr lang="en-US" dirty="0"/>
              <a:t> </a:t>
            </a:r>
            <a:r>
              <a:rPr lang="en-US" dirty="0" smtClean="0"/>
              <a:t>Educational Master Plan Goals</a:t>
            </a:r>
            <a:endParaRPr lang="en-US" dirty="0"/>
          </a:p>
        </p:txBody>
      </p:sp>
      <p:sp>
        <p:nvSpPr>
          <p:cNvPr id="2" name="Slide Number Placeholder 1"/>
          <p:cNvSpPr>
            <a:spLocks noGrp="1"/>
          </p:cNvSpPr>
          <p:nvPr>
            <p:ph type="sldNum" sz="quarter" idx="12"/>
          </p:nvPr>
        </p:nvSpPr>
        <p:spPr/>
        <p:txBody>
          <a:bodyPr/>
          <a:lstStyle/>
          <a:p>
            <a:fld id="{16DE6CFB-9F93-4E8D-ABB5-0A7F938D4357}" type="slidenum">
              <a:rPr lang="en-US" smtClean="0"/>
              <a:t>13</a:t>
            </a:fld>
            <a:endParaRPr lang="en-US"/>
          </a:p>
        </p:txBody>
      </p:sp>
    </p:spTree>
    <p:extLst>
      <p:ext uri="{BB962C8B-B14F-4D97-AF65-F5344CB8AC3E}">
        <p14:creationId xmlns:p14="http://schemas.microsoft.com/office/powerpoint/2010/main" val="1719982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676400"/>
            <a:ext cx="8534400" cy="4629912"/>
          </a:xfrm>
        </p:spPr>
        <p:txBody>
          <a:bodyPr>
            <a:normAutofit fontScale="85000" lnSpcReduction="10000"/>
          </a:bodyPr>
          <a:lstStyle/>
          <a:p>
            <a:pPr marL="109728" indent="0">
              <a:buNone/>
            </a:pPr>
            <a:r>
              <a:rPr lang="en-US" dirty="0"/>
              <a:t>De Anza College provides an academically </a:t>
            </a:r>
            <a:r>
              <a:rPr lang="en-US" dirty="0" smtClean="0"/>
              <a:t>rich, multicultural </a:t>
            </a:r>
            <a:r>
              <a:rPr lang="en-US" dirty="0"/>
              <a:t>learning environment that </a:t>
            </a:r>
            <a:r>
              <a:rPr lang="en-US" dirty="0" smtClean="0"/>
              <a:t>challenges students </a:t>
            </a:r>
            <a:r>
              <a:rPr lang="en-US" dirty="0"/>
              <a:t>of every background to develop their </a:t>
            </a:r>
            <a:r>
              <a:rPr lang="en-US" dirty="0" smtClean="0"/>
              <a:t>intellect, character </a:t>
            </a:r>
            <a:r>
              <a:rPr lang="en-US" dirty="0"/>
              <a:t>and abilities; to realize their goals; and to </a:t>
            </a:r>
            <a:r>
              <a:rPr lang="en-US" dirty="0" smtClean="0"/>
              <a:t>be socially </a:t>
            </a:r>
            <a:r>
              <a:rPr lang="en-US" dirty="0"/>
              <a:t>responsible leaders in their communities, </a:t>
            </a:r>
            <a:r>
              <a:rPr lang="en-US" dirty="0" smtClean="0"/>
              <a:t>the nation </a:t>
            </a:r>
            <a:r>
              <a:rPr lang="en-US" dirty="0"/>
              <a:t>and the world. The college engages </a:t>
            </a:r>
            <a:r>
              <a:rPr lang="en-US" dirty="0" smtClean="0"/>
              <a:t>students in </a:t>
            </a:r>
            <a:r>
              <a:rPr lang="en-US" dirty="0"/>
              <a:t>creative work that demonstrates the knowledge, </a:t>
            </a:r>
            <a:r>
              <a:rPr lang="en-US" dirty="0" smtClean="0"/>
              <a:t>skills and </a:t>
            </a:r>
            <a:r>
              <a:rPr lang="en-US" dirty="0"/>
              <a:t>attitudes contained within the college’s </a:t>
            </a:r>
            <a:r>
              <a:rPr lang="en-US" dirty="0" smtClean="0"/>
              <a:t>Institutional Core </a:t>
            </a:r>
            <a:r>
              <a:rPr lang="en-US" dirty="0"/>
              <a:t>Competencies:</a:t>
            </a:r>
          </a:p>
          <a:p>
            <a:pPr marL="109728" indent="0">
              <a:buNone/>
            </a:pPr>
            <a:r>
              <a:rPr lang="en-US" dirty="0"/>
              <a:t>   </a:t>
            </a:r>
            <a:r>
              <a:rPr lang="en-US" sz="2600" dirty="0" smtClean="0"/>
              <a:t>• </a:t>
            </a:r>
            <a:r>
              <a:rPr lang="en-US" sz="2400" dirty="0"/>
              <a:t>Communication and expression</a:t>
            </a:r>
          </a:p>
          <a:p>
            <a:pPr marL="109728" indent="0">
              <a:buNone/>
            </a:pPr>
            <a:r>
              <a:rPr lang="en-US" sz="2400" dirty="0"/>
              <a:t>   </a:t>
            </a:r>
            <a:r>
              <a:rPr lang="en-US" sz="2400" dirty="0" smtClean="0"/>
              <a:t>• </a:t>
            </a:r>
            <a:r>
              <a:rPr lang="en-US" sz="2400" dirty="0"/>
              <a:t>Information literacy</a:t>
            </a:r>
          </a:p>
          <a:p>
            <a:pPr marL="109728" indent="0">
              <a:buNone/>
            </a:pPr>
            <a:r>
              <a:rPr lang="en-US" sz="2400" dirty="0"/>
              <a:t>   </a:t>
            </a:r>
            <a:r>
              <a:rPr lang="en-US" sz="2400" dirty="0" smtClean="0"/>
              <a:t>• </a:t>
            </a:r>
            <a:r>
              <a:rPr lang="en-US" sz="2400" dirty="0"/>
              <a:t>Physical/mental wellness and personal </a:t>
            </a:r>
            <a:r>
              <a:rPr lang="en-US" sz="2400" dirty="0" smtClean="0"/>
              <a:t>responsibility</a:t>
            </a:r>
          </a:p>
          <a:p>
            <a:pPr marL="109728" indent="0">
              <a:buNone/>
            </a:pPr>
            <a:r>
              <a:rPr lang="en-US" sz="2400" dirty="0"/>
              <a:t> </a:t>
            </a:r>
            <a:r>
              <a:rPr lang="en-US" sz="2400" dirty="0" smtClean="0"/>
              <a:t>  • Civic capacity for global, cultural, social and environmental justice</a:t>
            </a:r>
          </a:p>
          <a:p>
            <a:pPr marL="109728" indent="0">
              <a:buNone/>
            </a:pPr>
            <a:r>
              <a:rPr lang="en-US" sz="2400" dirty="0" smtClean="0"/>
              <a:t>   • </a:t>
            </a:r>
            <a:r>
              <a:rPr lang="en-US" sz="2400" dirty="0"/>
              <a:t>Critical thinking</a:t>
            </a:r>
          </a:p>
        </p:txBody>
      </p:sp>
      <p:sp>
        <p:nvSpPr>
          <p:cNvPr id="5" name="Title 4"/>
          <p:cNvSpPr>
            <a:spLocks noGrp="1"/>
          </p:cNvSpPr>
          <p:nvPr>
            <p:ph type="title"/>
          </p:nvPr>
        </p:nvSpPr>
        <p:spPr>
          <a:xfrm>
            <a:off x="457200" y="762000"/>
            <a:ext cx="8229600" cy="762000"/>
          </a:xfrm>
        </p:spPr>
        <p:txBody>
          <a:bodyPr>
            <a:normAutofit/>
          </a:bodyPr>
          <a:lstStyle/>
          <a:p>
            <a:r>
              <a:rPr lang="en-US" dirty="0" smtClean="0"/>
              <a:t>De Anza College Mission Statement</a:t>
            </a:r>
            <a:endParaRPr lang="en-US" dirty="0"/>
          </a:p>
        </p:txBody>
      </p:sp>
      <p:sp>
        <p:nvSpPr>
          <p:cNvPr id="2" name="Slide Number Placeholder 1"/>
          <p:cNvSpPr>
            <a:spLocks noGrp="1"/>
          </p:cNvSpPr>
          <p:nvPr>
            <p:ph type="sldNum" sz="quarter" idx="12"/>
          </p:nvPr>
        </p:nvSpPr>
        <p:spPr/>
        <p:txBody>
          <a:bodyPr/>
          <a:lstStyle/>
          <a:p>
            <a:fld id="{16DE6CFB-9F93-4E8D-ABB5-0A7F938D4357}" type="slidenum">
              <a:rPr lang="en-US" smtClean="0"/>
              <a:t>14</a:t>
            </a:fld>
            <a:endParaRPr lang="en-US"/>
          </a:p>
        </p:txBody>
      </p:sp>
    </p:spTree>
    <p:extLst>
      <p:ext uri="{BB962C8B-B14F-4D97-AF65-F5344CB8AC3E}">
        <p14:creationId xmlns:p14="http://schemas.microsoft.com/office/powerpoint/2010/main" val="393437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981200"/>
            <a:ext cx="8534400" cy="4325112"/>
          </a:xfrm>
        </p:spPr>
        <p:txBody>
          <a:bodyPr>
            <a:normAutofit/>
          </a:bodyPr>
          <a:lstStyle/>
          <a:p>
            <a:pPr marL="285750" indent="-285750">
              <a:lnSpc>
                <a:spcPct val="200000"/>
              </a:lnSpc>
              <a:buFont typeface="Wingdings" panose="05000000000000000000" pitchFamily="2" charset="2"/>
              <a:buChar char="Ø"/>
            </a:pPr>
            <a:r>
              <a:rPr lang="en-US" sz="2200" dirty="0"/>
              <a:t>Outreach</a:t>
            </a:r>
          </a:p>
          <a:p>
            <a:pPr marL="285750" indent="-285750">
              <a:lnSpc>
                <a:spcPct val="200000"/>
              </a:lnSpc>
              <a:buFont typeface="Wingdings" panose="05000000000000000000" pitchFamily="2" charset="2"/>
              <a:buChar char="Ø"/>
            </a:pPr>
            <a:r>
              <a:rPr lang="en-US" sz="2200" dirty="0"/>
              <a:t>Individualized Attention to Student Retention and Success</a:t>
            </a:r>
          </a:p>
          <a:p>
            <a:pPr marL="285750" indent="-285750">
              <a:lnSpc>
                <a:spcPct val="200000"/>
              </a:lnSpc>
              <a:buFont typeface="Wingdings" panose="05000000000000000000" pitchFamily="2" charset="2"/>
              <a:buChar char="Ø"/>
            </a:pPr>
            <a:r>
              <a:rPr lang="en-US" sz="2200" b="1" dirty="0"/>
              <a:t>Equity</a:t>
            </a:r>
          </a:p>
          <a:p>
            <a:pPr marL="285750" indent="-285750">
              <a:lnSpc>
                <a:spcPct val="200000"/>
              </a:lnSpc>
              <a:buFont typeface="Wingdings" panose="05000000000000000000" pitchFamily="2" charset="2"/>
              <a:buChar char="Ø"/>
            </a:pPr>
            <a:r>
              <a:rPr lang="en-US" sz="2200" dirty="0"/>
              <a:t>Community and Civic Engagement</a:t>
            </a:r>
          </a:p>
          <a:p>
            <a:endParaRPr lang="en-US" dirty="0"/>
          </a:p>
        </p:txBody>
      </p:sp>
      <p:sp>
        <p:nvSpPr>
          <p:cNvPr id="5" name="Title 4"/>
          <p:cNvSpPr>
            <a:spLocks noGrp="1"/>
          </p:cNvSpPr>
          <p:nvPr>
            <p:ph type="title"/>
          </p:nvPr>
        </p:nvSpPr>
        <p:spPr>
          <a:xfrm>
            <a:off x="762000" y="914400"/>
            <a:ext cx="8229600" cy="1066800"/>
          </a:xfrm>
        </p:spPr>
        <p:txBody>
          <a:bodyPr/>
          <a:lstStyle/>
          <a:p>
            <a:r>
              <a:rPr lang="en-US" dirty="0" smtClean="0"/>
              <a:t>De Anza’s Strategic Initiatives</a:t>
            </a:r>
            <a:endParaRPr lang="en-US" dirty="0"/>
          </a:p>
        </p:txBody>
      </p:sp>
      <p:sp>
        <p:nvSpPr>
          <p:cNvPr id="6" name="Rectangle 5"/>
          <p:cNvSpPr/>
          <p:nvPr/>
        </p:nvSpPr>
        <p:spPr>
          <a:xfrm>
            <a:off x="4876800" y="4876800"/>
            <a:ext cx="3625187" cy="338554"/>
          </a:xfrm>
          <a:prstGeom prst="rect">
            <a:avLst/>
          </a:prstGeom>
        </p:spPr>
        <p:txBody>
          <a:bodyPr wrap="square">
            <a:spAutoFit/>
          </a:bodyPr>
          <a:lstStyle/>
          <a:p>
            <a:r>
              <a:rPr lang="en-US" sz="1600" dirty="0"/>
              <a:t>- Educational Master Plan, 2015-2020</a:t>
            </a:r>
          </a:p>
        </p:txBody>
      </p:sp>
      <p:sp>
        <p:nvSpPr>
          <p:cNvPr id="2" name="Slide Number Placeholder 1"/>
          <p:cNvSpPr>
            <a:spLocks noGrp="1"/>
          </p:cNvSpPr>
          <p:nvPr>
            <p:ph type="sldNum" sz="quarter" idx="12"/>
          </p:nvPr>
        </p:nvSpPr>
        <p:spPr/>
        <p:txBody>
          <a:bodyPr/>
          <a:lstStyle/>
          <a:p>
            <a:fld id="{16DE6CFB-9F93-4E8D-ABB5-0A7F938D4357}" type="slidenum">
              <a:rPr lang="en-US" smtClean="0"/>
              <a:t>15</a:t>
            </a:fld>
            <a:endParaRPr lang="en-US"/>
          </a:p>
        </p:txBody>
      </p:sp>
    </p:spTree>
    <p:extLst>
      <p:ext uri="{BB962C8B-B14F-4D97-AF65-F5344CB8AC3E}">
        <p14:creationId xmlns:p14="http://schemas.microsoft.com/office/powerpoint/2010/main" val="2509184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2352" y="703421"/>
            <a:ext cx="6219296" cy="6126480"/>
          </a:xfrm>
        </p:spPr>
      </p:pic>
      <p:sp>
        <p:nvSpPr>
          <p:cNvPr id="8" name="Rectangle 7"/>
          <p:cNvSpPr/>
          <p:nvPr/>
        </p:nvSpPr>
        <p:spPr>
          <a:xfrm>
            <a:off x="5638800" y="6245126"/>
            <a:ext cx="3625187" cy="584775"/>
          </a:xfrm>
          <a:prstGeom prst="rect">
            <a:avLst/>
          </a:prstGeom>
        </p:spPr>
        <p:txBody>
          <a:bodyPr wrap="square">
            <a:spAutoFit/>
          </a:bodyPr>
          <a:lstStyle/>
          <a:p>
            <a:r>
              <a:rPr lang="en-US" sz="1600" dirty="0" smtClean="0"/>
              <a:t>- De Anza Educational </a:t>
            </a:r>
            <a:r>
              <a:rPr lang="en-US" sz="1600" dirty="0"/>
              <a:t>Master Plan, 2015-2020</a:t>
            </a:r>
          </a:p>
        </p:txBody>
      </p:sp>
      <p:sp>
        <p:nvSpPr>
          <p:cNvPr id="2" name="Slide Number Placeholder 1"/>
          <p:cNvSpPr>
            <a:spLocks noGrp="1"/>
          </p:cNvSpPr>
          <p:nvPr>
            <p:ph type="sldNum" sz="quarter" idx="12"/>
          </p:nvPr>
        </p:nvSpPr>
        <p:spPr/>
        <p:txBody>
          <a:bodyPr/>
          <a:lstStyle/>
          <a:p>
            <a:fld id="{16DE6CFB-9F93-4E8D-ABB5-0A7F938D4357}" type="slidenum">
              <a:rPr lang="en-US" smtClean="0"/>
              <a:t>16</a:t>
            </a:fld>
            <a:endParaRPr lang="en-US"/>
          </a:p>
        </p:txBody>
      </p:sp>
      <p:sp>
        <p:nvSpPr>
          <p:cNvPr id="5" name="Title 4"/>
          <p:cNvSpPr>
            <a:spLocks noGrp="1"/>
          </p:cNvSpPr>
          <p:nvPr>
            <p:ph type="title"/>
          </p:nvPr>
        </p:nvSpPr>
        <p:spPr>
          <a:xfrm>
            <a:off x="999376" y="-170021"/>
            <a:ext cx="8229600" cy="1066800"/>
          </a:xfrm>
        </p:spPr>
        <p:txBody>
          <a:bodyPr/>
          <a:lstStyle/>
          <a:p>
            <a:r>
              <a:rPr lang="en-US" dirty="0" smtClean="0"/>
              <a:t>De Anza’s Equity Framework</a:t>
            </a:r>
            <a:endParaRPr lang="en-US" dirty="0"/>
          </a:p>
        </p:txBody>
      </p:sp>
    </p:spTree>
    <p:extLst>
      <p:ext uri="{BB962C8B-B14F-4D97-AF65-F5344CB8AC3E}">
        <p14:creationId xmlns:p14="http://schemas.microsoft.com/office/powerpoint/2010/main" val="383563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5" y="539791"/>
            <a:ext cx="9067800" cy="7006936"/>
          </a:xfrm>
          <a:prstGeom prst="rect">
            <a:avLst/>
          </a:prstGeom>
        </p:spPr>
      </p:pic>
      <p:sp>
        <p:nvSpPr>
          <p:cNvPr id="5" name="Title 4"/>
          <p:cNvSpPr>
            <a:spLocks noGrp="1"/>
          </p:cNvSpPr>
          <p:nvPr>
            <p:ph type="title"/>
          </p:nvPr>
        </p:nvSpPr>
        <p:spPr>
          <a:xfrm>
            <a:off x="457200" y="176914"/>
            <a:ext cx="9067800" cy="1066800"/>
          </a:xfrm>
        </p:spPr>
        <p:txBody>
          <a:bodyPr>
            <a:normAutofit/>
          </a:bodyPr>
          <a:lstStyle/>
          <a:p>
            <a:r>
              <a:rPr lang="en-US" sz="3200" dirty="0" smtClean="0"/>
              <a:t>De Anza’s Equity-Driven Change Model Rubric </a:t>
            </a:r>
            <a:endParaRPr lang="en-US" sz="3200" dirty="0"/>
          </a:p>
        </p:txBody>
      </p:sp>
      <p:sp>
        <p:nvSpPr>
          <p:cNvPr id="2" name="Slide Number Placeholder 1"/>
          <p:cNvSpPr>
            <a:spLocks noGrp="1"/>
          </p:cNvSpPr>
          <p:nvPr>
            <p:ph type="sldNum" sz="quarter" idx="12"/>
          </p:nvPr>
        </p:nvSpPr>
        <p:spPr/>
        <p:txBody>
          <a:bodyPr/>
          <a:lstStyle/>
          <a:p>
            <a:fld id="{16DE6CFB-9F93-4E8D-ABB5-0A7F938D4357}" type="slidenum">
              <a:rPr lang="en-US" smtClean="0"/>
              <a:t>17</a:t>
            </a:fld>
            <a:endParaRPr lang="en-US"/>
          </a:p>
        </p:txBody>
      </p:sp>
    </p:spTree>
    <p:extLst>
      <p:ext uri="{BB962C8B-B14F-4D97-AF65-F5344CB8AC3E}">
        <p14:creationId xmlns:p14="http://schemas.microsoft.com/office/powerpoint/2010/main" val="91861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991600" cy="1066800"/>
          </a:xfrm>
        </p:spPr>
        <p:txBody>
          <a:bodyPr>
            <a:normAutofit/>
          </a:bodyPr>
          <a:lstStyle/>
          <a:p>
            <a:r>
              <a:rPr lang="en-US" sz="3200" dirty="0" smtClean="0"/>
              <a:t>Activity #2</a:t>
            </a:r>
            <a:endParaRPr lang="en-US" sz="3200" dirty="0"/>
          </a:p>
        </p:txBody>
      </p:sp>
      <p:sp>
        <p:nvSpPr>
          <p:cNvPr id="3" name="Content Placeholder 2"/>
          <p:cNvSpPr>
            <a:spLocks noGrp="1"/>
          </p:cNvSpPr>
          <p:nvPr>
            <p:ph idx="1"/>
          </p:nvPr>
        </p:nvSpPr>
        <p:spPr>
          <a:xfrm>
            <a:off x="76200" y="1967345"/>
            <a:ext cx="9067800" cy="4724400"/>
          </a:xfrm>
        </p:spPr>
        <p:txBody>
          <a:bodyPr vert="horz" anchor="t">
            <a:normAutofit/>
          </a:bodyPr>
          <a:lstStyle/>
          <a:p>
            <a:r>
              <a:rPr lang="en-US" dirty="0" smtClean="0"/>
              <a:t>How could you apply an equity framework and/or the equity rubric to evaluate your own program area?</a:t>
            </a:r>
            <a:endParaRPr lang="en-US" dirty="0"/>
          </a:p>
          <a:p>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18</a:t>
            </a:fld>
            <a:endParaRPr lang="en-US"/>
          </a:p>
        </p:txBody>
      </p:sp>
    </p:spTree>
    <p:extLst>
      <p:ext uri="{BB962C8B-B14F-4D97-AF65-F5344CB8AC3E}">
        <p14:creationId xmlns:p14="http://schemas.microsoft.com/office/powerpoint/2010/main" val="2639717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991600" cy="1066800"/>
          </a:xfrm>
        </p:spPr>
        <p:txBody>
          <a:bodyPr>
            <a:normAutofit/>
          </a:bodyPr>
          <a:lstStyle/>
          <a:p>
            <a:r>
              <a:rPr lang="en-US" sz="3200" dirty="0" smtClean="0"/>
              <a:t>ACCJC Standards </a:t>
            </a:r>
            <a:r>
              <a:rPr lang="en-US" sz="3200" dirty="0"/>
              <a:t>That Explicitly Mention Equity</a:t>
            </a:r>
          </a:p>
        </p:txBody>
      </p:sp>
      <p:sp>
        <p:nvSpPr>
          <p:cNvPr id="3" name="Content Placeholder 2"/>
          <p:cNvSpPr>
            <a:spLocks noGrp="1"/>
          </p:cNvSpPr>
          <p:nvPr>
            <p:ph idx="1"/>
          </p:nvPr>
        </p:nvSpPr>
        <p:spPr>
          <a:xfrm>
            <a:off x="0" y="1981200"/>
            <a:ext cx="9067800" cy="4724400"/>
          </a:xfrm>
        </p:spPr>
        <p:txBody>
          <a:bodyPr vert="horz" anchor="t">
            <a:normAutofit fontScale="85000" lnSpcReduction="20000"/>
          </a:bodyPr>
          <a:lstStyle/>
          <a:p>
            <a:r>
              <a:rPr lang="en-US" b="1" dirty="0"/>
              <a:t>I.B.1.</a:t>
            </a:r>
            <a:r>
              <a:rPr lang="en-US" dirty="0"/>
              <a:t> The institution demonstrates a sustained, substantive and collegial dialog about student outcomes, student </a:t>
            </a:r>
            <a:r>
              <a:rPr lang="en-US" b="1" dirty="0"/>
              <a:t>equity</a:t>
            </a:r>
            <a:r>
              <a:rPr lang="en-US" dirty="0"/>
              <a:t>, academic quality, institutional effectiveness, and continuous improvement of student learning and achievement.</a:t>
            </a:r>
          </a:p>
          <a:p>
            <a:endParaRPr lang="en-US" dirty="0"/>
          </a:p>
          <a:p>
            <a:r>
              <a:rPr lang="en-US" b="1" dirty="0"/>
              <a:t>II.A.7.</a:t>
            </a:r>
            <a:r>
              <a:rPr lang="en-US" dirty="0"/>
              <a:t> The institution effectively uses delivery modes, teaching methodologies and learning support services that reflect the diverse and changing needs of its students, in support of </a:t>
            </a:r>
            <a:r>
              <a:rPr lang="en-US" b="1" dirty="0"/>
              <a:t>equity</a:t>
            </a:r>
            <a:r>
              <a:rPr lang="en-US" dirty="0"/>
              <a:t> in success for all students.</a:t>
            </a:r>
          </a:p>
          <a:p>
            <a:endParaRPr lang="en-US" dirty="0"/>
          </a:p>
          <a:p>
            <a:r>
              <a:rPr lang="en-US" b="1" dirty="0"/>
              <a:t>III.A. 12. </a:t>
            </a:r>
            <a:r>
              <a:rPr lang="en-US" dirty="0"/>
              <a:t>Through its policies and practices, the institution creates and maintains appropriate programs, practices, and services that support its diverse personnel. The institution regularly assesses its record in employment </a:t>
            </a:r>
            <a:r>
              <a:rPr lang="en-US" b="1" dirty="0"/>
              <a:t>equity</a:t>
            </a:r>
            <a:r>
              <a:rPr lang="en-US" dirty="0"/>
              <a:t> and diversity consistent with its mission.</a:t>
            </a:r>
          </a:p>
          <a:p>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19</a:t>
            </a:fld>
            <a:endParaRPr lang="en-US"/>
          </a:p>
        </p:txBody>
      </p:sp>
    </p:spTree>
    <p:extLst>
      <p:ext uri="{BB962C8B-B14F-4D97-AF65-F5344CB8AC3E}">
        <p14:creationId xmlns:p14="http://schemas.microsoft.com/office/powerpoint/2010/main" val="1072581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Rectangle 2"/>
          <p:cNvSpPr/>
          <p:nvPr/>
        </p:nvSpPr>
        <p:spPr>
          <a:xfrm>
            <a:off x="914400" y="2209800"/>
            <a:ext cx="7391400" cy="4401205"/>
          </a:xfrm>
          <a:prstGeom prst="rect">
            <a:avLst/>
          </a:prstGeom>
        </p:spPr>
        <p:txBody>
          <a:bodyPr wrap="square">
            <a:spAutoFit/>
          </a:bodyPr>
          <a:lstStyle/>
          <a:p>
            <a:pPr marL="285750" indent="-285750">
              <a:buFont typeface="Arial" panose="020B0604020202020204" pitchFamily="34" charset="0"/>
              <a:buChar char="•"/>
            </a:pPr>
            <a:r>
              <a:rPr lang="en-US" sz="2800" dirty="0"/>
              <a:t>Develop an understanding of how equity is included in the </a:t>
            </a:r>
            <a:r>
              <a:rPr lang="en-US" sz="2800" dirty="0" smtClean="0"/>
              <a:t>accreditation Standards.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Develop </a:t>
            </a:r>
            <a:r>
              <a:rPr lang="en-US" sz="2800" dirty="0" smtClean="0"/>
              <a:t>knowledge of the potential relationship between equity and program review and accreditation.</a:t>
            </a:r>
          </a:p>
          <a:p>
            <a:endParaRPr lang="en-US" sz="2800" dirty="0"/>
          </a:p>
          <a:p>
            <a:pPr marL="285750" indent="-285750">
              <a:buFont typeface="Arial" panose="020B0604020202020204" pitchFamily="34" charset="0"/>
              <a:buChar char="•"/>
            </a:pPr>
            <a:r>
              <a:rPr lang="en-US" sz="2800" dirty="0"/>
              <a:t>Develop an understanding of how an equity agenda can </a:t>
            </a:r>
            <a:r>
              <a:rPr lang="en-US" sz="2800" dirty="0" smtClean="0"/>
              <a:t>be incorporated into the Quality Focus Essay (QFE).</a:t>
            </a:r>
            <a:endParaRPr lang="en-US" sz="2800" dirty="0"/>
          </a:p>
        </p:txBody>
      </p:sp>
      <p:sp>
        <p:nvSpPr>
          <p:cNvPr id="4" name="Slide Number Placeholder 3"/>
          <p:cNvSpPr>
            <a:spLocks noGrp="1"/>
          </p:cNvSpPr>
          <p:nvPr>
            <p:ph type="sldNum" sz="quarter" idx="12"/>
          </p:nvPr>
        </p:nvSpPr>
        <p:spPr/>
        <p:txBody>
          <a:bodyPr/>
          <a:lstStyle/>
          <a:p>
            <a:fld id="{16DE6CFB-9F93-4E8D-ABB5-0A7F938D4357}" type="slidenum">
              <a:rPr lang="en-US" smtClean="0"/>
              <a:t>2</a:t>
            </a:fld>
            <a:endParaRPr lang="en-US"/>
          </a:p>
        </p:txBody>
      </p:sp>
    </p:spTree>
    <p:extLst>
      <p:ext uri="{BB962C8B-B14F-4D97-AF65-F5344CB8AC3E}">
        <p14:creationId xmlns:p14="http://schemas.microsoft.com/office/powerpoint/2010/main" val="167281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9067800" cy="1066800"/>
          </a:xfrm>
        </p:spPr>
        <p:txBody>
          <a:bodyPr>
            <a:noAutofit/>
          </a:bodyPr>
          <a:lstStyle/>
          <a:p>
            <a:r>
              <a:rPr lang="en-US" sz="3200" dirty="0"/>
              <a:t>Equity in the context of </a:t>
            </a:r>
            <a:r>
              <a:rPr lang="en-US" sz="3200" dirty="0" smtClean="0"/>
              <a:t>the Standards </a:t>
            </a:r>
            <a:r>
              <a:rPr lang="en-US" sz="3200" dirty="0"/>
              <a:t>includes: </a:t>
            </a:r>
            <a:br>
              <a:rPr lang="en-US" sz="3200" dirty="0"/>
            </a:br>
            <a:endParaRPr lang="en-US" sz="3200" dirty="0"/>
          </a:p>
        </p:txBody>
      </p:sp>
      <p:sp>
        <p:nvSpPr>
          <p:cNvPr id="3" name="Content Placeholder 2"/>
          <p:cNvSpPr>
            <a:spLocks noGrp="1"/>
          </p:cNvSpPr>
          <p:nvPr>
            <p:ph idx="1"/>
          </p:nvPr>
        </p:nvSpPr>
        <p:spPr>
          <a:xfrm>
            <a:off x="0" y="1981200"/>
            <a:ext cx="9067800" cy="4724400"/>
          </a:xfrm>
        </p:spPr>
        <p:txBody>
          <a:bodyPr vert="horz" anchor="t">
            <a:normAutofit/>
          </a:bodyPr>
          <a:lstStyle/>
          <a:p>
            <a:pPr>
              <a:lnSpc>
                <a:spcPct val="150000"/>
              </a:lnSpc>
            </a:pPr>
            <a:r>
              <a:rPr lang="en-US" dirty="0">
                <a:latin typeface="Georgia" charset="0"/>
              </a:rPr>
              <a:t>Academic quality</a:t>
            </a:r>
          </a:p>
          <a:p>
            <a:pPr>
              <a:lnSpc>
                <a:spcPct val="150000"/>
              </a:lnSpc>
            </a:pPr>
            <a:r>
              <a:rPr lang="en-US" dirty="0">
                <a:latin typeface="Georgia" charset="0"/>
              </a:rPr>
              <a:t>Student services</a:t>
            </a:r>
          </a:p>
          <a:p>
            <a:pPr>
              <a:lnSpc>
                <a:spcPct val="150000"/>
              </a:lnSpc>
            </a:pPr>
            <a:r>
              <a:rPr lang="en-US" dirty="0" smtClean="0">
                <a:latin typeface="Georgia" charset="0"/>
              </a:rPr>
              <a:t>Human </a:t>
            </a:r>
            <a:r>
              <a:rPr lang="en-US" dirty="0">
                <a:latin typeface="Georgia" charset="0"/>
              </a:rPr>
              <a:t>resources practices</a:t>
            </a:r>
          </a:p>
          <a:p>
            <a:pPr>
              <a:lnSpc>
                <a:spcPct val="150000"/>
              </a:lnSpc>
            </a:pPr>
            <a:r>
              <a:rPr lang="en-US" dirty="0">
                <a:latin typeface="Georgia" charset="0"/>
              </a:rPr>
              <a:t>Disaggregation of student learning outcomes </a:t>
            </a:r>
            <a:r>
              <a:rPr lang="en-US" dirty="0" smtClean="0">
                <a:latin typeface="Georgia" charset="0"/>
              </a:rPr>
              <a:t>data</a:t>
            </a:r>
            <a:endParaRPr lang="en-US" dirty="0">
              <a:latin typeface="Georgia" charset="0"/>
            </a:endParaRPr>
          </a:p>
        </p:txBody>
      </p:sp>
      <p:sp>
        <p:nvSpPr>
          <p:cNvPr id="4" name="Slide Number Placeholder 3"/>
          <p:cNvSpPr>
            <a:spLocks noGrp="1"/>
          </p:cNvSpPr>
          <p:nvPr>
            <p:ph type="sldNum" sz="quarter" idx="12"/>
          </p:nvPr>
        </p:nvSpPr>
        <p:spPr/>
        <p:txBody>
          <a:bodyPr/>
          <a:lstStyle/>
          <a:p>
            <a:fld id="{16DE6CFB-9F93-4E8D-ABB5-0A7F938D4357}" type="slidenum">
              <a:rPr lang="en-US" smtClean="0"/>
              <a:t>20</a:t>
            </a:fld>
            <a:endParaRPr lang="en-US"/>
          </a:p>
        </p:txBody>
      </p:sp>
    </p:spTree>
    <p:extLst>
      <p:ext uri="{BB962C8B-B14F-4D97-AF65-F5344CB8AC3E}">
        <p14:creationId xmlns:p14="http://schemas.microsoft.com/office/powerpoint/2010/main" val="226142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8229600" cy="1066800"/>
          </a:xfrm>
        </p:spPr>
        <p:txBody>
          <a:bodyPr>
            <a:normAutofit/>
          </a:bodyPr>
          <a:lstStyle/>
          <a:p>
            <a:r>
              <a:rPr lang="en-US" sz="3200" dirty="0" smtClean="0"/>
              <a:t>Quality Focus Essay  </a:t>
            </a:r>
            <a:r>
              <a:rPr lang="en-US" sz="3200" dirty="0"/>
              <a:t>Requirements</a:t>
            </a:r>
            <a:endParaRPr lang="en-US" sz="3200" dirty="0">
              <a:solidFill>
                <a:schemeClr val="tx1"/>
              </a:solidFill>
            </a:endParaRPr>
          </a:p>
        </p:txBody>
      </p:sp>
      <p:sp>
        <p:nvSpPr>
          <p:cNvPr id="3" name="Content Placeholder 2"/>
          <p:cNvSpPr>
            <a:spLocks noGrp="1"/>
          </p:cNvSpPr>
          <p:nvPr>
            <p:ph idx="1"/>
          </p:nvPr>
        </p:nvSpPr>
        <p:spPr>
          <a:xfrm>
            <a:off x="76200" y="1828800"/>
            <a:ext cx="8991600" cy="5029200"/>
          </a:xfrm>
        </p:spPr>
        <p:txBody>
          <a:bodyPr vert="horz" anchor="t">
            <a:normAutofit fontScale="92500" lnSpcReduction="10000"/>
          </a:bodyPr>
          <a:lstStyle/>
          <a:p>
            <a:r>
              <a:rPr lang="en-US" dirty="0" smtClean="0"/>
              <a:t>Identify 2-3 areas for </a:t>
            </a:r>
            <a:r>
              <a:rPr lang="en-US" dirty="0"/>
              <a:t>further study, improvement, and to enhance academic quality, institutional effectiveness, and excellence</a:t>
            </a:r>
          </a:p>
          <a:p>
            <a:pPr lvl="2"/>
            <a:r>
              <a:rPr lang="en-US" dirty="0">
                <a:solidFill>
                  <a:schemeClr val="tx1"/>
                </a:solidFill>
              </a:rPr>
              <a:t>Stemming from the action plans and become "action </a:t>
            </a:r>
            <a:r>
              <a:rPr lang="en-US" dirty="0" smtClean="0">
                <a:solidFill>
                  <a:schemeClr val="tx1"/>
                </a:solidFill>
              </a:rPr>
              <a:t>projects“</a:t>
            </a:r>
          </a:p>
          <a:p>
            <a:pPr lvl="2"/>
            <a:r>
              <a:rPr lang="en-US" b="1" dirty="0" smtClean="0">
                <a:solidFill>
                  <a:schemeClr val="tx1"/>
                </a:solidFill>
              </a:rPr>
              <a:t>Focus </a:t>
            </a:r>
            <a:r>
              <a:rPr lang="en-US" b="1" dirty="0">
                <a:solidFill>
                  <a:schemeClr val="tx1"/>
                </a:solidFill>
              </a:rPr>
              <a:t>on improving learning and </a:t>
            </a:r>
            <a:r>
              <a:rPr lang="en-US" b="1" dirty="0" smtClean="0">
                <a:solidFill>
                  <a:schemeClr val="tx1"/>
                </a:solidFill>
              </a:rPr>
              <a:t>achievement</a:t>
            </a:r>
            <a:endParaRPr lang="en-US" dirty="0">
              <a:solidFill>
                <a:schemeClr val="tx1"/>
              </a:solidFill>
            </a:endParaRPr>
          </a:p>
          <a:p>
            <a:r>
              <a:rPr lang="en-US" dirty="0"/>
              <a:t> Discuss in detail the identified areas to be acted upon, responsible parties, timeline, anticipated outcomes, and the impact on academic quality and institutional effectiveness.</a:t>
            </a:r>
          </a:p>
          <a:p>
            <a:pPr lvl="2"/>
            <a:r>
              <a:rPr lang="en-US" dirty="0">
                <a:solidFill>
                  <a:schemeClr val="tx1"/>
                </a:solidFill>
                <a:latin typeface="Georgia" charset="0"/>
              </a:rPr>
              <a:t>5,000 word limit</a:t>
            </a:r>
          </a:p>
          <a:p>
            <a:r>
              <a:rPr lang="en-US" dirty="0">
                <a:solidFill>
                  <a:schemeClr val="tx1"/>
                </a:solidFill>
                <a:latin typeface="Georgia" charset="0"/>
              </a:rPr>
              <a:t>Action projects become multi-year, long-term directions for improvement and commitment to excellence</a:t>
            </a:r>
            <a:endParaRPr lang="en-US" dirty="0">
              <a:latin typeface="Georgia" charset="0"/>
            </a:endParaRPr>
          </a:p>
          <a:p>
            <a:pPr lvl="2"/>
            <a:r>
              <a:rPr lang="en-US" dirty="0">
                <a:solidFill>
                  <a:schemeClr val="tx1"/>
                </a:solidFill>
                <a:latin typeface="Georgia" charset="0"/>
              </a:rPr>
              <a:t>Focal point for the Midterm Report</a:t>
            </a:r>
          </a:p>
        </p:txBody>
      </p:sp>
      <p:sp>
        <p:nvSpPr>
          <p:cNvPr id="4" name="Slide Number Placeholder 3"/>
          <p:cNvSpPr>
            <a:spLocks noGrp="1"/>
          </p:cNvSpPr>
          <p:nvPr>
            <p:ph type="sldNum" sz="quarter" idx="12"/>
          </p:nvPr>
        </p:nvSpPr>
        <p:spPr/>
        <p:txBody>
          <a:bodyPr/>
          <a:lstStyle/>
          <a:p>
            <a:fld id="{16DE6CFB-9F93-4E8D-ABB5-0A7F938D4357}" type="slidenum">
              <a:rPr lang="en-US" smtClean="0"/>
              <a:t>21</a:t>
            </a:fld>
            <a:endParaRPr lang="en-US"/>
          </a:p>
        </p:txBody>
      </p:sp>
    </p:spTree>
    <p:extLst>
      <p:ext uri="{BB962C8B-B14F-4D97-AF65-F5344CB8AC3E}">
        <p14:creationId xmlns:p14="http://schemas.microsoft.com/office/powerpoint/2010/main" val="1990764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70048"/>
            <a:ext cx="8229600" cy="1066800"/>
          </a:xfrm>
        </p:spPr>
        <p:txBody>
          <a:bodyPr>
            <a:normAutofit/>
          </a:bodyPr>
          <a:lstStyle/>
          <a:p>
            <a:r>
              <a:rPr lang="en-US" sz="3200" dirty="0"/>
              <a:t>QFE </a:t>
            </a:r>
            <a:r>
              <a:rPr lang="en-US" sz="3200" dirty="0" smtClean="0"/>
              <a:t>Example – Chaffey College</a:t>
            </a:r>
            <a:endParaRPr lang="en-US" sz="3200" dirty="0"/>
          </a:p>
        </p:txBody>
      </p:sp>
      <p:sp>
        <p:nvSpPr>
          <p:cNvPr id="3" name="Content Placeholder 2"/>
          <p:cNvSpPr>
            <a:spLocks noGrp="1"/>
          </p:cNvSpPr>
          <p:nvPr>
            <p:ph idx="1"/>
          </p:nvPr>
        </p:nvSpPr>
        <p:spPr>
          <a:xfrm>
            <a:off x="0" y="1736848"/>
            <a:ext cx="9067800" cy="5121152"/>
          </a:xfrm>
        </p:spPr>
        <p:txBody>
          <a:bodyPr>
            <a:normAutofit lnSpcReduction="10000"/>
          </a:bodyPr>
          <a:lstStyle/>
          <a:p>
            <a:r>
              <a:rPr lang="en-US" b="1" dirty="0"/>
              <a:t>Goal </a:t>
            </a:r>
            <a:r>
              <a:rPr lang="en-US" b="1" dirty="0" smtClean="0"/>
              <a:t>3 (G3): </a:t>
            </a:r>
            <a:r>
              <a:rPr lang="en-US" dirty="0"/>
              <a:t>Create new supports and interventions to close the</a:t>
            </a:r>
            <a:r>
              <a:rPr lang="en-US" b="1" dirty="0"/>
              <a:t> </a:t>
            </a:r>
            <a:r>
              <a:rPr lang="en-US" dirty="0"/>
              <a:t>achievement­ gap for all disproportionally affected­ groups (students, staff, ­faculty, and administrators)­.</a:t>
            </a:r>
          </a:p>
          <a:p>
            <a:endParaRPr lang="en-US" dirty="0"/>
          </a:p>
          <a:p>
            <a:r>
              <a:rPr lang="en-US" b="1" dirty="0"/>
              <a:t>Objective 1 (G3.O1):</a:t>
            </a:r>
            <a:endParaRPr lang="en-US" dirty="0"/>
          </a:p>
          <a:p>
            <a:r>
              <a:rPr lang="en-US" dirty="0"/>
              <a:t>Identify and explore the institutional barriers hindering </a:t>
            </a:r>
            <a:r>
              <a:rPr lang="en-US" dirty="0" smtClean="0"/>
              <a:t>equity</a:t>
            </a:r>
          </a:p>
          <a:p>
            <a:pPr lvl="1"/>
            <a:r>
              <a:rPr lang="en-US" b="1" dirty="0" smtClean="0">
                <a:solidFill>
                  <a:schemeClr val="tx1"/>
                </a:solidFill>
              </a:rPr>
              <a:t>Create </a:t>
            </a:r>
            <a:r>
              <a:rPr lang="en-US" b="1" dirty="0">
                <a:solidFill>
                  <a:schemeClr val="tx1"/>
                </a:solidFill>
              </a:rPr>
              <a:t>opportunities for open and regular dialog about issues hindering equity	</a:t>
            </a:r>
          </a:p>
          <a:p>
            <a:pPr lvl="1"/>
            <a:r>
              <a:rPr lang="en-US" b="1" dirty="0">
                <a:solidFill>
                  <a:schemeClr val="tx1"/>
                </a:solidFill>
              </a:rPr>
              <a:t>Create a core competency explicitly addressing equity</a:t>
            </a:r>
          </a:p>
          <a:p>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22</a:t>
            </a:fld>
            <a:endParaRPr lang="en-US"/>
          </a:p>
        </p:txBody>
      </p:sp>
    </p:spTree>
    <p:extLst>
      <p:ext uri="{BB962C8B-B14F-4D97-AF65-F5344CB8AC3E}">
        <p14:creationId xmlns:p14="http://schemas.microsoft.com/office/powerpoint/2010/main" val="2743737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26916"/>
            <a:ext cx="8229600" cy="1066800"/>
          </a:xfrm>
        </p:spPr>
        <p:txBody>
          <a:bodyPr>
            <a:normAutofit/>
          </a:bodyPr>
          <a:lstStyle/>
          <a:p>
            <a:r>
              <a:rPr lang="en-US" sz="3200" dirty="0" smtClean="0"/>
              <a:t>QFE – City College of San Francisco</a:t>
            </a:r>
            <a:endParaRPr lang="en-US" sz="3200" dirty="0"/>
          </a:p>
        </p:txBody>
      </p:sp>
      <p:sp>
        <p:nvSpPr>
          <p:cNvPr id="3" name="Content Placeholder 2"/>
          <p:cNvSpPr>
            <a:spLocks noGrp="1"/>
          </p:cNvSpPr>
          <p:nvPr>
            <p:ph idx="1"/>
          </p:nvPr>
        </p:nvSpPr>
        <p:spPr>
          <a:xfrm>
            <a:off x="76200" y="1447800"/>
            <a:ext cx="9067800" cy="5410200"/>
          </a:xfrm>
        </p:spPr>
        <p:txBody>
          <a:bodyPr>
            <a:normAutofit fontScale="62500" lnSpcReduction="20000"/>
          </a:bodyPr>
          <a:lstStyle/>
          <a:p>
            <a:pPr marL="109728" indent="0">
              <a:buNone/>
            </a:pPr>
            <a:r>
              <a:rPr lang="en-US" b="1" dirty="0"/>
              <a:t>Action Project </a:t>
            </a:r>
            <a:r>
              <a:rPr lang="en-US" b="1" dirty="0" smtClean="0"/>
              <a:t>2. </a:t>
            </a:r>
            <a:r>
              <a:rPr lang="en-US" dirty="0"/>
              <a:t>The action project to close achievement gaps in Basic Skills is</a:t>
            </a:r>
            <a:r>
              <a:rPr lang="en-US" b="1" dirty="0"/>
              <a:t> </a:t>
            </a:r>
            <a:r>
              <a:rPr lang="en-US" dirty="0"/>
              <a:t>taken from the “ESL and Basic Skills Completion” section of the College’s 2015-16 Student Equity Plan</a:t>
            </a:r>
            <a:r>
              <a:rPr lang="en-US" dirty="0" smtClean="0"/>
              <a:t>. </a:t>
            </a:r>
            <a:r>
              <a:rPr lang="en-US" dirty="0"/>
              <a:t>The College chose this project for two reasons. First, the Basic Skills portion of the Equity Plan focuses on making lasting institutional-level changes to the delivery of basic skills that have the potential to benefit students beyond the life of the grant funds. Second, the College is hoping to add SLO data to equity planning, and pursuing this project has the potential to help the College identify the best ways to combine SLO and achievement data </a:t>
            </a:r>
            <a:r>
              <a:rPr lang="en-US" b="1" dirty="0"/>
              <a:t>to close achievement gaps</a:t>
            </a:r>
            <a:r>
              <a:rPr lang="en-US" dirty="0"/>
              <a:t>.</a:t>
            </a:r>
          </a:p>
          <a:p>
            <a:endParaRPr lang="en-US" dirty="0"/>
          </a:p>
          <a:p>
            <a:pPr lvl="0"/>
            <a:r>
              <a:rPr lang="en-US" dirty="0"/>
              <a:t>Building an ESL Mission Pathway that increases the number of underrepresented minority students who move from noncredit ESL to credit coursework (certificate, degree, or transfer programs)</a:t>
            </a:r>
          </a:p>
          <a:p>
            <a:endParaRPr lang="en-US" dirty="0"/>
          </a:p>
          <a:p>
            <a:pPr lvl="0"/>
            <a:r>
              <a:rPr lang="en-US" dirty="0"/>
              <a:t>Expanding English Sequence Acceleration to increase the number of all students completing the English basic skills sequence</a:t>
            </a:r>
          </a:p>
          <a:p>
            <a:endParaRPr lang="en-US" dirty="0"/>
          </a:p>
          <a:p>
            <a:pPr lvl="0"/>
            <a:r>
              <a:rPr lang="en-US" dirty="0"/>
              <a:t>Creating a Developmental Math Community of Practice that </a:t>
            </a:r>
            <a:r>
              <a:rPr lang="en-US" b="1" dirty="0"/>
              <a:t>closes achievement gaps </a:t>
            </a:r>
            <a:r>
              <a:rPr lang="en-US" dirty="0"/>
              <a:t>through a community of practice that draws on and translates experiences from a Summer Math Academy for African American, Latino, Pacific Islander, and Native American </a:t>
            </a:r>
            <a:r>
              <a:rPr lang="en-US" dirty="0" smtClean="0"/>
              <a:t>students</a:t>
            </a:r>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23</a:t>
            </a:fld>
            <a:endParaRPr lang="en-US"/>
          </a:p>
        </p:txBody>
      </p:sp>
    </p:spTree>
    <p:extLst>
      <p:ext uri="{BB962C8B-B14F-4D97-AF65-F5344CB8AC3E}">
        <p14:creationId xmlns:p14="http://schemas.microsoft.com/office/powerpoint/2010/main" val="1735739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23103"/>
            <a:ext cx="8229600" cy="1066800"/>
          </a:xfrm>
        </p:spPr>
        <p:txBody>
          <a:bodyPr>
            <a:normAutofit/>
          </a:bodyPr>
          <a:lstStyle/>
          <a:p>
            <a:r>
              <a:rPr lang="en-US" sz="3200" dirty="0" smtClean="0"/>
              <a:t>QFE– </a:t>
            </a:r>
            <a:r>
              <a:rPr lang="en-US" sz="3200" dirty="0"/>
              <a:t>Santa </a:t>
            </a:r>
            <a:r>
              <a:rPr lang="en-US" sz="3200" dirty="0" smtClean="0"/>
              <a:t>Monica College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021094"/>
              </p:ext>
            </p:extLst>
          </p:nvPr>
        </p:nvGraphicFramePr>
        <p:xfrm>
          <a:off x="990600" y="1600200"/>
          <a:ext cx="7162800" cy="2514601"/>
        </p:xfrm>
        <a:graphic>
          <a:graphicData uri="http://schemas.openxmlformats.org/drawingml/2006/table">
            <a:tbl>
              <a:tblPr/>
              <a:tblGrid>
                <a:gridCol w="1874827">
                  <a:extLst>
                    <a:ext uri="{9D8B030D-6E8A-4147-A177-3AD203B41FA5}">
                      <a16:colId xmlns="" xmlns:a16="http://schemas.microsoft.com/office/drawing/2014/main" val="20000"/>
                    </a:ext>
                  </a:extLst>
                </a:gridCol>
                <a:gridCol w="4326523">
                  <a:extLst>
                    <a:ext uri="{9D8B030D-6E8A-4147-A177-3AD203B41FA5}">
                      <a16:colId xmlns="" xmlns:a16="http://schemas.microsoft.com/office/drawing/2014/main" val="20001"/>
                    </a:ext>
                  </a:extLst>
                </a:gridCol>
                <a:gridCol w="961450">
                  <a:extLst>
                    <a:ext uri="{9D8B030D-6E8A-4147-A177-3AD203B41FA5}">
                      <a16:colId xmlns="" xmlns:a16="http://schemas.microsoft.com/office/drawing/2014/main" val="20002"/>
                    </a:ext>
                  </a:extLst>
                </a:gridCol>
              </a:tblGrid>
              <a:tr h="286786">
                <a:tc>
                  <a:txBody>
                    <a:bodyPr/>
                    <a:lstStyle/>
                    <a:p>
                      <a:pPr marL="76200" marR="0">
                        <a:spcBef>
                          <a:spcPts val="0"/>
                        </a:spcBef>
                        <a:spcAft>
                          <a:spcPts val="0"/>
                        </a:spcAft>
                      </a:pPr>
                      <a:r>
                        <a:rPr lang="en-US" sz="1200" b="1" dirty="0">
                          <a:effectLst/>
                          <a:latin typeface="Calibri Light"/>
                          <a:ea typeface="Calibri Light"/>
                          <a:cs typeface="Arial"/>
                        </a:rPr>
                        <a:t>Action Project</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E74B5"/>
                    </a:solidFill>
                  </a:tcPr>
                </a:tc>
                <a:tc>
                  <a:txBody>
                    <a:bodyPr/>
                    <a:lstStyle/>
                    <a:p>
                      <a:pPr marL="63500" marR="0">
                        <a:spcBef>
                          <a:spcPts val="0"/>
                        </a:spcBef>
                        <a:spcAft>
                          <a:spcPts val="0"/>
                        </a:spcAft>
                      </a:pPr>
                      <a:r>
                        <a:rPr lang="en-US" sz="1200" b="1" dirty="0">
                          <a:effectLst/>
                          <a:latin typeface="Calibri Light"/>
                          <a:ea typeface="Calibri Light"/>
                          <a:cs typeface="Arial"/>
                        </a:rPr>
                        <a:t>Related Plans for improvement emerging from self-</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E74B5"/>
                    </a:solidFill>
                  </a:tcPr>
                </a:tc>
                <a:tc>
                  <a:txBody>
                    <a:bodyPr/>
                    <a:lstStyle/>
                    <a:p>
                      <a:pPr marL="63500" marR="0">
                        <a:spcBef>
                          <a:spcPts val="0"/>
                        </a:spcBef>
                        <a:spcAft>
                          <a:spcPts val="0"/>
                        </a:spcAft>
                      </a:pPr>
                      <a:r>
                        <a:rPr lang="en-US" sz="1200" b="1">
                          <a:effectLst/>
                          <a:latin typeface="Calibri Light"/>
                          <a:ea typeface="Calibri Light"/>
                          <a:cs typeface="Arial"/>
                        </a:rPr>
                        <a:t>Standards</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E74B5"/>
                    </a:solidFill>
                  </a:tcPr>
                </a:tc>
                <a:extLst>
                  <a:ext uri="{0D108BD9-81ED-4DB2-BD59-A6C34878D82A}">
                    <a16:rowId xmlns="" xmlns:a16="http://schemas.microsoft.com/office/drawing/2014/main" val="10000"/>
                  </a:ext>
                </a:extLst>
              </a:tr>
              <a:tr h="284887">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marL="63500" marR="0">
                        <a:lnSpc>
                          <a:spcPts val="1460"/>
                        </a:lnSpc>
                        <a:spcBef>
                          <a:spcPts val="0"/>
                        </a:spcBef>
                        <a:spcAft>
                          <a:spcPts val="0"/>
                        </a:spcAft>
                      </a:pPr>
                      <a:r>
                        <a:rPr lang="en-US" sz="1200" b="1">
                          <a:effectLst/>
                          <a:latin typeface="Calibri Light"/>
                          <a:ea typeface="Calibri Light"/>
                          <a:cs typeface="Arial"/>
                        </a:rPr>
                        <a:t>evaluation</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10001"/>
                  </a:ext>
                </a:extLst>
              </a:tr>
              <a:tr h="267794">
                <a:tc>
                  <a:txBody>
                    <a:bodyPr/>
                    <a:lstStyle/>
                    <a:p>
                      <a:pPr marL="76200" marR="0">
                        <a:lnSpc>
                          <a:spcPts val="1410"/>
                        </a:lnSpc>
                        <a:spcBef>
                          <a:spcPts val="0"/>
                        </a:spcBef>
                        <a:spcAft>
                          <a:spcPts val="0"/>
                        </a:spcAft>
                      </a:pPr>
                      <a:r>
                        <a:rPr lang="en-US" sz="1200" b="1">
                          <a:effectLst/>
                          <a:latin typeface="Calibri Light"/>
                          <a:ea typeface="Calibri Light"/>
                          <a:cs typeface="Arial"/>
                        </a:rPr>
                        <a:t>Integrated Student</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marR="0">
                        <a:lnSpc>
                          <a:spcPts val="1410"/>
                        </a:lnSpc>
                        <a:spcBef>
                          <a:spcPts val="0"/>
                        </a:spcBef>
                        <a:spcAft>
                          <a:spcPts val="0"/>
                        </a:spcAft>
                      </a:pPr>
                      <a:r>
                        <a:rPr lang="en-US" sz="1200" dirty="0">
                          <a:effectLst/>
                          <a:latin typeface="Calibri Light"/>
                          <a:ea typeface="Calibri Light"/>
                          <a:cs typeface="Arial"/>
                        </a:rPr>
                        <a:t>To reduce equity gaps in student achievement as</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IIA3</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284887">
                <a:tc>
                  <a:txBody>
                    <a:bodyPr/>
                    <a:lstStyle/>
                    <a:p>
                      <a:pPr marL="76200" marR="0">
                        <a:lnSpc>
                          <a:spcPts val="1460"/>
                        </a:lnSpc>
                        <a:spcBef>
                          <a:spcPts val="0"/>
                        </a:spcBef>
                        <a:spcAft>
                          <a:spcPts val="0"/>
                        </a:spcAft>
                      </a:pPr>
                      <a:r>
                        <a:rPr lang="en-US" sz="1200" b="1">
                          <a:effectLst/>
                          <a:latin typeface="Calibri Light"/>
                          <a:ea typeface="Calibri Light"/>
                          <a:cs typeface="Arial"/>
                        </a:rPr>
                        <a:t>Equity and Success</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a:effectLst/>
                          <a:latin typeface="Calibri Light"/>
                          <a:ea typeface="Calibri Light"/>
                          <a:cs typeface="Arial"/>
                        </a:rPr>
                        <a:t>identified in Student Equity Plan, Program Review,</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dirty="0">
                          <a:effectLst/>
                          <a:latin typeface="Calibri Light"/>
                          <a:ea typeface="Calibri Light"/>
                          <a:cs typeface="Arial"/>
                        </a:rPr>
                        <a:t>IIA8</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284887">
                <a:tc>
                  <a:txBody>
                    <a:bodyPr/>
                    <a:lstStyle/>
                    <a:p>
                      <a:pPr marL="76200" marR="0">
                        <a:lnSpc>
                          <a:spcPts val="1460"/>
                        </a:lnSpc>
                        <a:spcBef>
                          <a:spcPts val="0"/>
                        </a:spcBef>
                        <a:spcAft>
                          <a:spcPts val="0"/>
                        </a:spcAft>
                      </a:pPr>
                      <a:r>
                        <a:rPr lang="en-US" sz="1200" b="1">
                          <a:effectLst/>
                          <a:latin typeface="Calibri Light"/>
                          <a:ea typeface="Calibri Light"/>
                          <a:cs typeface="Arial"/>
                        </a:rPr>
                        <a:t>Plan</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a:effectLst/>
                          <a:latin typeface="Calibri Light"/>
                          <a:ea typeface="Calibri Light"/>
                          <a:cs typeface="Arial"/>
                        </a:rPr>
                        <a:t>and Institutional Effectiveness reports</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Times New Roman"/>
                          <a:cs typeface="Arial"/>
                        </a:rPr>
                        <a:t> </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3491">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20"/>
                        </a:lnSpc>
                        <a:spcBef>
                          <a:spcPts val="0"/>
                        </a:spcBef>
                        <a:spcAft>
                          <a:spcPts val="0"/>
                        </a:spcAft>
                      </a:pPr>
                      <a:r>
                        <a:rPr lang="en-US" sz="1200">
                          <a:effectLst/>
                          <a:latin typeface="Calibri Light"/>
                          <a:ea typeface="Calibri Light"/>
                          <a:cs typeface="Arial"/>
                        </a:rPr>
                        <a:t>Reduce time to completion of academic goals</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ts val="1420"/>
                        </a:lnSpc>
                        <a:spcBef>
                          <a:spcPts val="0"/>
                        </a:spcBef>
                        <a:spcAft>
                          <a:spcPts val="0"/>
                        </a:spcAft>
                      </a:pPr>
                      <a:r>
                        <a:rPr lang="en-US" sz="1200">
                          <a:effectLst/>
                          <a:latin typeface="Calibri Light"/>
                          <a:ea typeface="Calibri Light"/>
                          <a:cs typeface="Arial"/>
                        </a:rPr>
                        <a:t>IIA5</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73491">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Ongoing implementation and assessment of Student</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IIA7</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284887">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a:effectLst/>
                          <a:latin typeface="Calibri Light"/>
                          <a:ea typeface="Calibri Light"/>
                          <a:cs typeface="Arial"/>
                        </a:rPr>
                        <a:t>Equity Plan</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73491">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3500" marR="0">
                        <a:lnSpc>
                          <a:spcPts val="1410"/>
                        </a:lnSpc>
                        <a:spcBef>
                          <a:spcPts val="0"/>
                        </a:spcBef>
                        <a:spcAft>
                          <a:spcPts val="0"/>
                        </a:spcAft>
                      </a:pPr>
                      <a:r>
                        <a:rPr lang="en-US" sz="1200" dirty="0">
                          <a:effectLst/>
                          <a:latin typeface="Calibri Light"/>
                          <a:ea typeface="Calibri Light"/>
                          <a:cs typeface="Arial"/>
                        </a:rPr>
                        <a:t>Use contextualized instruction and other evidence-</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ts val="1410"/>
                        </a:lnSpc>
                        <a:spcBef>
                          <a:spcPts val="0"/>
                        </a:spcBef>
                        <a:spcAft>
                          <a:spcPts val="0"/>
                        </a:spcAft>
                      </a:pPr>
                      <a:r>
                        <a:rPr lang="en-US" sz="1200" dirty="0">
                          <a:effectLst/>
                          <a:latin typeface="Calibri Light"/>
                          <a:ea typeface="Calibri Light"/>
                          <a:cs typeface="Arial"/>
                        </a:rPr>
                        <a:t>IIA11</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72941794"/>
              </p:ext>
            </p:extLst>
          </p:nvPr>
        </p:nvGraphicFramePr>
        <p:xfrm>
          <a:off x="990600" y="3971519"/>
          <a:ext cx="7162799" cy="2745695"/>
        </p:xfrm>
        <a:graphic>
          <a:graphicData uri="http://schemas.openxmlformats.org/drawingml/2006/table">
            <a:tbl>
              <a:tblPr/>
              <a:tblGrid>
                <a:gridCol w="1874827">
                  <a:extLst>
                    <a:ext uri="{9D8B030D-6E8A-4147-A177-3AD203B41FA5}">
                      <a16:colId xmlns="" xmlns:a16="http://schemas.microsoft.com/office/drawing/2014/main" val="20000"/>
                    </a:ext>
                  </a:extLst>
                </a:gridCol>
                <a:gridCol w="4326524">
                  <a:extLst>
                    <a:ext uri="{9D8B030D-6E8A-4147-A177-3AD203B41FA5}">
                      <a16:colId xmlns="" xmlns:a16="http://schemas.microsoft.com/office/drawing/2014/main" val="20001"/>
                    </a:ext>
                  </a:extLst>
                </a:gridCol>
                <a:gridCol w="961448">
                  <a:extLst>
                    <a:ext uri="{9D8B030D-6E8A-4147-A177-3AD203B41FA5}">
                      <a16:colId xmlns="" xmlns:a16="http://schemas.microsoft.com/office/drawing/2014/main" val="20002"/>
                    </a:ext>
                  </a:extLst>
                </a:gridCol>
              </a:tblGrid>
              <a:tr h="299077">
                <a:tc>
                  <a:txBody>
                    <a:bodyPr/>
                    <a:lstStyle/>
                    <a:p>
                      <a:pPr marL="0" marR="0">
                        <a:spcBef>
                          <a:spcPts val="0"/>
                        </a:spcBef>
                        <a:spcAft>
                          <a:spcPts val="0"/>
                        </a:spcAft>
                      </a:pPr>
                      <a:r>
                        <a:rPr lang="en-US" sz="1200" dirty="0">
                          <a:effectLst/>
                          <a:latin typeface="Times New Roman"/>
                          <a:ea typeface="Times New Roman"/>
                          <a:cs typeface="Arial"/>
                        </a:rPr>
                        <a:t> </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based methods from the Basic Skills Innovation and</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0"/>
                  </a:ext>
                </a:extLst>
              </a:tr>
              <a:tr h="307385">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spcBef>
                          <a:spcPts val="0"/>
                        </a:spcBef>
                        <a:spcAft>
                          <a:spcPts val="0"/>
                        </a:spcAft>
                      </a:pPr>
                      <a:r>
                        <a:rPr lang="en-US" sz="1200">
                          <a:effectLst/>
                          <a:latin typeface="Calibri Light"/>
                          <a:ea typeface="Calibri Light"/>
                          <a:cs typeface="Arial"/>
                        </a:rPr>
                        <a:t>Transformation project to improve success</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99077">
                <a:tc>
                  <a:txBody>
                    <a:bodyPr/>
                    <a:lstStyle/>
                    <a:p>
                      <a:pPr marL="0" marR="0">
                        <a:spcBef>
                          <a:spcPts val="0"/>
                        </a:spcBef>
                        <a:spcAft>
                          <a:spcPts val="0"/>
                        </a:spcAft>
                      </a:pPr>
                      <a:r>
                        <a:rPr lang="en-US" sz="1200" dirty="0">
                          <a:effectLst/>
                          <a:latin typeface="Times New Roman"/>
                          <a:ea typeface="Times New Roman"/>
                          <a:cs typeface="Arial"/>
                        </a:rPr>
                        <a:t> </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Hire a diverse faculty and staff that reflects the SMC</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marR="0">
                        <a:lnSpc>
                          <a:spcPts val="1410"/>
                        </a:lnSpc>
                        <a:spcBef>
                          <a:spcPts val="0"/>
                        </a:spcBef>
                        <a:spcAft>
                          <a:spcPts val="0"/>
                        </a:spcAft>
                      </a:pPr>
                      <a:r>
                        <a:rPr lang="en-US" sz="1200" dirty="0">
                          <a:effectLst/>
                          <a:latin typeface="Calibri Light"/>
                          <a:ea typeface="Calibri Light"/>
                          <a:cs typeface="Arial"/>
                        </a:rPr>
                        <a:t>IIIA10</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311539">
                <a:tc>
                  <a:txBody>
                    <a:bodyPr/>
                    <a:lstStyle/>
                    <a:p>
                      <a:pPr marL="0" marR="0">
                        <a:spcBef>
                          <a:spcPts val="0"/>
                        </a:spcBef>
                        <a:spcAft>
                          <a:spcPts val="0"/>
                        </a:spcAft>
                      </a:pPr>
                      <a:r>
                        <a:rPr lang="en-US" sz="1200" dirty="0">
                          <a:effectLst/>
                          <a:latin typeface="Times New Roman"/>
                          <a:ea typeface="Times New Roman"/>
                          <a:cs typeface="Arial"/>
                        </a:rPr>
                        <a:t> </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a:effectLst/>
                          <a:latin typeface="Calibri Light"/>
                          <a:ea typeface="Calibri Light"/>
                          <a:cs typeface="Arial"/>
                        </a:rPr>
                        <a:t>student population</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99077">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Prioritize the Student Equity and Success plan in the</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IVA1</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4"/>
                  </a:ext>
                </a:extLst>
              </a:tr>
              <a:tr h="311539">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a:effectLst/>
                          <a:latin typeface="Calibri Light"/>
                          <a:ea typeface="Calibri Light"/>
                          <a:cs typeface="Arial"/>
                        </a:rPr>
                        <a:t>new strategic planning cycle to be initiated in Fall</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311539">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60"/>
                        </a:lnSpc>
                        <a:spcBef>
                          <a:spcPts val="0"/>
                        </a:spcBef>
                        <a:spcAft>
                          <a:spcPts val="0"/>
                        </a:spcAft>
                      </a:pPr>
                      <a:r>
                        <a:rPr lang="en-US" sz="1200" dirty="0">
                          <a:effectLst/>
                          <a:latin typeface="Calibri Light"/>
                          <a:ea typeface="Calibri Light"/>
                          <a:cs typeface="Arial"/>
                        </a:rPr>
                        <a:t>2016</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99077">
                <a:tc>
                  <a:txBody>
                    <a:bodyPr/>
                    <a:lstStyle/>
                    <a:p>
                      <a:pPr marL="0" marR="0">
                        <a:spcBef>
                          <a:spcPts val="0"/>
                        </a:spcBef>
                        <a:spcAft>
                          <a:spcPts val="0"/>
                        </a:spcAft>
                      </a:pPr>
                      <a:r>
                        <a:rPr lang="en-US" sz="1200">
                          <a:effectLst/>
                          <a:latin typeface="Times New Roman"/>
                          <a:ea typeface="Times New Roman"/>
                          <a:cs typeface="Arial"/>
                        </a:rPr>
                        <a:t> </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Research, implement, and evaluate a single tutoring</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marR="0">
                        <a:lnSpc>
                          <a:spcPts val="1410"/>
                        </a:lnSpc>
                        <a:spcBef>
                          <a:spcPts val="0"/>
                        </a:spcBef>
                        <a:spcAft>
                          <a:spcPts val="0"/>
                        </a:spcAft>
                      </a:pPr>
                      <a:r>
                        <a:rPr lang="en-US" sz="1200">
                          <a:effectLst/>
                          <a:latin typeface="Calibri Light"/>
                          <a:ea typeface="Calibri Light"/>
                          <a:cs typeface="Arial"/>
                        </a:rPr>
                        <a:t>IIB3</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7"/>
                  </a:ext>
                </a:extLst>
              </a:tr>
              <a:tr h="307385">
                <a:tc>
                  <a:txBody>
                    <a:bodyPr/>
                    <a:lstStyle/>
                    <a:p>
                      <a:pPr marL="0" marR="0">
                        <a:spcBef>
                          <a:spcPts val="0"/>
                        </a:spcBef>
                        <a:spcAft>
                          <a:spcPts val="0"/>
                        </a:spcAft>
                      </a:pPr>
                      <a:r>
                        <a:rPr lang="en-US" sz="1200" dirty="0">
                          <a:effectLst/>
                          <a:latin typeface="Times New Roman"/>
                          <a:ea typeface="Times New Roman"/>
                          <a:cs typeface="Arial"/>
                        </a:rPr>
                        <a:t> </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200">
                          <a:effectLst/>
                          <a:latin typeface="Calibri Light"/>
                          <a:ea typeface="Calibri Light"/>
                          <a:cs typeface="Arial"/>
                        </a:rPr>
                        <a:t>tracking and assessment system college-wide</a:t>
                      </a:r>
                      <a:endParaRPr lang="en-US" sz="100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Times New Roman"/>
                          <a:cs typeface="Arial"/>
                        </a:rPr>
                        <a:t> </a:t>
                      </a:r>
                      <a:endParaRPr lang="en-US" sz="1000"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16DE6CFB-9F93-4E8D-ABB5-0A7F938D4357}" type="slidenum">
              <a:rPr lang="en-US" smtClean="0"/>
              <a:t>24</a:t>
            </a:fld>
            <a:endParaRPr lang="en-US"/>
          </a:p>
        </p:txBody>
      </p:sp>
    </p:spTree>
    <p:extLst>
      <p:ext uri="{BB962C8B-B14F-4D97-AF65-F5344CB8AC3E}">
        <p14:creationId xmlns:p14="http://schemas.microsoft.com/office/powerpoint/2010/main" val="3159438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59098"/>
            <a:ext cx="8229600" cy="1066800"/>
          </a:xfrm>
        </p:spPr>
        <p:txBody>
          <a:bodyPr>
            <a:normAutofit/>
          </a:bodyPr>
          <a:lstStyle/>
          <a:p>
            <a:r>
              <a:rPr lang="en-US" sz="3200" dirty="0"/>
              <a:t>QFE Discussion Item </a:t>
            </a:r>
            <a:endParaRPr lang="en-US"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0024294"/>
              </p:ext>
            </p:extLst>
          </p:nvPr>
        </p:nvGraphicFramePr>
        <p:xfrm>
          <a:off x="92492" y="2234855"/>
          <a:ext cx="8899109" cy="1920240"/>
        </p:xfrm>
        <a:graphic>
          <a:graphicData uri="http://schemas.openxmlformats.org/drawingml/2006/table">
            <a:tbl>
              <a:tblPr firstRow="1" bandRow="1">
                <a:tableStyleId>{5C22544A-7EE6-4342-B048-85BDC9FD1C3A}</a:tableStyleId>
              </a:tblPr>
              <a:tblGrid>
                <a:gridCol w="1483185">
                  <a:extLst>
                    <a:ext uri="{9D8B030D-6E8A-4147-A177-3AD203B41FA5}">
                      <a16:colId xmlns="" xmlns:a16="http://schemas.microsoft.com/office/drawing/2014/main" val="2424249886"/>
                    </a:ext>
                  </a:extLst>
                </a:gridCol>
                <a:gridCol w="1483185">
                  <a:extLst>
                    <a:ext uri="{9D8B030D-6E8A-4147-A177-3AD203B41FA5}">
                      <a16:colId xmlns="" xmlns:a16="http://schemas.microsoft.com/office/drawing/2014/main" val="1374920023"/>
                    </a:ext>
                  </a:extLst>
                </a:gridCol>
                <a:gridCol w="1360738">
                  <a:extLst>
                    <a:ext uri="{9D8B030D-6E8A-4147-A177-3AD203B41FA5}">
                      <a16:colId xmlns="" xmlns:a16="http://schemas.microsoft.com/office/drawing/2014/main" val="382693949"/>
                    </a:ext>
                  </a:extLst>
                </a:gridCol>
                <a:gridCol w="1949904">
                  <a:extLst>
                    <a:ext uri="{9D8B030D-6E8A-4147-A177-3AD203B41FA5}">
                      <a16:colId xmlns="" xmlns:a16="http://schemas.microsoft.com/office/drawing/2014/main" val="3758004443"/>
                    </a:ext>
                  </a:extLst>
                </a:gridCol>
                <a:gridCol w="1348506">
                  <a:extLst>
                    <a:ext uri="{9D8B030D-6E8A-4147-A177-3AD203B41FA5}">
                      <a16:colId xmlns="" xmlns:a16="http://schemas.microsoft.com/office/drawing/2014/main" val="581861271"/>
                    </a:ext>
                  </a:extLst>
                </a:gridCol>
                <a:gridCol w="1273591">
                  <a:extLst>
                    <a:ext uri="{9D8B030D-6E8A-4147-A177-3AD203B41FA5}">
                      <a16:colId xmlns="" xmlns:a16="http://schemas.microsoft.com/office/drawing/2014/main" val="3180099636"/>
                    </a:ext>
                  </a:extLst>
                </a:gridCol>
              </a:tblGrid>
              <a:tr h="526874">
                <a:tc>
                  <a:txBody>
                    <a:bodyPr/>
                    <a:lstStyle/>
                    <a:p>
                      <a:endParaRPr lang="en-US" dirty="0"/>
                    </a:p>
                  </a:txBody>
                  <a:tcPr/>
                </a:tc>
                <a:tc>
                  <a:txBody>
                    <a:bodyPr/>
                    <a:lstStyle/>
                    <a:p>
                      <a:r>
                        <a:rPr lang="en-US" dirty="0"/>
                        <a:t>Very much</a:t>
                      </a:r>
                      <a:r>
                        <a:rPr lang="en-US" dirty="0" smtClean="0"/>
                        <a:t>/</a:t>
                      </a:r>
                    </a:p>
                    <a:p>
                      <a:r>
                        <a:rPr lang="en-US" dirty="0" smtClean="0"/>
                        <a:t>Quite </a:t>
                      </a:r>
                      <a:r>
                        <a:rPr lang="en-US" dirty="0"/>
                        <a:t>a bit</a:t>
                      </a:r>
                    </a:p>
                  </a:txBody>
                  <a:tcPr/>
                </a:tc>
                <a:tc>
                  <a:txBody>
                    <a:bodyPr/>
                    <a:lstStyle/>
                    <a:p>
                      <a:r>
                        <a:rPr lang="en-US" dirty="0"/>
                        <a:t>Percent</a:t>
                      </a:r>
                    </a:p>
                  </a:txBody>
                  <a:tcPr/>
                </a:tc>
                <a:tc>
                  <a:txBody>
                    <a:bodyPr/>
                    <a:lstStyle/>
                    <a:p>
                      <a:r>
                        <a:rPr lang="en-US" dirty="0"/>
                        <a:t>Some</a:t>
                      </a:r>
                      <a:r>
                        <a:rPr lang="en-US" dirty="0" smtClean="0"/>
                        <a:t>/</a:t>
                      </a:r>
                    </a:p>
                    <a:p>
                      <a:r>
                        <a:rPr lang="en-US" dirty="0" smtClean="0"/>
                        <a:t>Very little/</a:t>
                      </a:r>
                    </a:p>
                    <a:p>
                      <a:r>
                        <a:rPr lang="en-US" dirty="0" smtClean="0"/>
                        <a:t>Don’t know</a:t>
                      </a:r>
                      <a:endParaRPr lang="en-US" dirty="0"/>
                    </a:p>
                  </a:txBody>
                  <a:tcPr/>
                </a:tc>
                <a:tc>
                  <a:txBody>
                    <a:bodyPr/>
                    <a:lstStyle/>
                    <a:p>
                      <a:r>
                        <a:rPr lang="en-US" dirty="0"/>
                        <a:t>Percent</a:t>
                      </a:r>
                    </a:p>
                  </a:txBody>
                  <a:tcPr/>
                </a:tc>
                <a:tc>
                  <a:txBody>
                    <a:bodyPr/>
                    <a:lstStyle/>
                    <a:p>
                      <a:r>
                        <a:rPr lang="en-US" dirty="0"/>
                        <a:t>Total </a:t>
                      </a:r>
                    </a:p>
                  </a:txBody>
                  <a:tcPr/>
                </a:tc>
                <a:extLst>
                  <a:ext uri="{0D108BD9-81ED-4DB2-BD59-A6C34878D82A}">
                    <a16:rowId xmlns="" xmlns:a16="http://schemas.microsoft.com/office/drawing/2014/main" val="1648630208"/>
                  </a:ext>
                </a:extLst>
              </a:tr>
              <a:tr h="342468">
                <a:tc>
                  <a:txBody>
                    <a:bodyPr/>
                    <a:lstStyle/>
                    <a:p>
                      <a:r>
                        <a:rPr lang="en-US" dirty="0"/>
                        <a:t>Targeted</a:t>
                      </a:r>
                    </a:p>
                  </a:txBody>
                  <a:tcPr/>
                </a:tc>
                <a:tc>
                  <a:txBody>
                    <a:bodyPr/>
                    <a:lstStyle/>
                    <a:p>
                      <a:r>
                        <a:rPr lang="en-US" dirty="0" smtClean="0"/>
                        <a:t>187</a:t>
                      </a:r>
                      <a:endParaRPr lang="en-US" dirty="0"/>
                    </a:p>
                  </a:txBody>
                  <a:tcPr/>
                </a:tc>
                <a:tc>
                  <a:txBody>
                    <a:bodyPr/>
                    <a:lstStyle/>
                    <a:p>
                      <a:r>
                        <a:rPr lang="en-US" dirty="0" smtClean="0"/>
                        <a:t>68%</a:t>
                      </a:r>
                      <a:endParaRPr lang="en-US" dirty="0"/>
                    </a:p>
                  </a:txBody>
                  <a:tcPr/>
                </a:tc>
                <a:tc>
                  <a:txBody>
                    <a:bodyPr/>
                    <a:lstStyle/>
                    <a:p>
                      <a:r>
                        <a:rPr lang="en-US" dirty="0" smtClean="0"/>
                        <a:t>87</a:t>
                      </a:r>
                      <a:endParaRPr lang="en-US" dirty="0"/>
                    </a:p>
                  </a:txBody>
                  <a:tcPr/>
                </a:tc>
                <a:tc>
                  <a:txBody>
                    <a:bodyPr/>
                    <a:lstStyle/>
                    <a:p>
                      <a:r>
                        <a:rPr lang="en-US" dirty="0" smtClean="0"/>
                        <a:t>32%</a:t>
                      </a:r>
                      <a:endParaRPr lang="en-US" dirty="0"/>
                    </a:p>
                  </a:txBody>
                  <a:tcPr/>
                </a:tc>
                <a:tc>
                  <a:txBody>
                    <a:bodyPr/>
                    <a:lstStyle/>
                    <a:p>
                      <a:r>
                        <a:rPr lang="en-US" dirty="0"/>
                        <a:t>264</a:t>
                      </a:r>
                    </a:p>
                  </a:txBody>
                  <a:tcPr/>
                </a:tc>
                <a:extLst>
                  <a:ext uri="{0D108BD9-81ED-4DB2-BD59-A6C34878D82A}">
                    <a16:rowId xmlns="" xmlns:a16="http://schemas.microsoft.com/office/drawing/2014/main" val="2420027266"/>
                  </a:ext>
                </a:extLst>
              </a:tr>
              <a:tr h="342468">
                <a:tc>
                  <a:txBody>
                    <a:bodyPr/>
                    <a:lstStyle/>
                    <a:p>
                      <a:r>
                        <a:rPr lang="en-US" dirty="0"/>
                        <a:t>Not Targeted</a:t>
                      </a:r>
                    </a:p>
                  </a:txBody>
                  <a:tcPr/>
                </a:tc>
                <a:tc>
                  <a:txBody>
                    <a:bodyPr/>
                    <a:lstStyle/>
                    <a:p>
                      <a:r>
                        <a:rPr lang="en-US" dirty="0" smtClean="0"/>
                        <a:t>518</a:t>
                      </a:r>
                      <a:endParaRPr lang="en-US" dirty="0"/>
                    </a:p>
                  </a:txBody>
                  <a:tcPr/>
                </a:tc>
                <a:tc>
                  <a:txBody>
                    <a:bodyPr/>
                    <a:lstStyle/>
                    <a:p>
                      <a:r>
                        <a:rPr lang="en-US" dirty="0" smtClean="0"/>
                        <a:t>59%</a:t>
                      </a:r>
                      <a:endParaRPr lang="en-US" dirty="0"/>
                    </a:p>
                  </a:txBody>
                  <a:tcPr/>
                </a:tc>
                <a:tc>
                  <a:txBody>
                    <a:bodyPr/>
                    <a:lstStyle/>
                    <a:p>
                      <a:r>
                        <a:rPr lang="en-US" dirty="0" smtClean="0"/>
                        <a:t>364</a:t>
                      </a:r>
                      <a:endParaRPr lang="en-US" dirty="0"/>
                    </a:p>
                  </a:txBody>
                  <a:tcPr/>
                </a:tc>
                <a:tc>
                  <a:txBody>
                    <a:bodyPr/>
                    <a:lstStyle/>
                    <a:p>
                      <a:r>
                        <a:rPr lang="en-US" dirty="0" smtClean="0"/>
                        <a:t>41%</a:t>
                      </a:r>
                      <a:endParaRPr lang="en-US" dirty="0"/>
                    </a:p>
                  </a:txBody>
                  <a:tcPr/>
                </a:tc>
                <a:tc>
                  <a:txBody>
                    <a:bodyPr/>
                    <a:lstStyle/>
                    <a:p>
                      <a:r>
                        <a:rPr lang="en-US" dirty="0"/>
                        <a:t>829</a:t>
                      </a:r>
                    </a:p>
                  </a:txBody>
                  <a:tcPr/>
                </a:tc>
                <a:extLst>
                  <a:ext uri="{0D108BD9-81ED-4DB2-BD59-A6C34878D82A}">
                    <a16:rowId xmlns="" xmlns:a16="http://schemas.microsoft.com/office/drawing/2014/main" val="3766232181"/>
                  </a:ext>
                </a:extLst>
              </a:tr>
            </a:tbl>
          </a:graphicData>
        </a:graphic>
      </p:graphicFrame>
      <p:sp>
        <p:nvSpPr>
          <p:cNvPr id="3" name="TextBox 2"/>
          <p:cNvSpPr txBox="1"/>
          <p:nvPr/>
        </p:nvSpPr>
        <p:spPr>
          <a:xfrm>
            <a:off x="92492" y="1518063"/>
            <a:ext cx="8728642" cy="646331"/>
          </a:xfrm>
          <a:prstGeom prst="rect">
            <a:avLst/>
          </a:prstGeom>
        </p:spPr>
        <p:txBody>
          <a:bodyPr rtlCol="0">
            <a:spAutoFit/>
          </a:bodyPr>
          <a:lstStyle/>
          <a:p>
            <a:r>
              <a:rPr lang="en-US" dirty="0"/>
              <a:t>Institutional Core Competency: My experience at this college contributed to my ability to </a:t>
            </a:r>
            <a:r>
              <a:rPr lang="en-US" dirty="0" smtClean="0"/>
              <a:t>solve numerical problems.</a:t>
            </a:r>
            <a:endParaRPr lang="en-US" dirty="0"/>
          </a:p>
        </p:txBody>
      </p:sp>
      <p:sp>
        <p:nvSpPr>
          <p:cNvPr id="5" name="TextBox 4"/>
          <p:cNvSpPr txBox="1"/>
          <p:nvPr/>
        </p:nvSpPr>
        <p:spPr>
          <a:xfrm>
            <a:off x="92492" y="4229512"/>
            <a:ext cx="8728642" cy="646331"/>
          </a:xfrm>
          <a:prstGeom prst="rect">
            <a:avLst/>
          </a:prstGeom>
        </p:spPr>
        <p:txBody>
          <a:bodyPr rtlCol="0">
            <a:spAutoFit/>
          </a:bodyPr>
          <a:lstStyle/>
          <a:p>
            <a:r>
              <a:rPr lang="en-US" dirty="0"/>
              <a:t>Institutional Core Competency: My experience at this college contributed to my ability to </a:t>
            </a:r>
            <a:r>
              <a:rPr lang="en-US" dirty="0" smtClean="0"/>
              <a:t>use computing and information technology.</a:t>
            </a:r>
            <a:endParaRPr lang="en-US" dirty="0"/>
          </a:p>
        </p:txBody>
      </p:sp>
      <p:graphicFrame>
        <p:nvGraphicFramePr>
          <p:cNvPr id="7" name="Table 6"/>
          <p:cNvGraphicFramePr/>
          <p:nvPr>
            <p:extLst>
              <p:ext uri="{D42A27DB-BD31-4B8C-83A1-F6EECF244321}">
                <p14:modId xmlns:p14="http://schemas.microsoft.com/office/powerpoint/2010/main" val="3571944928"/>
              </p:ext>
            </p:extLst>
          </p:nvPr>
        </p:nvGraphicFramePr>
        <p:xfrm>
          <a:off x="152323" y="4879561"/>
          <a:ext cx="8839278" cy="1920240"/>
        </p:xfrm>
        <a:graphic>
          <a:graphicData uri="http://schemas.openxmlformats.org/drawingml/2006/table">
            <a:tbl>
              <a:tblPr firstRow="1" bandRow="1">
                <a:tableStyleId>{5C22544A-7EE6-4342-B048-85BDC9FD1C3A}</a:tableStyleId>
              </a:tblPr>
              <a:tblGrid>
                <a:gridCol w="1473213">
                  <a:extLst>
                    <a:ext uri="{9D8B030D-6E8A-4147-A177-3AD203B41FA5}">
                      <a16:colId xmlns="" xmlns:a16="http://schemas.microsoft.com/office/drawing/2014/main" val="1751361227"/>
                    </a:ext>
                  </a:extLst>
                </a:gridCol>
                <a:gridCol w="1473213">
                  <a:extLst>
                    <a:ext uri="{9D8B030D-6E8A-4147-A177-3AD203B41FA5}">
                      <a16:colId xmlns="" xmlns:a16="http://schemas.microsoft.com/office/drawing/2014/main" val="3920496087"/>
                    </a:ext>
                  </a:extLst>
                </a:gridCol>
                <a:gridCol w="1397051">
                  <a:extLst>
                    <a:ext uri="{9D8B030D-6E8A-4147-A177-3AD203B41FA5}">
                      <a16:colId xmlns="" xmlns:a16="http://schemas.microsoft.com/office/drawing/2014/main" val="1884528200"/>
                    </a:ext>
                  </a:extLst>
                </a:gridCol>
                <a:gridCol w="1905000">
                  <a:extLst>
                    <a:ext uri="{9D8B030D-6E8A-4147-A177-3AD203B41FA5}">
                      <a16:colId xmlns="" xmlns:a16="http://schemas.microsoft.com/office/drawing/2014/main" val="1453331135"/>
                    </a:ext>
                  </a:extLst>
                </a:gridCol>
                <a:gridCol w="1295400">
                  <a:extLst>
                    <a:ext uri="{9D8B030D-6E8A-4147-A177-3AD203B41FA5}">
                      <a16:colId xmlns="" xmlns:a16="http://schemas.microsoft.com/office/drawing/2014/main" val="114288802"/>
                    </a:ext>
                  </a:extLst>
                </a:gridCol>
                <a:gridCol w="1295401">
                  <a:extLst>
                    <a:ext uri="{9D8B030D-6E8A-4147-A177-3AD203B41FA5}">
                      <a16:colId xmlns="" xmlns:a16="http://schemas.microsoft.com/office/drawing/2014/main" val="2014942615"/>
                    </a:ext>
                  </a:extLst>
                </a:gridCol>
              </a:tblGrid>
              <a:tr h="659474">
                <a:tc>
                  <a:txBody>
                    <a:bodyPr/>
                    <a:lstStyle/>
                    <a:p>
                      <a:endParaRPr lang="en-US" dirty="0"/>
                    </a:p>
                  </a:txBody>
                  <a:tcPr/>
                </a:tc>
                <a:tc>
                  <a:txBody>
                    <a:bodyPr/>
                    <a:lstStyle/>
                    <a:p>
                      <a:r>
                        <a:rPr lang="en-US" dirty="0"/>
                        <a:t>Very much</a:t>
                      </a:r>
                      <a:r>
                        <a:rPr lang="en-US" dirty="0" smtClean="0"/>
                        <a:t>/</a:t>
                      </a:r>
                    </a:p>
                    <a:p>
                      <a:r>
                        <a:rPr lang="en-US" dirty="0" smtClean="0"/>
                        <a:t>Quite </a:t>
                      </a:r>
                      <a:r>
                        <a:rPr lang="en-US" dirty="0"/>
                        <a:t>a bit</a:t>
                      </a:r>
                    </a:p>
                  </a:txBody>
                  <a:tcPr/>
                </a:tc>
                <a:tc>
                  <a:txBody>
                    <a:bodyPr/>
                    <a:lstStyle/>
                    <a:p>
                      <a:r>
                        <a:rPr lang="en-US" dirty="0"/>
                        <a:t>Percent</a:t>
                      </a:r>
                    </a:p>
                  </a:txBody>
                  <a:tcPr/>
                </a:tc>
                <a:tc>
                  <a:txBody>
                    <a:bodyPr/>
                    <a:lstStyle/>
                    <a:p>
                      <a:r>
                        <a:rPr lang="en-US" dirty="0"/>
                        <a:t>Some</a:t>
                      </a:r>
                      <a:r>
                        <a:rPr lang="en-US" dirty="0" smtClean="0"/>
                        <a:t>/</a:t>
                      </a:r>
                    </a:p>
                    <a:p>
                      <a:r>
                        <a:rPr lang="en-US" dirty="0" smtClean="0"/>
                        <a:t>Very little/</a:t>
                      </a:r>
                    </a:p>
                    <a:p>
                      <a:r>
                        <a:rPr lang="en-US" dirty="0" smtClean="0"/>
                        <a:t>Don’t know</a:t>
                      </a:r>
                      <a:endParaRPr lang="en-US" dirty="0"/>
                    </a:p>
                  </a:txBody>
                  <a:tcPr/>
                </a:tc>
                <a:tc>
                  <a:txBody>
                    <a:bodyPr/>
                    <a:lstStyle/>
                    <a:p>
                      <a:r>
                        <a:rPr lang="en-US" dirty="0"/>
                        <a:t>Percent </a:t>
                      </a:r>
                    </a:p>
                  </a:txBody>
                  <a:tcPr/>
                </a:tc>
                <a:tc>
                  <a:txBody>
                    <a:bodyPr/>
                    <a:lstStyle/>
                    <a:p>
                      <a:r>
                        <a:rPr lang="en-US" dirty="0"/>
                        <a:t>Total</a:t>
                      </a:r>
                    </a:p>
                  </a:txBody>
                  <a:tcPr/>
                </a:tc>
                <a:extLst>
                  <a:ext uri="{0D108BD9-81ED-4DB2-BD59-A6C34878D82A}">
                    <a16:rowId xmlns="" xmlns:a16="http://schemas.microsoft.com/office/drawing/2014/main" val="2473638471"/>
                  </a:ext>
                </a:extLst>
              </a:tr>
              <a:tr h="349924">
                <a:tc>
                  <a:txBody>
                    <a:bodyPr/>
                    <a:lstStyle/>
                    <a:p>
                      <a:r>
                        <a:rPr lang="en-US" dirty="0"/>
                        <a:t>Targeted</a:t>
                      </a:r>
                    </a:p>
                  </a:txBody>
                  <a:tcPr/>
                </a:tc>
                <a:tc>
                  <a:txBody>
                    <a:bodyPr/>
                    <a:lstStyle/>
                    <a:p>
                      <a:r>
                        <a:rPr lang="en-US" dirty="0" smtClean="0"/>
                        <a:t>174</a:t>
                      </a:r>
                      <a:endParaRPr lang="en-US" dirty="0"/>
                    </a:p>
                  </a:txBody>
                  <a:tcPr/>
                </a:tc>
                <a:tc>
                  <a:txBody>
                    <a:bodyPr/>
                    <a:lstStyle/>
                    <a:p>
                      <a:r>
                        <a:rPr lang="en-US" dirty="0" smtClean="0"/>
                        <a:t>63%</a:t>
                      </a:r>
                      <a:endParaRPr lang="en-US" dirty="0"/>
                    </a:p>
                  </a:txBody>
                  <a:tcPr/>
                </a:tc>
                <a:tc>
                  <a:txBody>
                    <a:bodyPr/>
                    <a:lstStyle/>
                    <a:p>
                      <a:r>
                        <a:rPr lang="en-US" dirty="0" smtClean="0"/>
                        <a:t>100</a:t>
                      </a:r>
                      <a:endParaRPr lang="en-US" dirty="0"/>
                    </a:p>
                  </a:txBody>
                  <a:tcPr/>
                </a:tc>
                <a:tc>
                  <a:txBody>
                    <a:bodyPr/>
                    <a:lstStyle/>
                    <a:p>
                      <a:r>
                        <a:rPr lang="en-US" dirty="0" smtClean="0"/>
                        <a:t>36%</a:t>
                      </a:r>
                      <a:endParaRPr lang="en-US" dirty="0"/>
                    </a:p>
                  </a:txBody>
                  <a:tcPr/>
                </a:tc>
                <a:tc>
                  <a:txBody>
                    <a:bodyPr/>
                    <a:lstStyle/>
                    <a:p>
                      <a:r>
                        <a:rPr lang="en-US" dirty="0" smtClean="0"/>
                        <a:t>274</a:t>
                      </a:r>
                      <a:endParaRPr lang="en-US" dirty="0"/>
                    </a:p>
                  </a:txBody>
                  <a:tcPr/>
                </a:tc>
                <a:extLst>
                  <a:ext uri="{0D108BD9-81ED-4DB2-BD59-A6C34878D82A}">
                    <a16:rowId xmlns="" xmlns:a16="http://schemas.microsoft.com/office/drawing/2014/main" val="1753655745"/>
                  </a:ext>
                </a:extLst>
              </a:tr>
              <a:tr h="349924">
                <a:tc>
                  <a:txBody>
                    <a:bodyPr/>
                    <a:lstStyle/>
                    <a:p>
                      <a:r>
                        <a:rPr lang="en-US" dirty="0"/>
                        <a:t>Not Targeted</a:t>
                      </a:r>
                    </a:p>
                  </a:txBody>
                  <a:tcPr/>
                </a:tc>
                <a:tc>
                  <a:txBody>
                    <a:bodyPr/>
                    <a:lstStyle/>
                    <a:p>
                      <a:r>
                        <a:rPr lang="en-US" dirty="0" smtClean="0"/>
                        <a:t>535</a:t>
                      </a:r>
                      <a:endParaRPr lang="en-US" dirty="0"/>
                    </a:p>
                  </a:txBody>
                  <a:tcPr/>
                </a:tc>
                <a:tc>
                  <a:txBody>
                    <a:bodyPr/>
                    <a:lstStyle/>
                    <a:p>
                      <a:r>
                        <a:rPr lang="en-US" dirty="0" smtClean="0"/>
                        <a:t>60%</a:t>
                      </a:r>
                      <a:endParaRPr lang="en-US" dirty="0"/>
                    </a:p>
                  </a:txBody>
                  <a:tcPr/>
                </a:tc>
                <a:tc>
                  <a:txBody>
                    <a:bodyPr/>
                    <a:lstStyle/>
                    <a:p>
                      <a:r>
                        <a:rPr lang="en-US" dirty="0" smtClean="0"/>
                        <a:t>353</a:t>
                      </a:r>
                      <a:endParaRPr lang="en-US" dirty="0"/>
                    </a:p>
                  </a:txBody>
                  <a:tcPr/>
                </a:tc>
                <a:tc>
                  <a:txBody>
                    <a:bodyPr/>
                    <a:lstStyle/>
                    <a:p>
                      <a:r>
                        <a:rPr lang="en-US" dirty="0" smtClean="0"/>
                        <a:t>39%</a:t>
                      </a:r>
                      <a:endParaRPr lang="en-US" dirty="0"/>
                    </a:p>
                  </a:txBody>
                  <a:tcPr/>
                </a:tc>
                <a:tc>
                  <a:txBody>
                    <a:bodyPr/>
                    <a:lstStyle/>
                    <a:p>
                      <a:r>
                        <a:rPr lang="en-US" dirty="0" smtClean="0"/>
                        <a:t>888</a:t>
                      </a:r>
                      <a:endParaRPr lang="en-US" dirty="0"/>
                    </a:p>
                  </a:txBody>
                  <a:tcPr/>
                </a:tc>
                <a:extLst>
                  <a:ext uri="{0D108BD9-81ED-4DB2-BD59-A6C34878D82A}">
                    <a16:rowId xmlns="" xmlns:a16="http://schemas.microsoft.com/office/drawing/2014/main" val="3693663564"/>
                  </a:ext>
                </a:extLst>
              </a:tr>
            </a:tbl>
          </a:graphicData>
        </a:graphic>
      </p:graphicFrame>
      <p:sp>
        <p:nvSpPr>
          <p:cNvPr id="6" name="Slide Number Placeholder 5"/>
          <p:cNvSpPr>
            <a:spLocks noGrp="1"/>
          </p:cNvSpPr>
          <p:nvPr>
            <p:ph type="sldNum" sz="quarter" idx="12"/>
          </p:nvPr>
        </p:nvSpPr>
        <p:spPr/>
        <p:txBody>
          <a:bodyPr/>
          <a:lstStyle/>
          <a:p>
            <a:fld id="{16DE6CFB-9F93-4E8D-ABB5-0A7F938D4357}" type="slidenum">
              <a:rPr lang="en-US" smtClean="0"/>
              <a:t>25</a:t>
            </a:fld>
            <a:endParaRPr lang="en-US"/>
          </a:p>
        </p:txBody>
      </p:sp>
    </p:spTree>
    <p:extLst>
      <p:ext uri="{BB962C8B-B14F-4D97-AF65-F5344CB8AC3E}">
        <p14:creationId xmlns:p14="http://schemas.microsoft.com/office/powerpoint/2010/main" val="1237236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solidFill>
                  <a:srgbClr val="424456"/>
                </a:solidFill>
              </a:rPr>
              <a:t>Activity #3</a:t>
            </a:r>
            <a:endParaRPr lang="en-US" dirty="0">
              <a:solidFill>
                <a:schemeClr val="tx1"/>
              </a:solidFill>
            </a:endParaRPr>
          </a:p>
        </p:txBody>
      </p:sp>
      <p:sp>
        <p:nvSpPr>
          <p:cNvPr id="3" name="Content Placeholder 2"/>
          <p:cNvSpPr>
            <a:spLocks noGrp="1"/>
          </p:cNvSpPr>
          <p:nvPr>
            <p:ph idx="1"/>
          </p:nvPr>
        </p:nvSpPr>
        <p:spPr>
          <a:xfrm>
            <a:off x="457200" y="1828800"/>
            <a:ext cx="8229600" cy="4325112"/>
          </a:xfrm>
        </p:spPr>
        <p:txBody>
          <a:bodyPr vert="horz" anchor="t">
            <a:normAutofit/>
          </a:bodyPr>
          <a:lstStyle/>
          <a:p>
            <a:pPr marL="285750" lvl="0" indent="-285750">
              <a:spcBef>
                <a:spcPts val="0"/>
              </a:spcBef>
              <a:buClrTx/>
              <a:buFont typeface="Arial" panose="020B0604020202020204" pitchFamily="34" charset="0"/>
              <a:buChar char="•"/>
            </a:pPr>
            <a:r>
              <a:rPr lang="en-US" dirty="0" smtClean="0"/>
              <a:t>What do these </a:t>
            </a:r>
            <a:r>
              <a:rPr lang="en-US" dirty="0"/>
              <a:t>data tell </a:t>
            </a:r>
            <a:r>
              <a:rPr lang="en-US" dirty="0" smtClean="0"/>
              <a:t>you?</a:t>
            </a:r>
          </a:p>
          <a:p>
            <a:pPr marL="285750" lvl="0" indent="-285750">
              <a:spcBef>
                <a:spcPts val="0"/>
              </a:spcBef>
              <a:buClrTx/>
              <a:buFont typeface="Arial" panose="020B0604020202020204" pitchFamily="34" charset="0"/>
              <a:buChar char="•"/>
            </a:pPr>
            <a:r>
              <a:rPr lang="en-US" dirty="0" smtClean="0"/>
              <a:t>What </a:t>
            </a:r>
            <a:r>
              <a:rPr lang="en-US" dirty="0"/>
              <a:t>questions/interpretations/assumptions emerge from </a:t>
            </a:r>
            <a:r>
              <a:rPr lang="en-US" dirty="0" smtClean="0"/>
              <a:t>these data?</a:t>
            </a:r>
          </a:p>
          <a:p>
            <a:pPr marL="578358" lvl="1" indent="-285750">
              <a:spcBef>
                <a:spcPts val="0"/>
              </a:spcBef>
              <a:buClrTx/>
              <a:buFont typeface="Arial" panose="020B0604020202020204" pitchFamily="34" charset="0"/>
              <a:buChar char="•"/>
            </a:pPr>
            <a:r>
              <a:rPr lang="en-US" dirty="0" smtClean="0"/>
              <a:t>What other information might be helpful?</a:t>
            </a:r>
          </a:p>
          <a:p>
            <a:pPr marL="578358" lvl="1" indent="-285750">
              <a:spcBef>
                <a:spcPts val="0"/>
              </a:spcBef>
              <a:buClrTx/>
              <a:buFont typeface="Arial" panose="020B0604020202020204" pitchFamily="34" charset="0"/>
              <a:buChar char="•"/>
            </a:pPr>
            <a:r>
              <a:rPr lang="en-US" dirty="0" smtClean="0"/>
              <a:t>What groups would you want to consult with?</a:t>
            </a:r>
          </a:p>
          <a:p>
            <a:pPr marL="285750" lvl="0" indent="-285750">
              <a:spcBef>
                <a:spcPts val="0"/>
              </a:spcBef>
              <a:buClrTx/>
              <a:buFont typeface="Arial" panose="020B0604020202020204" pitchFamily="34" charset="0"/>
              <a:buChar char="•"/>
            </a:pPr>
            <a:r>
              <a:rPr lang="en-US" dirty="0" smtClean="0">
                <a:latin typeface="Georgia" charset="0"/>
              </a:rPr>
              <a:t>Based </a:t>
            </a:r>
            <a:r>
              <a:rPr lang="en-US" dirty="0">
                <a:latin typeface="Georgia" charset="0"/>
              </a:rPr>
              <a:t>on </a:t>
            </a:r>
            <a:r>
              <a:rPr lang="en-US" dirty="0" smtClean="0">
                <a:latin typeface="Georgia" charset="0"/>
              </a:rPr>
              <a:t>these </a:t>
            </a:r>
            <a:r>
              <a:rPr lang="en-US" dirty="0">
                <a:latin typeface="Georgia" charset="0"/>
              </a:rPr>
              <a:t>data, what </a:t>
            </a:r>
            <a:r>
              <a:rPr lang="en-US" dirty="0" smtClean="0">
                <a:latin typeface="Georgia" charset="0"/>
              </a:rPr>
              <a:t>types of activities might  you propose for the QFE?</a:t>
            </a:r>
          </a:p>
          <a:p>
            <a:pPr marL="578358" lvl="1" indent="-285750">
              <a:spcBef>
                <a:spcPts val="0"/>
              </a:spcBef>
              <a:buClrTx/>
              <a:buFont typeface="Arial" panose="020B0604020202020204" pitchFamily="34" charset="0"/>
              <a:buChar char="•"/>
            </a:pPr>
            <a:r>
              <a:rPr lang="en-US" dirty="0" smtClean="0">
                <a:latin typeface="Georgia" charset="0"/>
              </a:rPr>
              <a:t>What should our goals be?</a:t>
            </a:r>
          </a:p>
          <a:p>
            <a:pPr marL="578358" lvl="1" indent="-285750">
              <a:spcBef>
                <a:spcPts val="0"/>
              </a:spcBef>
              <a:buClrTx/>
              <a:buFont typeface="Arial" panose="020B0604020202020204" pitchFamily="34" charset="0"/>
              <a:buChar char="•"/>
            </a:pPr>
            <a:r>
              <a:rPr lang="en-US" dirty="0" smtClean="0">
                <a:latin typeface="Georgia" charset="0"/>
              </a:rPr>
              <a:t>Who (people, departments) should be involved?</a:t>
            </a:r>
            <a:endParaRPr lang="en-US" dirty="0">
              <a:latin typeface="Georgia" charset="0"/>
            </a:endParaRPr>
          </a:p>
        </p:txBody>
      </p:sp>
      <p:sp>
        <p:nvSpPr>
          <p:cNvPr id="4" name="Slide Number Placeholder 3"/>
          <p:cNvSpPr>
            <a:spLocks noGrp="1"/>
          </p:cNvSpPr>
          <p:nvPr>
            <p:ph type="sldNum" sz="quarter" idx="12"/>
          </p:nvPr>
        </p:nvSpPr>
        <p:spPr/>
        <p:txBody>
          <a:bodyPr/>
          <a:lstStyle/>
          <a:p>
            <a:fld id="{16DE6CFB-9F93-4E8D-ABB5-0A7F938D4357}" type="slidenum">
              <a:rPr lang="en-US" smtClean="0"/>
              <a:t>26</a:t>
            </a:fld>
            <a:endParaRPr lang="en-US"/>
          </a:p>
        </p:txBody>
      </p:sp>
    </p:spTree>
    <p:extLst>
      <p:ext uri="{BB962C8B-B14F-4D97-AF65-F5344CB8AC3E}">
        <p14:creationId xmlns:p14="http://schemas.microsoft.com/office/powerpoint/2010/main" val="8789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6110"/>
            <a:ext cx="8839200" cy="1066800"/>
          </a:xfrm>
        </p:spPr>
        <p:txBody>
          <a:bodyPr>
            <a:normAutofit/>
          </a:bodyPr>
          <a:lstStyle/>
          <a:p>
            <a:r>
              <a:rPr lang="en-US" sz="3200" dirty="0" smtClean="0"/>
              <a:t>The Role of Program Review in Accreditation</a:t>
            </a:r>
            <a:endParaRPr lang="en-US" sz="3200" dirty="0"/>
          </a:p>
        </p:txBody>
      </p:sp>
      <p:sp>
        <p:nvSpPr>
          <p:cNvPr id="3" name="Content Placeholder 2"/>
          <p:cNvSpPr>
            <a:spLocks noGrp="1"/>
          </p:cNvSpPr>
          <p:nvPr>
            <p:ph idx="1"/>
          </p:nvPr>
        </p:nvSpPr>
        <p:spPr>
          <a:xfrm>
            <a:off x="152400" y="1862910"/>
            <a:ext cx="8784336" cy="4711626"/>
          </a:xfrm>
        </p:spPr>
        <p:txBody>
          <a:bodyPr/>
          <a:lstStyle/>
          <a:p>
            <a:r>
              <a:rPr lang="en-US" dirty="0" smtClean="0"/>
              <a:t>Mentioned in several Standards</a:t>
            </a:r>
          </a:p>
          <a:p>
            <a:r>
              <a:rPr lang="en-US" dirty="0" smtClean="0"/>
              <a:t>Part of an integrated planning process</a:t>
            </a:r>
          </a:p>
          <a:p>
            <a:r>
              <a:rPr lang="en-US" dirty="0" smtClean="0"/>
              <a:t>Connects college goals to student learning (course and program outcomes)</a:t>
            </a:r>
          </a:p>
          <a:p>
            <a:r>
              <a:rPr lang="en-US" dirty="0" smtClean="0"/>
              <a:t>Might include institutional and program standards for student achievement (a minimum or floor).</a:t>
            </a:r>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27</a:t>
            </a:fld>
            <a:endParaRPr lang="en-US"/>
          </a:p>
        </p:txBody>
      </p:sp>
    </p:spTree>
    <p:extLst>
      <p:ext uri="{BB962C8B-B14F-4D97-AF65-F5344CB8AC3E}">
        <p14:creationId xmlns:p14="http://schemas.microsoft.com/office/powerpoint/2010/main" val="2185474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838200"/>
          </a:xfrm>
        </p:spPr>
        <p:txBody>
          <a:bodyPr>
            <a:normAutofit/>
          </a:bodyPr>
          <a:lstStyle/>
          <a:p>
            <a:r>
              <a:rPr lang="en-US" sz="3200" dirty="0" smtClean="0"/>
              <a:t>Foothill’s Program Review Template</a:t>
            </a:r>
            <a:endParaRPr lang="en-US" sz="3200" dirty="0"/>
          </a:p>
        </p:txBody>
      </p:sp>
      <p:sp>
        <p:nvSpPr>
          <p:cNvPr id="3" name="Content Placeholder 2"/>
          <p:cNvSpPr>
            <a:spLocks noGrp="1"/>
          </p:cNvSpPr>
          <p:nvPr>
            <p:ph idx="1"/>
          </p:nvPr>
        </p:nvSpPr>
        <p:spPr>
          <a:xfrm>
            <a:off x="0" y="1828800"/>
            <a:ext cx="9144000" cy="5029200"/>
          </a:xfrm>
        </p:spPr>
        <p:txBody>
          <a:bodyPr>
            <a:normAutofit/>
          </a:bodyPr>
          <a:lstStyle/>
          <a:p>
            <a:pPr marL="109728" indent="0">
              <a:buNone/>
            </a:pPr>
            <a:r>
              <a:rPr lang="en-US" dirty="0" smtClean="0"/>
              <a:t>1G</a:t>
            </a:r>
            <a:r>
              <a:rPr lang="en-US" dirty="0"/>
              <a:t>. Equity: One of the goals of the College’s Student Equity plan is to close the performance gap </a:t>
            </a:r>
            <a:r>
              <a:rPr lang="en-US" dirty="0" smtClean="0"/>
              <a:t>for disproportionately </a:t>
            </a:r>
            <a:r>
              <a:rPr lang="en-US" dirty="0"/>
              <a:t>impacted students, including African-­‐American, Hispanic/Latino, and </a:t>
            </a:r>
            <a:r>
              <a:rPr lang="en-US" dirty="0" smtClean="0"/>
              <a:t>Filipinos/Pacific </a:t>
            </a:r>
            <a:r>
              <a:rPr lang="en-US" dirty="0"/>
              <a:t>Islanders. If the </a:t>
            </a:r>
            <a:r>
              <a:rPr lang="en-US" b="1" dirty="0"/>
              <a:t>course success rates for these students</a:t>
            </a:r>
            <a:r>
              <a:rPr lang="en-US" dirty="0"/>
              <a:t> (or other groups not </a:t>
            </a:r>
            <a:r>
              <a:rPr lang="en-US" dirty="0" smtClean="0"/>
              <a:t>listed </a:t>
            </a:r>
            <a:r>
              <a:rPr lang="en-US" dirty="0"/>
              <a:t>above, such as foster youth, veterans, and students with disabilities) </a:t>
            </a:r>
            <a:r>
              <a:rPr lang="en-US" b="1" dirty="0"/>
              <a:t>is below that of </a:t>
            </a:r>
            <a:r>
              <a:rPr lang="en-US" b="1"/>
              <a:t>the </a:t>
            </a:r>
            <a:r>
              <a:rPr lang="en-US" b="1" smtClean="0"/>
              <a:t>College</a:t>
            </a:r>
            <a:r>
              <a:rPr lang="en-US" b="1" dirty="0"/>
              <a:t>, what is your program </a:t>
            </a:r>
            <a:r>
              <a:rPr lang="en-US" b="1" dirty="0" smtClean="0"/>
              <a:t>doing to </a:t>
            </a:r>
            <a:r>
              <a:rPr lang="en-US" b="1" dirty="0"/>
              <a:t>address this?</a:t>
            </a:r>
          </a:p>
        </p:txBody>
      </p:sp>
      <p:sp>
        <p:nvSpPr>
          <p:cNvPr id="5" name="Slide Number Placeholder 4"/>
          <p:cNvSpPr>
            <a:spLocks noGrp="1"/>
          </p:cNvSpPr>
          <p:nvPr>
            <p:ph type="sldNum" sz="quarter" idx="12"/>
          </p:nvPr>
        </p:nvSpPr>
        <p:spPr/>
        <p:txBody>
          <a:bodyPr/>
          <a:lstStyle/>
          <a:p>
            <a:fld id="{16DE6CFB-9F93-4E8D-ABB5-0A7F938D4357}" type="slidenum">
              <a:rPr lang="en-US" smtClean="0"/>
              <a:t>28</a:t>
            </a:fld>
            <a:endParaRPr lang="en-US"/>
          </a:p>
        </p:txBody>
      </p:sp>
    </p:spTree>
    <p:extLst>
      <p:ext uri="{BB962C8B-B14F-4D97-AF65-F5344CB8AC3E}">
        <p14:creationId xmlns:p14="http://schemas.microsoft.com/office/powerpoint/2010/main" val="2881338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75328"/>
            <a:ext cx="8229600" cy="1066800"/>
          </a:xfrm>
        </p:spPr>
        <p:txBody>
          <a:bodyPr>
            <a:normAutofit/>
          </a:bodyPr>
          <a:lstStyle/>
          <a:p>
            <a:r>
              <a:rPr lang="en-US" sz="3200" dirty="0" smtClean="0"/>
              <a:t>De Anza’s Program Review Prompts</a:t>
            </a:r>
            <a:endParaRPr lang="en-US" sz="3200" dirty="0"/>
          </a:p>
        </p:txBody>
      </p:sp>
      <p:sp>
        <p:nvSpPr>
          <p:cNvPr id="3" name="Content Placeholder 2"/>
          <p:cNvSpPr>
            <a:spLocks noGrp="1"/>
          </p:cNvSpPr>
          <p:nvPr>
            <p:ph idx="1"/>
          </p:nvPr>
        </p:nvSpPr>
        <p:spPr>
          <a:xfrm>
            <a:off x="0" y="1842128"/>
            <a:ext cx="9067800" cy="4732408"/>
          </a:xfrm>
        </p:spPr>
        <p:txBody>
          <a:bodyPr>
            <a:normAutofit/>
          </a:bodyPr>
          <a:lstStyle/>
          <a:p>
            <a:pPr marL="109728" indent="0">
              <a:buNone/>
            </a:pPr>
            <a:r>
              <a:rPr lang="en-US" dirty="0" smtClean="0"/>
              <a:t>1. What </a:t>
            </a:r>
            <a:r>
              <a:rPr lang="en-US" dirty="0"/>
              <a:t>progress or achievement has the program made relative to the plans stated in your program’s </a:t>
            </a:r>
            <a:r>
              <a:rPr lang="en-US" dirty="0" smtClean="0"/>
              <a:t>Comprehensive </a:t>
            </a:r>
            <a:r>
              <a:rPr lang="en-US" dirty="0"/>
              <a:t>Program </a:t>
            </a:r>
            <a:r>
              <a:rPr lang="en-US" dirty="0" smtClean="0"/>
              <a:t>Review towards </a:t>
            </a:r>
            <a:r>
              <a:rPr lang="en-US" b="1" dirty="0"/>
              <a:t>decreasing the student equity gap? </a:t>
            </a:r>
            <a:r>
              <a:rPr lang="en-US" dirty="0" smtClean="0"/>
              <a:t/>
            </a:r>
            <a:br>
              <a:rPr lang="en-US" dirty="0" smtClean="0"/>
            </a:br>
            <a:endParaRPr lang="en-US" dirty="0" smtClean="0"/>
          </a:p>
          <a:p>
            <a:pPr marL="109728" indent="0">
              <a:buNone/>
            </a:pPr>
            <a:r>
              <a:rPr lang="en-US" dirty="0" smtClean="0"/>
              <a:t>2. What </a:t>
            </a:r>
            <a:r>
              <a:rPr lang="en-US" dirty="0"/>
              <a:t>progress or achievement has the program made relative to the plans stated in your </a:t>
            </a:r>
            <a:r>
              <a:rPr lang="en-US" b="1" dirty="0"/>
              <a:t>departmental </a:t>
            </a:r>
            <a:r>
              <a:rPr lang="en-US" b="1" dirty="0" smtClean="0"/>
              <a:t>Equity </a:t>
            </a:r>
            <a:r>
              <a:rPr lang="en-US" b="1" dirty="0"/>
              <a:t>Plan</a:t>
            </a:r>
            <a:r>
              <a:rPr lang="en-US" dirty="0" smtClean="0"/>
              <a:t>?</a:t>
            </a:r>
          </a:p>
        </p:txBody>
      </p:sp>
      <p:sp>
        <p:nvSpPr>
          <p:cNvPr id="4" name="Slide Number Placeholder 3"/>
          <p:cNvSpPr>
            <a:spLocks noGrp="1"/>
          </p:cNvSpPr>
          <p:nvPr>
            <p:ph type="sldNum" sz="quarter" idx="12"/>
          </p:nvPr>
        </p:nvSpPr>
        <p:spPr/>
        <p:txBody>
          <a:bodyPr/>
          <a:lstStyle/>
          <a:p>
            <a:fld id="{16DE6CFB-9F93-4E8D-ABB5-0A7F938D4357}" type="slidenum">
              <a:rPr lang="en-US" smtClean="0"/>
              <a:t>29</a:t>
            </a:fld>
            <a:endParaRPr lang="en-US"/>
          </a:p>
        </p:txBody>
      </p:sp>
    </p:spTree>
    <p:extLst>
      <p:ext uri="{BB962C8B-B14F-4D97-AF65-F5344CB8AC3E}">
        <p14:creationId xmlns:p14="http://schemas.microsoft.com/office/powerpoint/2010/main" val="447360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p:txBody>
          <a:bodyPr/>
          <a:lstStyle/>
          <a:p>
            <a:r>
              <a:rPr lang="en-US" dirty="0" smtClean="0"/>
              <a:t>Are you participating in the Self-Study process?</a:t>
            </a:r>
          </a:p>
          <a:p>
            <a:endParaRPr lang="en-US" dirty="0" smtClean="0"/>
          </a:p>
          <a:p>
            <a:r>
              <a:rPr lang="en-US" dirty="0" smtClean="0"/>
              <a:t>Are you working on equity activities at your college?</a:t>
            </a:r>
          </a:p>
          <a:p>
            <a:endParaRPr lang="en-US" dirty="0" smtClean="0"/>
          </a:p>
          <a:p>
            <a:r>
              <a:rPr lang="en-US" dirty="0" smtClean="0"/>
              <a:t>Were you aware that the Self-Study process now includes a QFE?</a:t>
            </a:r>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3</a:t>
            </a:fld>
            <a:endParaRPr lang="en-US"/>
          </a:p>
        </p:txBody>
      </p:sp>
    </p:spTree>
    <p:extLst>
      <p:ext uri="{BB962C8B-B14F-4D97-AF65-F5344CB8AC3E}">
        <p14:creationId xmlns:p14="http://schemas.microsoft.com/office/powerpoint/2010/main" val="35655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1066800"/>
          </a:xfrm>
        </p:spPr>
        <p:txBody>
          <a:bodyPr>
            <a:normAutofit/>
          </a:bodyPr>
          <a:lstStyle/>
          <a:p>
            <a:r>
              <a:rPr lang="en-US" sz="3200" dirty="0" smtClean="0"/>
              <a:t>Sample Program Review Response: </a:t>
            </a:r>
            <a:br>
              <a:rPr lang="en-US" sz="3200" dirty="0" smtClean="0"/>
            </a:br>
            <a:r>
              <a:rPr lang="en-US" sz="3200" dirty="0" err="1" smtClean="0"/>
              <a:t>Fhdaeology</a:t>
            </a:r>
            <a:r>
              <a:rPr lang="en-US" sz="3200" dirty="0" smtClean="0"/>
              <a:t> Department</a:t>
            </a:r>
            <a:endParaRPr lang="en-US" sz="3200" dirty="0"/>
          </a:p>
        </p:txBody>
      </p:sp>
      <p:sp>
        <p:nvSpPr>
          <p:cNvPr id="3" name="Content Placeholder 2"/>
          <p:cNvSpPr>
            <a:spLocks noGrp="1"/>
          </p:cNvSpPr>
          <p:nvPr>
            <p:ph idx="1"/>
          </p:nvPr>
        </p:nvSpPr>
        <p:spPr>
          <a:xfrm>
            <a:off x="152400" y="2249424"/>
            <a:ext cx="8839200" cy="4325112"/>
          </a:xfrm>
        </p:spPr>
        <p:txBody>
          <a:bodyPr>
            <a:normAutofit/>
          </a:bodyPr>
          <a:lstStyle/>
          <a:p>
            <a:pPr marL="109728" indent="0">
              <a:buNone/>
            </a:pPr>
            <a:r>
              <a:rPr lang="en-US" dirty="0"/>
              <a:t>Our </a:t>
            </a:r>
            <a:r>
              <a:rPr lang="en-US" dirty="0" smtClean="0"/>
              <a:t>online </a:t>
            </a:r>
            <a:r>
              <a:rPr lang="en-US" dirty="0"/>
              <a:t>classes are the most in need of more tutorial services but that is a college wide </a:t>
            </a:r>
            <a:r>
              <a:rPr lang="en-US" dirty="0" smtClean="0"/>
              <a:t>problem, which </a:t>
            </a:r>
            <a:r>
              <a:rPr lang="en-US" dirty="0"/>
              <a:t>has yet to be systematically addressed. </a:t>
            </a:r>
            <a:endParaRPr lang="en-US" dirty="0" smtClean="0"/>
          </a:p>
          <a:p>
            <a:pPr marL="109728" indent="0">
              <a:buNone/>
            </a:pPr>
            <a:endParaRPr lang="en-US" dirty="0"/>
          </a:p>
          <a:p>
            <a:pPr marL="109728" indent="0">
              <a:buNone/>
            </a:pPr>
            <a:r>
              <a:rPr lang="en-US" dirty="0" smtClean="0"/>
              <a:t>We </a:t>
            </a:r>
            <a:r>
              <a:rPr lang="en-US" dirty="0"/>
              <a:t>have had success and improved results in objective </a:t>
            </a:r>
            <a:r>
              <a:rPr lang="en-US" dirty="0" smtClean="0"/>
              <a:t>online </a:t>
            </a:r>
            <a:r>
              <a:rPr lang="en-US" dirty="0"/>
              <a:t>tests </a:t>
            </a:r>
            <a:r>
              <a:rPr lang="en-US" dirty="0" smtClean="0"/>
              <a:t>by </a:t>
            </a:r>
            <a:r>
              <a:rPr lang="en-US" dirty="0"/>
              <a:t>opening the </a:t>
            </a:r>
            <a:r>
              <a:rPr lang="en-US" dirty="0" smtClean="0"/>
              <a:t>testing </a:t>
            </a:r>
            <a:r>
              <a:rPr lang="en-US" dirty="0"/>
              <a:t>window from one hour to two-­‐three hours. </a:t>
            </a:r>
          </a:p>
        </p:txBody>
      </p:sp>
      <p:sp>
        <p:nvSpPr>
          <p:cNvPr id="4" name="Slide Number Placeholder 3"/>
          <p:cNvSpPr>
            <a:spLocks noGrp="1"/>
          </p:cNvSpPr>
          <p:nvPr>
            <p:ph type="sldNum" sz="quarter" idx="12"/>
          </p:nvPr>
        </p:nvSpPr>
        <p:spPr/>
        <p:txBody>
          <a:bodyPr/>
          <a:lstStyle/>
          <a:p>
            <a:fld id="{16DE6CFB-9F93-4E8D-ABB5-0A7F938D4357}" type="slidenum">
              <a:rPr lang="en-US" smtClean="0"/>
              <a:t>30</a:t>
            </a:fld>
            <a:endParaRPr lang="en-US"/>
          </a:p>
        </p:txBody>
      </p:sp>
    </p:spTree>
    <p:extLst>
      <p:ext uri="{BB962C8B-B14F-4D97-AF65-F5344CB8AC3E}">
        <p14:creationId xmlns:p14="http://schemas.microsoft.com/office/powerpoint/2010/main" val="2093730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15400" cy="1066800"/>
          </a:xfrm>
        </p:spPr>
        <p:txBody>
          <a:bodyPr>
            <a:normAutofit fontScale="90000"/>
          </a:bodyPr>
          <a:lstStyle/>
          <a:p>
            <a:r>
              <a:rPr lang="en-US" sz="3200" dirty="0" smtClean="0"/>
              <a:t>Activity #4 – Providing Constructive Feedback on the Equity Agenda </a:t>
            </a:r>
            <a:r>
              <a:rPr lang="en-US" sz="3200" dirty="0"/>
              <a:t>of </a:t>
            </a:r>
            <a:r>
              <a:rPr lang="en-US" sz="3200" dirty="0" err="1"/>
              <a:t>Fhdaeology</a:t>
            </a:r>
            <a:r>
              <a:rPr lang="en-US" sz="3200" dirty="0"/>
              <a:t> Department</a:t>
            </a:r>
          </a:p>
        </p:txBody>
      </p:sp>
      <p:sp>
        <p:nvSpPr>
          <p:cNvPr id="3" name="Content Placeholder 2"/>
          <p:cNvSpPr>
            <a:spLocks noGrp="1"/>
          </p:cNvSpPr>
          <p:nvPr>
            <p:ph idx="1"/>
          </p:nvPr>
        </p:nvSpPr>
        <p:spPr>
          <a:xfrm>
            <a:off x="152400" y="2249424"/>
            <a:ext cx="8784336" cy="4325112"/>
          </a:xfrm>
        </p:spPr>
        <p:txBody>
          <a:bodyPr/>
          <a:lstStyle/>
          <a:p>
            <a:r>
              <a:rPr lang="en-US" dirty="0" smtClean="0"/>
              <a:t>What additional data or information would be helpful for you to see?</a:t>
            </a:r>
          </a:p>
          <a:p>
            <a:r>
              <a:rPr lang="en-US" dirty="0" smtClean="0"/>
              <a:t>What suggestions would you give to this department?</a:t>
            </a:r>
          </a:p>
          <a:p>
            <a:r>
              <a:rPr lang="en-US" dirty="0" smtClean="0"/>
              <a:t>What resources might they request?</a:t>
            </a:r>
          </a:p>
          <a:p>
            <a:r>
              <a:rPr lang="en-US" dirty="0" smtClean="0"/>
              <a:t>What might you see in their program outcomes disaggregated by online/face to face?</a:t>
            </a:r>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31</a:t>
            </a:fld>
            <a:endParaRPr lang="en-US"/>
          </a:p>
        </p:txBody>
      </p:sp>
    </p:spTree>
    <p:extLst>
      <p:ext uri="{BB962C8B-B14F-4D97-AF65-F5344CB8AC3E}">
        <p14:creationId xmlns:p14="http://schemas.microsoft.com/office/powerpoint/2010/main" val="10840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8229600" cy="685800"/>
          </a:xfrm>
        </p:spPr>
        <p:txBody>
          <a:bodyPr>
            <a:normAutofit fontScale="90000"/>
          </a:bodyPr>
          <a:lstStyle/>
          <a:p>
            <a:r>
              <a:rPr lang="en-US" dirty="0" smtClean="0"/>
              <a:t>Summary – did we help you …</a:t>
            </a:r>
            <a:endParaRPr lang="en-US" dirty="0"/>
          </a:p>
        </p:txBody>
      </p:sp>
      <p:sp>
        <p:nvSpPr>
          <p:cNvPr id="3" name="Rectangle 2"/>
          <p:cNvSpPr/>
          <p:nvPr/>
        </p:nvSpPr>
        <p:spPr>
          <a:xfrm>
            <a:off x="0" y="1828800"/>
            <a:ext cx="9092600" cy="3970318"/>
          </a:xfrm>
          <a:prstGeom prst="rect">
            <a:avLst/>
          </a:prstGeom>
        </p:spPr>
        <p:txBody>
          <a:bodyPr wrap="square">
            <a:spAutoFit/>
          </a:bodyPr>
          <a:lstStyle/>
          <a:p>
            <a:pPr marL="285750" indent="-285750">
              <a:buFont typeface="Arial" panose="020B0604020202020204" pitchFamily="34" charset="0"/>
              <a:buChar char="•"/>
            </a:pPr>
            <a:r>
              <a:rPr lang="en-US" sz="2800" dirty="0"/>
              <a:t>Develop an understanding of how equity is included in the accreditation </a:t>
            </a:r>
            <a:r>
              <a:rPr lang="en-US" sz="2800" dirty="0" smtClean="0"/>
              <a:t>Standards?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Develop </a:t>
            </a:r>
            <a:r>
              <a:rPr lang="en-US" sz="2800" dirty="0" smtClean="0"/>
              <a:t>knowledge </a:t>
            </a:r>
            <a:r>
              <a:rPr lang="en-US" sz="2800" dirty="0"/>
              <a:t>of the potential relationship between </a:t>
            </a:r>
            <a:r>
              <a:rPr lang="en-US" sz="2800" dirty="0" smtClean="0"/>
              <a:t>equity, </a:t>
            </a:r>
            <a:r>
              <a:rPr lang="en-US" sz="2800" dirty="0"/>
              <a:t>program </a:t>
            </a:r>
            <a:r>
              <a:rPr lang="en-US" sz="2800" dirty="0" smtClean="0"/>
              <a:t>review, </a:t>
            </a:r>
            <a:r>
              <a:rPr lang="en-US" sz="2800" dirty="0"/>
              <a:t>and </a:t>
            </a:r>
            <a:r>
              <a:rPr lang="en-US" sz="2800" dirty="0" smtClean="0"/>
              <a:t>accreditation?</a:t>
            </a:r>
            <a:endParaRPr lang="en-US" sz="2800" dirty="0"/>
          </a:p>
          <a:p>
            <a:endParaRPr lang="en-US" sz="2800" dirty="0"/>
          </a:p>
          <a:p>
            <a:pPr marL="285750" indent="-285750">
              <a:buFont typeface="Arial" panose="020B0604020202020204" pitchFamily="34" charset="0"/>
              <a:buChar char="•"/>
            </a:pPr>
            <a:r>
              <a:rPr lang="en-US" sz="2800" dirty="0"/>
              <a:t>Develop an understanding of how an equity agenda can be incorporated into the Quality Focus Essay (QFE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16DE6CFB-9F93-4E8D-ABB5-0A7F938D4357}" type="slidenum">
              <a:rPr lang="en-US" smtClean="0"/>
              <a:t>32</a:t>
            </a:fld>
            <a:endParaRPr lang="en-US"/>
          </a:p>
        </p:txBody>
      </p:sp>
    </p:spTree>
    <p:extLst>
      <p:ext uri="{BB962C8B-B14F-4D97-AF65-F5344CB8AC3E}">
        <p14:creationId xmlns:p14="http://schemas.microsoft.com/office/powerpoint/2010/main" val="19585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 wordt het logo van StadsTuinderij Piushaven?"/>
          <p:cNvPicPr>
            <a:picLocks noChangeAspect="1"/>
          </p:cNvPicPr>
          <p:nvPr/>
        </p:nvPicPr>
        <p:blipFill>
          <a:blip r:embed="rId2"/>
          <a:stretch>
            <a:fillRect/>
          </a:stretch>
        </p:blipFill>
        <p:spPr>
          <a:xfrm>
            <a:off x="5801179" y="2854328"/>
            <a:ext cx="790740" cy="783012"/>
          </a:xfrm>
          <a:prstGeom prst="rect">
            <a:avLst/>
          </a:prstGeom>
        </p:spPr>
      </p:pic>
      <p:sp>
        <p:nvSpPr>
          <p:cNvPr id="2" name="Title 1"/>
          <p:cNvSpPr>
            <a:spLocks noGrp="1"/>
          </p:cNvSpPr>
          <p:nvPr>
            <p:ph type="title"/>
          </p:nvPr>
        </p:nvSpPr>
        <p:spPr>
          <a:xfrm>
            <a:off x="540035" y="2716062"/>
            <a:ext cx="8229600" cy="1066800"/>
          </a:xfrm>
        </p:spPr>
        <p:txBody>
          <a:bodyPr/>
          <a:lstStyle/>
          <a:p>
            <a:pPr algn="ctr"/>
            <a:r>
              <a:rPr lang="en-US" sz="4400" dirty="0"/>
              <a:t>Questions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16DE6CFB-9F93-4E8D-ABB5-0A7F938D4357}" type="slidenum">
              <a:rPr lang="en-US" smtClean="0"/>
              <a:t>33</a:t>
            </a:fld>
            <a:endParaRPr lang="en-US"/>
          </a:p>
        </p:txBody>
      </p:sp>
    </p:spTree>
    <p:extLst>
      <p:ext uri="{BB962C8B-B14F-4D97-AF65-F5344CB8AC3E}">
        <p14:creationId xmlns:p14="http://schemas.microsoft.com/office/powerpoint/2010/main" val="39485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429"/>
            <a:ext cx="8479536" cy="1066800"/>
          </a:xfrm>
        </p:spPr>
        <p:txBody>
          <a:bodyPr>
            <a:normAutofit/>
          </a:bodyPr>
          <a:lstStyle/>
          <a:p>
            <a:r>
              <a:rPr lang="en-US" sz="2800" dirty="0" smtClean="0"/>
              <a:t>Accreditation: Voluntary System </a:t>
            </a:r>
            <a:r>
              <a:rPr lang="en-US" sz="2800" dirty="0"/>
              <a:t>of </a:t>
            </a:r>
            <a:r>
              <a:rPr lang="en-US" sz="2800" dirty="0" smtClean="0"/>
              <a:t>Self-Regulation</a:t>
            </a:r>
            <a:endParaRPr lang="en-US" sz="2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48609267"/>
              </p:ext>
            </p:extLst>
          </p:nvPr>
        </p:nvGraphicFramePr>
        <p:xfrm>
          <a:off x="301625" y="1527175"/>
          <a:ext cx="8504238" cy="479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526220DD-ABF4-42D0-854A-60A52B612438}" type="slidenum">
              <a:rPr lang="en-US" smtClean="0"/>
              <a:pPr/>
              <a:t>4</a:t>
            </a:fld>
            <a:endParaRPr lang="en-US"/>
          </a:p>
        </p:txBody>
      </p:sp>
      <p:sp>
        <p:nvSpPr>
          <p:cNvPr id="8" name="TextBox 7"/>
          <p:cNvSpPr txBox="1"/>
          <p:nvPr/>
        </p:nvSpPr>
        <p:spPr>
          <a:xfrm>
            <a:off x="914400" y="2209800"/>
            <a:ext cx="2362200" cy="830997"/>
          </a:xfrm>
          <a:prstGeom prst="rect">
            <a:avLst/>
          </a:prstGeom>
          <a:noFill/>
        </p:spPr>
        <p:txBody>
          <a:bodyPr wrap="square" rtlCol="0">
            <a:spAutoFit/>
          </a:bodyPr>
          <a:lstStyle/>
          <a:p>
            <a:r>
              <a:rPr lang="en-US" sz="2400" u="sng" dirty="0" smtClean="0"/>
              <a:t>Six-Year Cycle (next time 7)</a:t>
            </a:r>
            <a:endParaRPr lang="en-US" sz="2400" u="sng" dirty="0"/>
          </a:p>
        </p:txBody>
      </p:sp>
    </p:spTree>
    <p:extLst>
      <p:ext uri="{BB962C8B-B14F-4D97-AF65-F5344CB8AC3E}">
        <p14:creationId xmlns:p14="http://schemas.microsoft.com/office/powerpoint/2010/main" val="927778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3722"/>
            <a:ext cx="8229600" cy="762000"/>
          </a:xfrm>
        </p:spPr>
        <p:txBody>
          <a:bodyPr/>
          <a:lstStyle/>
          <a:p>
            <a:r>
              <a:rPr lang="en-US" dirty="0" smtClean="0"/>
              <a:t>Purposes of Accreditation</a:t>
            </a:r>
            <a:endParaRPr lang="en-US" dirty="0"/>
          </a:p>
        </p:txBody>
      </p:sp>
      <p:graphicFrame>
        <p:nvGraphicFramePr>
          <p:cNvPr id="10" name="Diagram 9"/>
          <p:cNvGraphicFramePr/>
          <p:nvPr>
            <p:extLst>
              <p:ext uri="{D42A27DB-BD31-4B8C-83A1-F6EECF244321}">
                <p14:modId xmlns:p14="http://schemas.microsoft.com/office/powerpoint/2010/main" val="3147645018"/>
              </p:ext>
            </p:extLst>
          </p:nvPr>
        </p:nvGraphicFramePr>
        <p:xfrm>
          <a:off x="228600" y="14478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526220DD-ABF4-42D0-854A-60A52B612438}" type="slidenum">
              <a:rPr lang="en-US" smtClean="0"/>
              <a:pPr/>
              <a:t>5</a:t>
            </a:fld>
            <a:endParaRPr lang="en-US"/>
          </a:p>
        </p:txBody>
      </p:sp>
      <p:sp>
        <p:nvSpPr>
          <p:cNvPr id="4" name="TextBox 3"/>
          <p:cNvSpPr txBox="1"/>
          <p:nvPr/>
        </p:nvSpPr>
        <p:spPr>
          <a:xfrm>
            <a:off x="609600" y="5331767"/>
            <a:ext cx="1981200" cy="461665"/>
          </a:xfrm>
          <a:prstGeom prst="rect">
            <a:avLst/>
          </a:prstGeom>
          <a:noFill/>
        </p:spPr>
        <p:txBody>
          <a:bodyPr wrap="square" rtlCol="0">
            <a:spAutoFit/>
          </a:bodyPr>
          <a:lstStyle/>
          <a:p>
            <a:r>
              <a:rPr lang="en-US" sz="1200" dirty="0" smtClean="0"/>
              <a:t>Source:  adapted from  http</a:t>
            </a:r>
            <a:r>
              <a:rPr lang="en-US" sz="1200" dirty="0"/>
              <a:t>://</a:t>
            </a:r>
            <a:r>
              <a:rPr lang="en-US" sz="1200" dirty="0" smtClean="0"/>
              <a:t>www.chea.org/</a:t>
            </a:r>
            <a:endParaRPr lang="en-US" sz="1200" dirty="0"/>
          </a:p>
        </p:txBody>
      </p:sp>
      <p:pic>
        <p:nvPicPr>
          <p:cNvPr id="1026" name="Picture 2" descr="CHEA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5881688"/>
            <a:ext cx="148590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97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2971800" cy="487362"/>
          </a:xfrm>
        </p:spPr>
        <p:txBody>
          <a:bodyPr>
            <a:normAutofit fontScale="90000"/>
          </a:bodyPr>
          <a:lstStyle/>
          <a:p>
            <a:r>
              <a:rPr lang="en-US" sz="1800" dirty="0" smtClean="0">
                <a:solidFill>
                  <a:schemeClr val="tx1"/>
                </a:solidFill>
                <a:latin typeface="Arial Black" panose="020B0A04020102020204" pitchFamily="34" charset="0"/>
              </a:rPr>
              <a:t>Accreditation Standards</a:t>
            </a:r>
            <a:br>
              <a:rPr lang="en-US" sz="1800" dirty="0" smtClean="0">
                <a:solidFill>
                  <a:schemeClr val="tx1"/>
                </a:solidFill>
                <a:latin typeface="Arial Black" panose="020B0A04020102020204" pitchFamily="34" charset="0"/>
              </a:rPr>
            </a:br>
            <a:r>
              <a:rPr lang="en-US" sz="1800" dirty="0" smtClean="0">
                <a:solidFill>
                  <a:schemeClr val="tx1"/>
                </a:solidFill>
                <a:latin typeface="Arial" panose="020B0604020202020204" pitchFamily="34" charset="0"/>
                <a:cs typeface="Arial" panose="020B0604020202020204" pitchFamily="34" charset="0"/>
              </a:rPr>
              <a:t>Updated June 2014</a:t>
            </a:r>
            <a:endParaRPr lang="en-US" sz="18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630935" y="989767"/>
            <a:ext cx="7543801" cy="5601533"/>
          </a:xfrm>
          <a:prstGeom prst="rect">
            <a:avLst/>
          </a:prstGeom>
          <a:noFill/>
        </p:spPr>
        <p:txBody>
          <a:bodyPr wrap="square" rtlCol="0">
            <a:spAutoFit/>
          </a:bodyPr>
          <a:lstStyle/>
          <a:p>
            <a:pPr eaLnBrk="0" fontAlgn="base" hangingPunct="0"/>
            <a:r>
              <a:rPr lang="en-US" sz="1700" b="1" dirty="0">
                <a:latin typeface="Arial" panose="020B0604020202020204" pitchFamily="34" charset="0"/>
                <a:cs typeface="Arial" panose="020B0604020202020204" pitchFamily="34" charset="0"/>
              </a:rPr>
              <a:t>Standard 1: Mission, Academic Quality and Institutional Effectiveness and Integrity</a:t>
            </a:r>
            <a:endParaRPr lang="en-US" sz="1700" dirty="0">
              <a:latin typeface="Arial" panose="020B0604020202020204" pitchFamily="34" charset="0"/>
              <a:cs typeface="Arial" panose="020B0604020202020204" pitchFamily="34" charset="0"/>
            </a:endParaRPr>
          </a:p>
          <a:p>
            <a:pPr eaLnBrk="0" fontAlgn="base" hangingPunct="0"/>
            <a:r>
              <a:rPr lang="en-US" sz="1700" dirty="0">
                <a:latin typeface="Arial" panose="020B0604020202020204" pitchFamily="34" charset="0"/>
                <a:cs typeface="Arial" panose="020B0604020202020204" pitchFamily="34" charset="0"/>
              </a:rPr>
              <a:t>	A. Mission</a:t>
            </a:r>
          </a:p>
          <a:p>
            <a:pPr eaLnBrk="0" fontAlgn="base" hangingPunct="0"/>
            <a:r>
              <a:rPr lang="en-US" sz="1700" dirty="0">
                <a:latin typeface="Arial" panose="020B0604020202020204" pitchFamily="34" charset="0"/>
                <a:cs typeface="Arial" panose="020B0604020202020204" pitchFamily="34" charset="0"/>
              </a:rPr>
              <a:t>	B. Academic Quality and Institutional Effectiveness</a:t>
            </a:r>
          </a:p>
          <a:p>
            <a:pPr eaLnBrk="0" fontAlgn="base" hangingPunct="0"/>
            <a:r>
              <a:rPr lang="en-US" sz="1700" dirty="0">
                <a:latin typeface="Arial" panose="020B0604020202020204" pitchFamily="34" charset="0"/>
                <a:cs typeface="Arial" panose="020B0604020202020204" pitchFamily="34" charset="0"/>
              </a:rPr>
              <a:t>	C. Institutional Integrity</a:t>
            </a:r>
          </a:p>
          <a:p>
            <a:pPr eaLnBrk="0" fontAlgn="base" hangingPunct="0"/>
            <a:r>
              <a:rPr lang="en-US" sz="1700" b="1" dirty="0">
                <a:latin typeface="Arial" panose="020B0604020202020204" pitchFamily="34" charset="0"/>
                <a:cs typeface="Arial" panose="020B0604020202020204" pitchFamily="34" charset="0"/>
              </a:rPr>
              <a:t>Standard 2: Student Learning Programs and Support Services</a:t>
            </a:r>
            <a:endParaRPr lang="en-US" sz="1700" dirty="0">
              <a:latin typeface="Arial" panose="020B0604020202020204" pitchFamily="34" charset="0"/>
              <a:cs typeface="Arial" panose="020B0604020202020204" pitchFamily="34" charset="0"/>
            </a:endParaRPr>
          </a:p>
          <a:p>
            <a:pPr eaLnBrk="0" fontAlgn="base" hangingPunct="0"/>
            <a:r>
              <a:rPr lang="en-US" sz="1700" dirty="0">
                <a:latin typeface="Arial" panose="020B0604020202020204" pitchFamily="34" charset="0"/>
                <a:cs typeface="Arial" panose="020B0604020202020204" pitchFamily="34" charset="0"/>
              </a:rPr>
              <a:t>	A. Instructional Programs</a:t>
            </a:r>
          </a:p>
          <a:p>
            <a:pPr eaLnBrk="0" fontAlgn="base" hangingPunct="0"/>
            <a:r>
              <a:rPr lang="en-US" sz="1700" dirty="0">
                <a:latin typeface="Arial" panose="020B0604020202020204" pitchFamily="34" charset="0"/>
                <a:cs typeface="Arial" panose="020B0604020202020204" pitchFamily="34" charset="0"/>
              </a:rPr>
              <a:t>	B. Library and Learning Support Services</a:t>
            </a:r>
          </a:p>
          <a:p>
            <a:pPr eaLnBrk="0" fontAlgn="base" hangingPunct="0"/>
            <a:r>
              <a:rPr lang="en-US" sz="1700" dirty="0">
                <a:latin typeface="Arial" panose="020B0604020202020204" pitchFamily="34" charset="0"/>
                <a:cs typeface="Arial" panose="020B0604020202020204" pitchFamily="34" charset="0"/>
              </a:rPr>
              <a:t>	C. Student Support Services</a:t>
            </a:r>
          </a:p>
          <a:p>
            <a:pPr eaLnBrk="0" fontAlgn="base" hangingPunct="0"/>
            <a:r>
              <a:rPr lang="en-US" sz="1700" b="1" dirty="0">
                <a:latin typeface="Arial" panose="020B0604020202020204" pitchFamily="34" charset="0"/>
                <a:cs typeface="Arial" panose="020B0604020202020204" pitchFamily="34" charset="0"/>
              </a:rPr>
              <a:t>Standard 3: Resources</a:t>
            </a:r>
            <a:endParaRPr lang="en-US" sz="1700" dirty="0">
              <a:latin typeface="Arial" panose="020B0604020202020204" pitchFamily="34" charset="0"/>
              <a:cs typeface="Arial" panose="020B0604020202020204" pitchFamily="34" charset="0"/>
            </a:endParaRPr>
          </a:p>
          <a:p>
            <a:pPr eaLnBrk="0" fontAlgn="base" hangingPunct="0"/>
            <a:r>
              <a:rPr lang="en-US" sz="1700" dirty="0">
                <a:latin typeface="Arial" panose="020B0604020202020204" pitchFamily="34" charset="0"/>
                <a:cs typeface="Arial" panose="020B0604020202020204" pitchFamily="34" charset="0"/>
              </a:rPr>
              <a:t>	A. Human Resources</a:t>
            </a:r>
          </a:p>
          <a:p>
            <a:pPr eaLnBrk="0" fontAlgn="base" hangingPunct="0"/>
            <a:r>
              <a:rPr lang="en-US" sz="1700" dirty="0">
                <a:latin typeface="Arial" panose="020B0604020202020204" pitchFamily="34" charset="0"/>
                <a:cs typeface="Arial" panose="020B0604020202020204" pitchFamily="34" charset="0"/>
              </a:rPr>
              <a:t>	B. Physical Resources</a:t>
            </a:r>
          </a:p>
          <a:p>
            <a:pPr eaLnBrk="0" fontAlgn="base" hangingPunct="0"/>
            <a:r>
              <a:rPr lang="en-US" sz="1700" dirty="0">
                <a:latin typeface="Arial" panose="020B0604020202020204" pitchFamily="34" charset="0"/>
                <a:cs typeface="Arial" panose="020B0604020202020204" pitchFamily="34" charset="0"/>
              </a:rPr>
              <a:t>	C. Technology Resources</a:t>
            </a:r>
          </a:p>
          <a:p>
            <a:pPr eaLnBrk="0" fontAlgn="base" hangingPunct="0"/>
            <a:r>
              <a:rPr lang="en-US" sz="1700" dirty="0">
                <a:latin typeface="Arial" panose="020B0604020202020204" pitchFamily="34" charset="0"/>
                <a:cs typeface="Arial" panose="020B0604020202020204" pitchFamily="34" charset="0"/>
              </a:rPr>
              <a:t>	D. Financial Resources</a:t>
            </a:r>
          </a:p>
          <a:p>
            <a:pPr eaLnBrk="0" fontAlgn="base" hangingPunct="0"/>
            <a:r>
              <a:rPr lang="en-US" sz="1700" b="1" dirty="0">
                <a:latin typeface="Arial" panose="020B0604020202020204" pitchFamily="34" charset="0"/>
                <a:cs typeface="Arial" panose="020B0604020202020204" pitchFamily="34" charset="0"/>
              </a:rPr>
              <a:t>Standard 4: Leadership and Governance</a:t>
            </a:r>
            <a:endParaRPr lang="en-US" sz="1700" dirty="0">
              <a:latin typeface="Arial" panose="020B0604020202020204" pitchFamily="34" charset="0"/>
              <a:cs typeface="Arial" panose="020B0604020202020204" pitchFamily="34" charset="0"/>
            </a:endParaRPr>
          </a:p>
          <a:p>
            <a:pPr eaLnBrk="0" fontAlgn="base" hangingPunct="0"/>
            <a:r>
              <a:rPr lang="en-US" sz="1700" dirty="0">
                <a:latin typeface="Arial" panose="020B0604020202020204" pitchFamily="34" charset="0"/>
                <a:cs typeface="Arial" panose="020B0604020202020204" pitchFamily="34" charset="0"/>
              </a:rPr>
              <a:t>	A. Decision-Making Roles and Processes</a:t>
            </a:r>
          </a:p>
          <a:p>
            <a:pPr eaLnBrk="0" fontAlgn="base" hangingPunct="0"/>
            <a:r>
              <a:rPr lang="en-US" sz="1700" dirty="0">
                <a:latin typeface="Arial" panose="020B0604020202020204" pitchFamily="34" charset="0"/>
                <a:cs typeface="Arial" panose="020B0604020202020204" pitchFamily="34" charset="0"/>
              </a:rPr>
              <a:t>	B. Chief Executive Office</a:t>
            </a:r>
          </a:p>
          <a:p>
            <a:pPr eaLnBrk="0" fontAlgn="base" hangingPunct="0"/>
            <a:r>
              <a:rPr lang="en-US" sz="1700" dirty="0">
                <a:latin typeface="Arial" panose="020B0604020202020204" pitchFamily="34" charset="0"/>
                <a:cs typeface="Arial" panose="020B0604020202020204" pitchFamily="34" charset="0"/>
              </a:rPr>
              <a:t>	C. Governing Board</a:t>
            </a:r>
          </a:p>
          <a:p>
            <a:pPr eaLnBrk="0" fontAlgn="base" hangingPunct="0"/>
            <a:r>
              <a:rPr lang="en-US" sz="1700" dirty="0">
                <a:latin typeface="Arial" panose="020B0604020202020204" pitchFamily="34" charset="0"/>
                <a:cs typeface="Arial" panose="020B0604020202020204" pitchFamily="34" charset="0"/>
              </a:rPr>
              <a:t>	D. Multi-College Districts </a:t>
            </a:r>
            <a:endParaRPr lang="en-US" sz="1700" dirty="0" smtClean="0">
              <a:latin typeface="Arial" panose="020B0604020202020204" pitchFamily="34" charset="0"/>
              <a:cs typeface="Arial" panose="020B0604020202020204" pitchFamily="34" charset="0"/>
            </a:endParaRPr>
          </a:p>
          <a:p>
            <a:pPr eaLnBrk="0" fontAlgn="base" hangingPunct="0"/>
            <a:endParaRPr lang="en-US" sz="1700" dirty="0">
              <a:latin typeface="Arial" panose="020B0604020202020204" pitchFamily="34" charset="0"/>
              <a:cs typeface="Arial" panose="020B0604020202020204" pitchFamily="34" charset="0"/>
            </a:endParaRPr>
          </a:p>
          <a:p>
            <a:r>
              <a:rPr lang="en-US" dirty="0" smtClean="0"/>
              <a:t>Note:  Self-Study now requires a Quality Focused Essay (QFE).</a:t>
            </a:r>
            <a:endParaRPr lang="en-US" dirty="0"/>
          </a:p>
        </p:txBody>
      </p:sp>
      <p:sp>
        <p:nvSpPr>
          <p:cNvPr id="6" name="Slide Number Placeholder 5"/>
          <p:cNvSpPr>
            <a:spLocks noGrp="1"/>
          </p:cNvSpPr>
          <p:nvPr>
            <p:ph type="sldNum" sz="quarter" idx="12"/>
          </p:nvPr>
        </p:nvSpPr>
        <p:spPr/>
        <p:txBody>
          <a:bodyPr/>
          <a:lstStyle/>
          <a:p>
            <a:fld id="{CC3F2F4F-E3AC-4E9B-9425-C3C3ADE373C2}" type="slidenum">
              <a:rPr lang="en-US" smtClean="0"/>
              <a:t>6</a:t>
            </a:fld>
            <a:endParaRPr lang="en-US"/>
          </a:p>
        </p:txBody>
      </p:sp>
      <p:sp>
        <p:nvSpPr>
          <p:cNvPr id="9" name="Oval 8"/>
          <p:cNvSpPr/>
          <p:nvPr/>
        </p:nvSpPr>
        <p:spPr>
          <a:xfrm>
            <a:off x="3812023" y="6210300"/>
            <a:ext cx="3048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11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01917"/>
            <a:ext cx="8229600" cy="1066800"/>
          </a:xfrm>
        </p:spPr>
        <p:txBody>
          <a:bodyPr/>
          <a:lstStyle/>
          <a:p>
            <a:r>
              <a:rPr lang="en-US" dirty="0" smtClean="0"/>
              <a:t>Foothill Recommendations 2011</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057400"/>
            <a:ext cx="8229600" cy="293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6DE6CFB-9F93-4E8D-ABB5-0A7F938D4357}" type="slidenum">
              <a:rPr lang="en-US" smtClean="0"/>
              <a:t>7</a:t>
            </a:fld>
            <a:endParaRPr lang="en-US"/>
          </a:p>
        </p:txBody>
      </p:sp>
    </p:spTree>
    <p:extLst>
      <p:ext uri="{BB962C8B-B14F-4D97-AF65-F5344CB8AC3E}">
        <p14:creationId xmlns:p14="http://schemas.microsoft.com/office/powerpoint/2010/main" val="51836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Anza Recommendation 2011</a:t>
            </a:r>
            <a:endParaRPr lang="en-US" dirty="0"/>
          </a:p>
        </p:txBody>
      </p:sp>
      <p:sp>
        <p:nvSpPr>
          <p:cNvPr id="5" name="TextBox 2"/>
          <p:cNvSpPr txBox="1">
            <a:spLocks noGrp="1"/>
          </p:cNvSpPr>
          <p:nvPr>
            <p:ph idx="1"/>
          </p:nvPr>
        </p:nvSpPr>
        <p:spPr>
          <a:xfrm>
            <a:off x="457200" y="2249424"/>
            <a:ext cx="8229600" cy="29392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b="1" dirty="0" smtClean="0"/>
              <a:t>Recommendation 3</a:t>
            </a:r>
          </a:p>
          <a:p>
            <a:pPr indent="0">
              <a:buNone/>
            </a:pPr>
            <a:r>
              <a:rPr lang="en-US" dirty="0" smtClean="0"/>
              <a:t>To meet the standard at the level of proficiency by 2012, the team recommends that the college accelerate the implementation of the SLO, SSLO, and AUO assessment cycles at the course, program and institutional levels. The college should assess the effectiveness of these processes aimed at improving programs, services, and student learning. Additionally, the college is reminded that the standard requires accredited institutions to include “effectiveness in producing Learning outcomes” in the evaluation of faculty and others directly responsible for student progress toward achieving stated student learning outcomes.</a:t>
            </a:r>
            <a:endParaRPr lang="en-US" dirty="0"/>
          </a:p>
        </p:txBody>
      </p:sp>
      <p:sp>
        <p:nvSpPr>
          <p:cNvPr id="4" name="Slide Number Placeholder 3"/>
          <p:cNvSpPr>
            <a:spLocks noGrp="1"/>
          </p:cNvSpPr>
          <p:nvPr>
            <p:ph type="sldNum" sz="quarter" idx="12"/>
          </p:nvPr>
        </p:nvSpPr>
        <p:spPr/>
        <p:txBody>
          <a:bodyPr/>
          <a:lstStyle/>
          <a:p>
            <a:fld id="{16DE6CFB-9F93-4E8D-ABB5-0A7F938D4357}" type="slidenum">
              <a:rPr lang="en-US" smtClean="0"/>
              <a:t>8</a:t>
            </a:fld>
            <a:endParaRPr lang="en-US"/>
          </a:p>
        </p:txBody>
      </p:sp>
    </p:spTree>
    <p:extLst>
      <p:ext uri="{BB962C8B-B14F-4D97-AF65-F5344CB8AC3E}">
        <p14:creationId xmlns:p14="http://schemas.microsoft.com/office/powerpoint/2010/main" val="327203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dirty="0" smtClean="0"/>
              <a:t>What </a:t>
            </a:r>
            <a:r>
              <a:rPr lang="en-US" u="sng" dirty="0" smtClean="0"/>
              <a:t>does</a:t>
            </a:r>
            <a:r>
              <a:rPr lang="en-US" dirty="0" smtClean="0"/>
              <a:t> equity mean?</a:t>
            </a:r>
            <a:endParaRPr lang="en-US" dirty="0"/>
          </a:p>
        </p:txBody>
      </p:sp>
      <p:pic>
        <p:nvPicPr>
          <p:cNvPr id="4" name="Picture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981200"/>
            <a:ext cx="6120618" cy="4324350"/>
          </a:xfrm>
        </p:spPr>
      </p:pic>
      <p:sp>
        <p:nvSpPr>
          <p:cNvPr id="3" name="Slide Number Placeholder 2"/>
          <p:cNvSpPr>
            <a:spLocks noGrp="1"/>
          </p:cNvSpPr>
          <p:nvPr>
            <p:ph type="sldNum" sz="quarter" idx="12"/>
          </p:nvPr>
        </p:nvSpPr>
        <p:spPr/>
        <p:txBody>
          <a:bodyPr/>
          <a:lstStyle/>
          <a:p>
            <a:fld id="{16DE6CFB-9F93-4E8D-ABB5-0A7F938D4357}" type="slidenum">
              <a:rPr lang="en-US" smtClean="0"/>
              <a:t>9</a:t>
            </a:fld>
            <a:endParaRPr lang="en-US"/>
          </a:p>
        </p:txBody>
      </p:sp>
    </p:spTree>
    <p:extLst>
      <p:ext uri="{BB962C8B-B14F-4D97-AF65-F5344CB8AC3E}">
        <p14:creationId xmlns:p14="http://schemas.microsoft.com/office/powerpoint/2010/main" val="3851264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1242</TotalTime>
  <Words>1914</Words>
  <Application>Microsoft Office PowerPoint</Application>
  <PresentationFormat>On-screen Show (4:3)</PresentationFormat>
  <Paragraphs>354</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Urban</vt:lpstr>
      <vt:lpstr>Linking Student Equity with Accreditation</vt:lpstr>
      <vt:lpstr>Goals</vt:lpstr>
      <vt:lpstr>Activity #1</vt:lpstr>
      <vt:lpstr>Accreditation: Voluntary System of Self-Regulation</vt:lpstr>
      <vt:lpstr>Purposes of Accreditation</vt:lpstr>
      <vt:lpstr>Accreditation Standards Updated June 2014</vt:lpstr>
      <vt:lpstr>Foothill Recommendations 2011</vt:lpstr>
      <vt:lpstr>De Anza Recommendation 2011</vt:lpstr>
      <vt:lpstr>What does equity mean?</vt:lpstr>
      <vt:lpstr>CCC Chancellor's Office Definition of Equity</vt:lpstr>
      <vt:lpstr>Student Equity Plan Success Indicators</vt:lpstr>
      <vt:lpstr>Foothill College Mission Statement</vt:lpstr>
      <vt:lpstr>Foothill Educational Master Plan Goals</vt:lpstr>
      <vt:lpstr>De Anza College Mission Statement</vt:lpstr>
      <vt:lpstr>De Anza’s Strategic Initiatives</vt:lpstr>
      <vt:lpstr>De Anza’s Equity Framework</vt:lpstr>
      <vt:lpstr>De Anza’s Equity-Driven Change Model Rubric </vt:lpstr>
      <vt:lpstr>Activity #2</vt:lpstr>
      <vt:lpstr>ACCJC Standards That Explicitly Mention Equity</vt:lpstr>
      <vt:lpstr>Equity in the context of the Standards includes:  </vt:lpstr>
      <vt:lpstr>Quality Focus Essay  Requirements</vt:lpstr>
      <vt:lpstr>QFE Example – Chaffey College</vt:lpstr>
      <vt:lpstr>QFE – City College of San Francisco</vt:lpstr>
      <vt:lpstr>QFE– Santa Monica College</vt:lpstr>
      <vt:lpstr>QFE Discussion Item </vt:lpstr>
      <vt:lpstr>Activity #3</vt:lpstr>
      <vt:lpstr>The Role of Program Review in Accreditation</vt:lpstr>
      <vt:lpstr>Foothill’s Program Review Template</vt:lpstr>
      <vt:lpstr>De Anza’s Program Review Prompts</vt:lpstr>
      <vt:lpstr>Sample Program Review Response:  Fhdaeology Department</vt:lpstr>
      <vt:lpstr>Activity #4 – Providing Constructive Feedback on the Equity Agenda of Fhdaeology Department</vt:lpstr>
      <vt:lpstr>Summary – did we help you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CAI &amp; MMAP are coming to FHDA!</dc:title>
  <dc:creator>Test</dc:creator>
  <cp:lastModifiedBy>andrew</cp:lastModifiedBy>
  <cp:revision>131</cp:revision>
  <cp:lastPrinted>2016-09-01T23:22:02Z</cp:lastPrinted>
  <dcterms:created xsi:type="dcterms:W3CDTF">2016-08-17T23:47:51Z</dcterms:created>
  <dcterms:modified xsi:type="dcterms:W3CDTF">2016-09-23T13:16:39Z</dcterms:modified>
</cp:coreProperties>
</file>