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13"/>
  </p:notesMasterIdLst>
  <p:sldIdLst>
    <p:sldId id="256" r:id="rId2"/>
    <p:sldId id="270" r:id="rId3"/>
    <p:sldId id="335" r:id="rId4"/>
    <p:sldId id="334" r:id="rId5"/>
    <p:sldId id="311" r:id="rId6"/>
    <p:sldId id="313" r:id="rId7"/>
    <p:sldId id="331" r:id="rId8"/>
    <p:sldId id="330" r:id="rId9"/>
    <p:sldId id="304" r:id="rId10"/>
    <p:sldId id="332" r:id="rId11"/>
    <p:sldId id="296" r:id="rId12"/>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D"/>
    <a:srgbClr val="D46F71"/>
    <a:srgbClr val="FA8183"/>
    <a:srgbClr val="8E0303"/>
    <a:srgbClr val="B1CBF3"/>
    <a:srgbClr val="D5D7FB"/>
    <a:srgbClr val="A60100"/>
    <a:srgbClr val="24532D"/>
    <a:srgbClr val="AED2B7"/>
    <a:srgbClr val="B7E2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1" autoAdjust="0"/>
    <p:restoredTop sz="94680"/>
  </p:normalViewPr>
  <p:slideViewPr>
    <p:cSldViewPr snapToGrid="0" snapToObjects="1">
      <p:cViewPr varScale="1">
        <p:scale>
          <a:sx n="169" d="100"/>
          <a:sy n="169" d="100"/>
        </p:scale>
        <p:origin x="208"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ADE113D-CEF0-4B0E-BB44-16DA0D51D9A1}" type="datetimeFigureOut">
              <a:rPr lang="en-US" smtClean="0"/>
              <a:t>9/10/20</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9041DFB-D7B7-4302-917C-7AFFE80B50D0}" type="slidenum">
              <a:rPr lang="en-US" smtClean="0"/>
              <a:t>‹#›</a:t>
            </a:fld>
            <a:endParaRPr lang="en-US" dirty="0"/>
          </a:p>
        </p:txBody>
      </p:sp>
    </p:spTree>
    <p:extLst>
      <p:ext uri="{BB962C8B-B14F-4D97-AF65-F5344CB8AC3E}">
        <p14:creationId xmlns:p14="http://schemas.microsoft.com/office/powerpoint/2010/main" val="19226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b="0" i="0" dirty="0">
                <a:solidFill>
                  <a:srgbClr val="F6F1E7"/>
                </a:solidFill>
                <a:latin typeface="Calibri" charset="0"/>
                <a:ea typeface="Calibri" charset="0"/>
                <a:cs typeface="Calibri" charset="0"/>
              </a:rPr>
              <a:t>12345 El Monte Road</a:t>
            </a:r>
          </a:p>
          <a:p>
            <a:pPr algn="r"/>
            <a:r>
              <a:rPr lang="en-US" sz="2000" b="0" i="0" dirty="0">
                <a:solidFill>
                  <a:srgbClr val="F6F1E7"/>
                </a:solidFill>
                <a:latin typeface="Calibri" charset="0"/>
                <a:ea typeface="Calibri" charset="0"/>
                <a:cs typeface="Calibri" charset="0"/>
              </a:rPr>
              <a:t>Los Altos Hills, CA 94022</a:t>
            </a:r>
            <a:endParaRPr lang="en-US" sz="2000" b="0" i="0" baseline="0" dirty="0">
              <a:solidFill>
                <a:srgbClr val="F6F1E7"/>
              </a:solidFill>
              <a:latin typeface="Calibri" charset="0"/>
              <a:ea typeface="Calibri" charset="0"/>
              <a:cs typeface="Calibri" charset="0"/>
            </a:endParaRPr>
          </a:p>
          <a:p>
            <a:pPr algn="r"/>
            <a:r>
              <a:rPr lang="en-US" sz="2000" b="1" i="0" dirty="0">
                <a:solidFill>
                  <a:schemeClr val="accent2"/>
                </a:solidFill>
                <a:latin typeface="Calibri" charset="0"/>
                <a:ea typeface="Calibri" charset="0"/>
                <a:cs typeface="Calibri" charset="0"/>
              </a:rPr>
              <a:t>foothill.edu</a:t>
            </a:r>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dirty="0"/>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oothill.edu/gov/academic-senate/2019-20/jun15/OpenLetterToFoothillCollegeAcademicSenat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880248"/>
            <a:ext cx="8088058" cy="3091015"/>
          </a:xfrm>
        </p:spPr>
        <p:txBody>
          <a:bodyPr/>
          <a:lstStyle/>
          <a:p>
            <a:pPr algn="l"/>
            <a:r>
              <a:rPr lang="en-US" sz="4800" dirty="0"/>
              <a:t>Budget Reduction Proposal Foothill College</a:t>
            </a:r>
            <a:br>
              <a:rPr lang="en-US" sz="4800" dirty="0"/>
            </a:br>
            <a:br>
              <a:rPr lang="en-US" dirty="0"/>
            </a:br>
            <a:r>
              <a:rPr lang="en-US" sz="3200" b="0" dirty="0"/>
              <a:t>Bret Watson</a:t>
            </a:r>
            <a:br>
              <a:rPr lang="en-US" sz="3200" b="0" dirty="0"/>
            </a:br>
            <a:r>
              <a:rPr lang="en-US" sz="3200" b="0" dirty="0"/>
              <a:t>VP Finance &amp; Administrative Services</a:t>
            </a:r>
          </a:p>
        </p:txBody>
      </p:sp>
      <p:sp>
        <p:nvSpPr>
          <p:cNvPr id="3" name="Subtitle 2"/>
          <p:cNvSpPr>
            <a:spLocks noGrp="1"/>
          </p:cNvSpPr>
          <p:nvPr>
            <p:ph type="subTitle" idx="1"/>
          </p:nvPr>
        </p:nvSpPr>
        <p:spPr>
          <a:xfrm>
            <a:off x="556411" y="4841342"/>
            <a:ext cx="8088058" cy="989782"/>
          </a:xfrm>
        </p:spPr>
        <p:txBody>
          <a:bodyPr/>
          <a:lstStyle/>
          <a:p>
            <a:r>
              <a:rPr lang="en-US" dirty="0"/>
              <a:t>September 14, 2020</a:t>
            </a:r>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F75C-94CF-244F-B41F-21A109793071}"/>
              </a:ext>
            </a:extLst>
          </p:cNvPr>
          <p:cNvSpPr>
            <a:spLocks noGrp="1"/>
          </p:cNvSpPr>
          <p:nvPr>
            <p:ph type="title"/>
          </p:nvPr>
        </p:nvSpPr>
        <p:spPr/>
        <p:txBody>
          <a:bodyPr/>
          <a:lstStyle/>
          <a:p>
            <a:r>
              <a:rPr lang="en-US" dirty="0"/>
              <a:t>District Budget Advisory Committee (DBAC) Briefing:</a:t>
            </a:r>
          </a:p>
        </p:txBody>
      </p:sp>
      <p:sp>
        <p:nvSpPr>
          <p:cNvPr id="3" name="Content Placeholder 2">
            <a:extLst>
              <a:ext uri="{FF2B5EF4-FFF2-40B4-BE49-F238E27FC236}">
                <a16:creationId xmlns:a16="http://schemas.microsoft.com/office/drawing/2014/main" id="{806405E2-BCD7-5042-AB31-56CD470CA52B}"/>
              </a:ext>
            </a:extLst>
          </p:cNvPr>
          <p:cNvSpPr>
            <a:spLocks noGrp="1"/>
          </p:cNvSpPr>
          <p:nvPr>
            <p:ph idx="1"/>
          </p:nvPr>
        </p:nvSpPr>
        <p:spPr/>
        <p:txBody>
          <a:bodyPr/>
          <a:lstStyle/>
          <a:p>
            <a:r>
              <a:rPr lang="en-US" dirty="0"/>
              <a:t>Sept. 15, 2020, 1:30pm – 3:00pm</a:t>
            </a:r>
          </a:p>
          <a:p>
            <a:r>
              <a:rPr lang="en-US" dirty="0"/>
              <a:t>http://</a:t>
            </a:r>
            <a:r>
              <a:rPr lang="en-US" dirty="0" err="1"/>
              <a:t>www.fhda.edu</a:t>
            </a:r>
            <a:r>
              <a:rPr lang="en-US" dirty="0"/>
              <a:t>/_about-us/_</a:t>
            </a:r>
            <a:r>
              <a:rPr lang="en-US" dirty="0" err="1"/>
              <a:t>participatorygovernance</a:t>
            </a:r>
            <a:r>
              <a:rPr lang="en-US" dirty="0"/>
              <a:t>/_DBAC-agenda-and-meeting-summaries</a:t>
            </a:r>
          </a:p>
        </p:txBody>
      </p:sp>
    </p:spTree>
    <p:extLst>
      <p:ext uri="{BB962C8B-B14F-4D97-AF65-F5344CB8AC3E}">
        <p14:creationId xmlns:p14="http://schemas.microsoft.com/office/powerpoint/2010/main" val="8409626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endParaRPr lang="en-US" dirty="0"/>
          </a:p>
          <a:p>
            <a:pPr marL="0" indent="0" algn="ctr">
              <a:buNone/>
            </a:pPr>
            <a:r>
              <a:rPr lang="en-US" sz="4800" b="1" dirty="0">
                <a:solidFill>
                  <a:srgbClr val="8E0303"/>
                </a:solidFill>
                <a:latin typeface="Helvetica Neue"/>
                <a:cs typeface="Helvetica Neue"/>
              </a:rPr>
              <a:t>Questions?</a:t>
            </a:r>
          </a:p>
          <a:p>
            <a:pPr marL="0" indent="0" algn="ctr">
              <a:buNone/>
            </a:pPr>
            <a:endParaRPr lang="en-US" dirty="0">
              <a:solidFill>
                <a:schemeClr val="accent1"/>
              </a:solidFill>
            </a:endParaRPr>
          </a:p>
          <a:p>
            <a:pPr marL="0" indent="0" algn="ctr">
              <a:buNone/>
            </a:pPr>
            <a:endParaRPr lang="en-US" dirty="0">
              <a:solidFill>
                <a:schemeClr val="accent1"/>
              </a:solidFill>
            </a:endParaRPr>
          </a:p>
          <a:p>
            <a:pPr marL="0" indent="0" algn="ctr">
              <a:buNone/>
            </a:pPr>
            <a:endParaRPr lang="en-US" dirty="0">
              <a:solidFill>
                <a:schemeClr val="accent1"/>
              </a:solidFill>
            </a:endParaRPr>
          </a:p>
        </p:txBody>
      </p:sp>
    </p:spTree>
    <p:extLst>
      <p:ext uri="{BB962C8B-B14F-4D97-AF65-F5344CB8AC3E}">
        <p14:creationId xmlns:p14="http://schemas.microsoft.com/office/powerpoint/2010/main" val="7666493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0333" y="339517"/>
            <a:ext cx="8112653" cy="1252667"/>
          </a:xfrm>
        </p:spPr>
        <p:txBody>
          <a:bodyPr/>
          <a:lstStyle/>
          <a:p>
            <a:r>
              <a:rPr lang="en-US" sz="4400" dirty="0">
                <a:latin typeface="Helvetica Neue"/>
                <a:cs typeface="Helvetica Neue"/>
              </a:rPr>
              <a:t>Our Mission</a:t>
            </a:r>
          </a:p>
        </p:txBody>
      </p:sp>
      <p:pic>
        <p:nvPicPr>
          <p:cNvPr id="7" name="Picture 6" descr="IMG_52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742" y="595663"/>
            <a:ext cx="2695521" cy="1797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9"/>
          <p:cNvSpPr>
            <a:spLocks noGrp="1"/>
          </p:cNvSpPr>
          <p:nvPr>
            <p:ph idx="1"/>
          </p:nvPr>
        </p:nvSpPr>
        <p:spPr>
          <a:xfrm>
            <a:off x="792957" y="3250406"/>
            <a:ext cx="7686675" cy="3157538"/>
          </a:xfrm>
          <a:noFill/>
          <a:ln w="38100" cmpd="sng">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b="1" dirty="0">
                <a:latin typeface="Helvetica Neue"/>
                <a:cs typeface="Helvetica Neue"/>
              </a:rPr>
              <a:t>Believing a well-educated population is essential to sustaining and enhancing a democratic society, 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a:t>
            </a:r>
          </a:p>
        </p:txBody>
      </p:sp>
    </p:spTree>
    <p:extLst>
      <p:ext uri="{BB962C8B-B14F-4D97-AF65-F5344CB8AC3E}">
        <p14:creationId xmlns:p14="http://schemas.microsoft.com/office/powerpoint/2010/main" val="170163384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DAA-3634-CE44-8AE0-9D35A9034E5C}"/>
              </a:ext>
            </a:extLst>
          </p:cNvPr>
          <p:cNvSpPr>
            <a:spLocks noGrp="1"/>
          </p:cNvSpPr>
          <p:nvPr>
            <p:ph type="title"/>
          </p:nvPr>
        </p:nvSpPr>
        <p:spPr/>
        <p:txBody>
          <a:bodyPr/>
          <a:lstStyle/>
          <a:p>
            <a:r>
              <a:rPr lang="en-US" dirty="0"/>
              <a:t>Joint Advisory &amp; R&amp;R Guiding Principles:</a:t>
            </a:r>
          </a:p>
        </p:txBody>
      </p:sp>
      <p:sp>
        <p:nvSpPr>
          <p:cNvPr id="3" name="Content Placeholder 2">
            <a:extLst>
              <a:ext uri="{FF2B5EF4-FFF2-40B4-BE49-F238E27FC236}">
                <a16:creationId xmlns:a16="http://schemas.microsoft.com/office/drawing/2014/main" id="{69632E45-C672-A144-AE18-70A3B297D13D}"/>
              </a:ext>
            </a:extLst>
          </p:cNvPr>
          <p:cNvSpPr>
            <a:spLocks noGrp="1"/>
          </p:cNvSpPr>
          <p:nvPr>
            <p:ph idx="1"/>
          </p:nvPr>
        </p:nvSpPr>
        <p:spPr>
          <a:xfrm>
            <a:off x="150018" y="1878807"/>
            <a:ext cx="8893969" cy="4076130"/>
          </a:xfrm>
        </p:spPr>
        <p:txBody>
          <a:bodyPr>
            <a:normAutofit fontScale="25000" lnSpcReduction="20000"/>
          </a:bodyPr>
          <a:lstStyle/>
          <a:p>
            <a:pPr marL="0" indent="0" algn="ctr">
              <a:lnSpc>
                <a:spcPct val="120000"/>
              </a:lnSpc>
              <a:spcBef>
                <a:spcPts val="0"/>
              </a:spcBef>
              <a:buNone/>
            </a:pPr>
            <a:r>
              <a:rPr lang="en-US" b="1" i="1" u="sng" dirty="0"/>
              <a:t>Student-Centered Decision-Making Guiding Principles – DRAFT</a:t>
            </a:r>
          </a:p>
          <a:p>
            <a:pPr marL="0" indent="0" algn="ctr">
              <a:lnSpc>
                <a:spcPct val="120000"/>
              </a:lnSpc>
              <a:spcBef>
                <a:spcPts val="0"/>
              </a:spcBef>
              <a:buNone/>
            </a:pPr>
            <a:r>
              <a:rPr lang="en-US" sz="3200" dirty="0"/>
              <a:t>As of 8.21.20 </a:t>
            </a:r>
          </a:p>
          <a:p>
            <a:pPr marL="0" indent="0">
              <a:buNone/>
            </a:pPr>
            <a:r>
              <a:rPr lang="en-US" i="1" dirty="0"/>
              <a:t>Remain cognizant of the spirit of the student </a:t>
            </a:r>
            <a:r>
              <a:rPr lang="en-US" i="1" u="sng" dirty="0">
                <a:hlinkClick r:id="rId2"/>
              </a:rPr>
              <a:t>open letter</a:t>
            </a:r>
            <a:r>
              <a:rPr lang="en-US" i="1" dirty="0"/>
              <a:t> (Spring 2020) to Foothill College’s academic senate. Decide where this link would go, for transparency purposes.</a:t>
            </a:r>
            <a:r>
              <a:rPr lang="en-US" dirty="0"/>
              <a:t> </a:t>
            </a:r>
          </a:p>
          <a:p>
            <a:pPr marL="0" indent="0">
              <a:buNone/>
            </a:pPr>
            <a:r>
              <a:rPr lang="en-US" i="1" dirty="0"/>
              <a:t>Guiding Principles for the students, staff, faculty, and administrators of Foothill College</a:t>
            </a:r>
            <a:r>
              <a:rPr lang="en-US" dirty="0"/>
              <a:t>  </a:t>
            </a:r>
          </a:p>
          <a:p>
            <a:pPr marL="0" indent="0">
              <a:buNone/>
            </a:pPr>
            <a:r>
              <a:rPr lang="en-US" i="1" dirty="0"/>
              <a:t>The numbering is in no particular order; it’s simply meant to make the document easier to utilize.</a:t>
            </a:r>
            <a:r>
              <a:rPr lang="en-US" dirty="0"/>
              <a:t> </a:t>
            </a:r>
          </a:p>
          <a:p>
            <a:pPr lvl="1"/>
            <a:r>
              <a:rPr lang="en-US" sz="4400" dirty="0"/>
              <a:t>Foothill College commits to collaborative decision-making with consistent and transparent communication, which includes the interests of Students, Faculty, Administration, and Staff.  </a:t>
            </a:r>
          </a:p>
          <a:p>
            <a:pPr lvl="1"/>
            <a:r>
              <a:rPr lang="en-US" sz="4400" dirty="0"/>
              <a:t>Foothill College acknowledges that students are the best experts on student needs and experiences and commits to student involvement at every level of decision making.  </a:t>
            </a:r>
          </a:p>
          <a:p>
            <a:pPr lvl="1"/>
            <a:r>
              <a:rPr lang="en-US" sz="4400" dirty="0"/>
              <a:t>Foothill College commits to preserving and/or strengthening instructional and student services programs that actively support and empower disproportionately impacted student groups. </a:t>
            </a:r>
          </a:p>
          <a:p>
            <a:pPr lvl="1"/>
            <a:r>
              <a:rPr lang="en-US" sz="4400" dirty="0"/>
              <a:t>Foothill College commits to providing equity-minded professional development for faculty, staff, and administrators.  </a:t>
            </a:r>
          </a:p>
          <a:p>
            <a:pPr lvl="1"/>
            <a:r>
              <a:rPr lang="en-US" sz="4400" dirty="0"/>
              <a:t>Foothill College commits to considering the impact of budget actions on students, staff, faculty, and administrators of color.   </a:t>
            </a:r>
          </a:p>
          <a:p>
            <a:pPr lvl="1"/>
            <a:r>
              <a:rPr lang="en-US" sz="4400" dirty="0"/>
              <a:t>Foothill College commits to considering the impact of budget actions on historically marginalized groups* within the community. </a:t>
            </a:r>
          </a:p>
          <a:p>
            <a:pPr marL="457200" lvl="2" indent="0">
              <a:buNone/>
            </a:pPr>
            <a:r>
              <a:rPr lang="en-US" sz="4400" dirty="0"/>
              <a:t>	</a:t>
            </a:r>
            <a:r>
              <a:rPr lang="en-US" sz="4000" dirty="0" err="1"/>
              <a:t>i</a:t>
            </a:r>
            <a:r>
              <a:rPr lang="en-US" sz="4000" dirty="0"/>
              <a:t>. *race, ethnicity, national origin, ancestry, color, sex, gender identity, gender expression, sexual orientation, physical disability, 	mental disability, medical condition, genetic information, marital status, age, religious creed, military status, veteran’s status, or any 	other status legally protected from discrimination </a:t>
            </a:r>
          </a:p>
          <a:p>
            <a:pPr lvl="1"/>
            <a:r>
              <a:rPr lang="en-US" sz="4400" dirty="0"/>
              <a:t>Foothill College commits to strategic re-envisioning and restructuring of the services and programs that are marked for reductions.   </a:t>
            </a:r>
          </a:p>
          <a:p>
            <a:pPr lvl="1"/>
            <a:r>
              <a:rPr lang="en-US" sz="4400" dirty="0"/>
              <a:t>Foothill College commits to minimizing the impact on students by exploring consolidation and look for efficiencies within programs on the Foothill campus, and possibly with De Anza, before embarking on program elimination. (Programs include both academic and student services).</a:t>
            </a:r>
          </a:p>
        </p:txBody>
      </p:sp>
    </p:spTree>
    <p:extLst>
      <p:ext uri="{BB962C8B-B14F-4D97-AF65-F5344CB8AC3E}">
        <p14:creationId xmlns:p14="http://schemas.microsoft.com/office/powerpoint/2010/main" val="39647912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E0B8-4EC4-3E41-A715-01FE7CE0C2B9}"/>
              </a:ext>
            </a:extLst>
          </p:cNvPr>
          <p:cNvSpPr>
            <a:spLocks noGrp="1"/>
          </p:cNvSpPr>
          <p:nvPr>
            <p:ph type="title"/>
          </p:nvPr>
        </p:nvSpPr>
        <p:spPr/>
        <p:txBody>
          <a:bodyPr/>
          <a:lstStyle/>
          <a:p>
            <a:r>
              <a:rPr lang="en-US" dirty="0"/>
              <a:t>District’s State &amp; FHDA Budget Update:</a:t>
            </a:r>
          </a:p>
        </p:txBody>
      </p:sp>
      <p:sp>
        <p:nvSpPr>
          <p:cNvPr id="3" name="Content Placeholder 2">
            <a:extLst>
              <a:ext uri="{FF2B5EF4-FFF2-40B4-BE49-F238E27FC236}">
                <a16:creationId xmlns:a16="http://schemas.microsoft.com/office/drawing/2014/main" id="{C772F244-4968-4446-9FB3-1F19F7928B77}"/>
              </a:ext>
            </a:extLst>
          </p:cNvPr>
          <p:cNvSpPr>
            <a:spLocks noGrp="1"/>
          </p:cNvSpPr>
          <p:nvPr>
            <p:ph idx="1"/>
          </p:nvPr>
        </p:nvSpPr>
        <p:spPr>
          <a:xfrm>
            <a:off x="550333" y="2243666"/>
            <a:ext cx="8112653" cy="4614333"/>
          </a:xfrm>
        </p:spPr>
        <p:txBody>
          <a:bodyPr>
            <a:normAutofit fontScale="55000" lnSpcReduction="20000"/>
          </a:bodyPr>
          <a:lstStyle/>
          <a:p>
            <a:r>
              <a:rPr lang="en-US" dirty="0"/>
              <a:t>State revenue is being kept at 2019-20 levels.</a:t>
            </a:r>
          </a:p>
          <a:p>
            <a:r>
              <a:rPr lang="en-US" dirty="0"/>
              <a:t>FHDA still remains in hold harmless for 2020-21</a:t>
            </a:r>
          </a:p>
          <a:p>
            <a:r>
              <a:rPr lang="en-US" dirty="0"/>
              <a:t>Hold harmless is extended two more years ending 2023-24</a:t>
            </a:r>
          </a:p>
          <a:p>
            <a:r>
              <a:rPr lang="en-US" dirty="0"/>
              <a:t>Projected revenue for FHDA for 2020-21 is $156.9 million.</a:t>
            </a:r>
          </a:p>
          <a:p>
            <a:pPr lvl="1"/>
            <a:r>
              <a:rPr lang="en-US" dirty="0"/>
              <a:t>Deficit factor of 0.85 % for shortfall in property taxes at state level.</a:t>
            </a:r>
          </a:p>
          <a:p>
            <a:pPr lvl="1"/>
            <a:r>
              <a:rPr lang="en-US" dirty="0"/>
              <a:t>If the shortfall persists this could reduce revenue by $1.3 million.</a:t>
            </a:r>
          </a:p>
          <a:p>
            <a:r>
              <a:rPr lang="en-US" dirty="0"/>
              <a:t>Potential of $1.45 billion in deferrals at the State</a:t>
            </a:r>
          </a:p>
          <a:p>
            <a:pPr lvl="1"/>
            <a:r>
              <a:rPr lang="en-US" dirty="0"/>
              <a:t>No new federal aid package at this time</a:t>
            </a:r>
          </a:p>
          <a:p>
            <a:pPr lvl="1"/>
            <a:r>
              <a:rPr lang="en-US" dirty="0"/>
              <a:t>District believes unless conditions change that FHDA will be able to weather cash flow situation for 2020-21</a:t>
            </a:r>
          </a:p>
          <a:p>
            <a:pPr marL="228600" lvl="1" indent="0">
              <a:buNone/>
            </a:pPr>
            <a:endParaRPr lang="en-US" dirty="0"/>
          </a:p>
          <a:p>
            <a:endParaRPr lang="en-US" dirty="0"/>
          </a:p>
          <a:p>
            <a:endParaRPr lang="en-US" dirty="0"/>
          </a:p>
        </p:txBody>
      </p:sp>
    </p:spTree>
    <p:extLst>
      <p:ext uri="{BB962C8B-B14F-4D97-AF65-F5344CB8AC3E}">
        <p14:creationId xmlns:p14="http://schemas.microsoft.com/office/powerpoint/2010/main" val="426969287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6BA7D-6131-4E4B-9E82-FB165A4EBFA5}"/>
              </a:ext>
            </a:extLst>
          </p:cNvPr>
          <p:cNvSpPr>
            <a:spLocks noGrp="1"/>
          </p:cNvSpPr>
          <p:nvPr>
            <p:ph sz="half" idx="10"/>
          </p:nvPr>
        </p:nvSpPr>
        <p:spPr>
          <a:xfrm>
            <a:off x="80921" y="1867546"/>
            <a:ext cx="8998344" cy="4052807"/>
          </a:xfrm>
        </p:spPr>
        <p:txBody>
          <a:bodyPr>
            <a:normAutofit/>
          </a:bodyPr>
          <a:lstStyle/>
          <a:p>
            <a:pPr marL="0" indent="0">
              <a:buNone/>
            </a:pPr>
            <a:r>
              <a:rPr lang="en-US" sz="2800" b="1" dirty="0">
                <a:latin typeface="Helvetica Neue"/>
                <a:cs typeface="Helvetica Neue"/>
              </a:rPr>
              <a:t>District’s revised reduction target is $9 million</a:t>
            </a:r>
          </a:p>
          <a:p>
            <a:pPr marL="0" indent="0">
              <a:buNone/>
            </a:pPr>
            <a:r>
              <a:rPr lang="en-US" b="1" dirty="0">
                <a:latin typeface="Helvetica Neue"/>
                <a:cs typeface="Helvetica Neue"/>
              </a:rPr>
              <a:t>Assigning costs to each campus and central services</a:t>
            </a:r>
          </a:p>
          <a:p>
            <a:pPr lvl="1">
              <a:buSzPct val="100000"/>
            </a:pPr>
            <a:r>
              <a:rPr lang="en-US" b="1" dirty="0">
                <a:solidFill>
                  <a:srgbClr val="005B9D"/>
                </a:solidFill>
                <a:latin typeface="Helvetica Neue"/>
                <a:cs typeface="Helvetica Neue"/>
              </a:rPr>
              <a:t>$3.15 million - Foothill (approx. 6% of General Fund budgeted expenses)</a:t>
            </a:r>
          </a:p>
          <a:p>
            <a:pPr lvl="1">
              <a:buSzPct val="100000"/>
            </a:pPr>
            <a:r>
              <a:rPr lang="en-US" dirty="0">
                <a:latin typeface="Helvetica Neue"/>
                <a:cs typeface="Helvetica Neue"/>
              </a:rPr>
              <a:t>$4.5 million - De Anza</a:t>
            </a:r>
            <a:endParaRPr lang="en-US" b="1" dirty="0">
              <a:solidFill>
                <a:srgbClr val="005B9D"/>
              </a:solidFill>
              <a:latin typeface="Helvetica Neue"/>
              <a:cs typeface="Helvetica Neue"/>
            </a:endParaRPr>
          </a:p>
          <a:p>
            <a:pPr lvl="1">
              <a:buSzPct val="100000"/>
            </a:pPr>
            <a:r>
              <a:rPr lang="en-US" dirty="0">
                <a:latin typeface="Helvetica Neue"/>
                <a:cs typeface="Helvetica Neue"/>
              </a:rPr>
              <a:t>$1.35 million - Central Services</a:t>
            </a:r>
          </a:p>
          <a:p>
            <a:pPr lvl="1">
              <a:buSzPct val="100000"/>
            </a:pPr>
            <a:endParaRPr lang="en-US" dirty="0">
              <a:latin typeface="Helvetica Neue"/>
              <a:cs typeface="Helvetica Neue"/>
            </a:endParaRPr>
          </a:p>
          <a:p>
            <a:pPr marL="228600" lvl="1" indent="0">
              <a:buSzPct val="100000"/>
              <a:buNone/>
            </a:pPr>
            <a:endParaRPr lang="en-US" dirty="0">
              <a:latin typeface="Helvetica Neue"/>
              <a:cs typeface="Helvetica Neue"/>
            </a:endParaRPr>
          </a:p>
        </p:txBody>
      </p:sp>
      <p:sp>
        <p:nvSpPr>
          <p:cNvPr id="3" name="Title 2">
            <a:extLst>
              <a:ext uri="{FF2B5EF4-FFF2-40B4-BE49-F238E27FC236}">
                <a16:creationId xmlns:a16="http://schemas.microsoft.com/office/drawing/2014/main" id="{143607BB-D0D9-5040-A0CF-6D3E529B1476}"/>
              </a:ext>
            </a:extLst>
          </p:cNvPr>
          <p:cNvSpPr>
            <a:spLocks noGrp="1"/>
          </p:cNvSpPr>
          <p:nvPr>
            <p:ph type="title"/>
          </p:nvPr>
        </p:nvSpPr>
        <p:spPr/>
        <p:txBody>
          <a:bodyPr/>
          <a:lstStyle/>
          <a:p>
            <a:r>
              <a:rPr lang="en-US" dirty="0"/>
              <a:t>Budget Reduction Figure Update:</a:t>
            </a:r>
          </a:p>
        </p:txBody>
      </p:sp>
    </p:spTree>
    <p:extLst>
      <p:ext uri="{BB962C8B-B14F-4D97-AF65-F5344CB8AC3E}">
        <p14:creationId xmlns:p14="http://schemas.microsoft.com/office/powerpoint/2010/main" val="31418945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D75-B1D8-A545-A771-AE669C6EEEB3}"/>
              </a:ext>
            </a:extLst>
          </p:cNvPr>
          <p:cNvSpPr>
            <a:spLocks noGrp="1"/>
          </p:cNvSpPr>
          <p:nvPr>
            <p:ph type="title"/>
          </p:nvPr>
        </p:nvSpPr>
        <p:spPr/>
        <p:txBody>
          <a:bodyPr/>
          <a:lstStyle/>
          <a:p>
            <a:r>
              <a:rPr lang="en-US" dirty="0"/>
              <a:t>District’s Latest Budget Info:</a:t>
            </a:r>
          </a:p>
        </p:txBody>
      </p:sp>
      <p:sp>
        <p:nvSpPr>
          <p:cNvPr id="3" name="Content Placeholder 2">
            <a:extLst>
              <a:ext uri="{FF2B5EF4-FFF2-40B4-BE49-F238E27FC236}">
                <a16:creationId xmlns:a16="http://schemas.microsoft.com/office/drawing/2014/main" id="{E538F8A3-5CF2-9B4E-82B4-175835F50339}"/>
              </a:ext>
            </a:extLst>
          </p:cNvPr>
          <p:cNvSpPr>
            <a:spLocks noGrp="1"/>
          </p:cNvSpPr>
          <p:nvPr>
            <p:ph idx="1"/>
          </p:nvPr>
        </p:nvSpPr>
        <p:spPr>
          <a:xfrm>
            <a:off x="-151141" y="1939531"/>
            <a:ext cx="8662986" cy="4661530"/>
          </a:xfrm>
        </p:spPr>
        <p:txBody>
          <a:bodyPr>
            <a:normAutofit fontScale="47500" lnSpcReduction="20000"/>
          </a:bodyPr>
          <a:lstStyle/>
          <a:p>
            <a:pPr marL="228600" lvl="1" indent="0">
              <a:buNone/>
            </a:pPr>
            <a:r>
              <a:rPr lang="en-US" sz="4000" dirty="0"/>
              <a:t>Proposed Changes if we do not start 2021-22 with a balanced budget</a:t>
            </a:r>
          </a:p>
          <a:p>
            <a:pPr lvl="2">
              <a:buFont typeface="Arial" panose="020B0604020202020204" pitchFamily="34" charset="0"/>
              <a:buChar char="•"/>
            </a:pPr>
            <a:r>
              <a:rPr lang="en-US" dirty="0"/>
              <a:t>Encouraged to identify </a:t>
            </a:r>
            <a:r>
              <a:rPr lang="en-US" b="1" u="sng" dirty="0">
                <a:solidFill>
                  <a:srgbClr val="005B9D"/>
                </a:solidFill>
              </a:rPr>
              <a:t>one-time funds</a:t>
            </a:r>
            <a:r>
              <a:rPr lang="en-US" dirty="0">
                <a:solidFill>
                  <a:srgbClr val="005B9D"/>
                </a:solidFill>
              </a:rPr>
              <a:t> </a:t>
            </a:r>
            <a:r>
              <a:rPr lang="en-US" dirty="0"/>
              <a:t>to reach target</a:t>
            </a:r>
          </a:p>
          <a:p>
            <a:pPr marL="457200" lvl="2" indent="0">
              <a:buNone/>
            </a:pPr>
            <a:endParaRPr lang="en-US" dirty="0"/>
          </a:p>
          <a:p>
            <a:pPr lvl="2"/>
            <a:r>
              <a:rPr lang="en-US" dirty="0"/>
              <a:t>May use the following sources:</a:t>
            </a:r>
          </a:p>
          <a:p>
            <a:pPr lvl="3">
              <a:buFont typeface="Courier New" panose="02070309020205020404" pitchFamily="49" charset="0"/>
              <a:buChar char="o"/>
            </a:pPr>
            <a:r>
              <a:rPr lang="en-US" dirty="0"/>
              <a:t>“B” Budget Carryforward (Foothill’s Carryover for 2019/20 was $5.6 million)</a:t>
            </a:r>
          </a:p>
          <a:p>
            <a:pPr lvl="4">
              <a:buFont typeface="Wingdings" pitchFamily="2" charset="2"/>
              <a:buChar char="Ø"/>
            </a:pPr>
            <a:r>
              <a:rPr lang="en-US" sz="3400" dirty="0"/>
              <a:t>Division &amp; departmental “B” budget carryforward</a:t>
            </a:r>
          </a:p>
          <a:p>
            <a:pPr lvl="4">
              <a:buFont typeface="Wingdings" pitchFamily="2" charset="2"/>
              <a:buChar char="Ø"/>
            </a:pPr>
            <a:r>
              <a:rPr lang="en-US" sz="3400" dirty="0"/>
              <a:t>Classified and administrator positions vacancies</a:t>
            </a:r>
          </a:p>
          <a:p>
            <a:pPr lvl="3">
              <a:buFont typeface="Courier New" panose="02070309020205020404" pitchFamily="49" charset="0"/>
              <a:buChar char="o"/>
            </a:pPr>
            <a:r>
              <a:rPr lang="en-US" dirty="0"/>
              <a:t>Salary savings from non-backfilled positions (administrators &amp; classified positions is approx. $300k)</a:t>
            </a:r>
          </a:p>
          <a:p>
            <a:pPr lvl="3">
              <a:buFont typeface="Courier New" panose="02070309020205020404" pitchFamily="49" charset="0"/>
              <a:buChar char="o"/>
            </a:pPr>
            <a:r>
              <a:rPr lang="en-US" dirty="0"/>
              <a:t>Unpaid leaves</a:t>
            </a:r>
          </a:p>
          <a:p>
            <a:pPr lvl="3">
              <a:buFont typeface="Courier New" panose="02070309020205020404" pitchFamily="49" charset="0"/>
              <a:buChar char="o"/>
            </a:pPr>
            <a:r>
              <a:rPr lang="en-US" dirty="0"/>
              <a:t>Capital Outlay Funds (Fund 400) approx. $5.7 million</a:t>
            </a:r>
          </a:p>
          <a:p>
            <a:pPr lvl="3">
              <a:buFont typeface="Courier New" panose="02070309020205020404" pitchFamily="49" charset="0"/>
              <a:buChar char="o"/>
            </a:pPr>
            <a:r>
              <a:rPr lang="en-US" dirty="0"/>
              <a:t>Categorical Programs/Grants (121/131)</a:t>
            </a:r>
          </a:p>
          <a:p>
            <a:pPr lvl="3">
              <a:buFont typeface="Courier New" panose="02070309020205020404" pitchFamily="49" charset="0"/>
              <a:buChar char="o"/>
            </a:pPr>
            <a:r>
              <a:rPr lang="en-US" dirty="0"/>
              <a:t>Enterprise funds (does not pertain to Foothill College)</a:t>
            </a:r>
          </a:p>
          <a:p>
            <a:pPr lvl="3">
              <a:buFont typeface="Courier New" panose="02070309020205020404" pitchFamily="49" charset="0"/>
              <a:buChar char="o"/>
            </a:pPr>
            <a:r>
              <a:rPr lang="en-US" dirty="0"/>
              <a:t>Other items</a:t>
            </a:r>
          </a:p>
          <a:p>
            <a:pPr lvl="4">
              <a:buFont typeface="Wingdings" pitchFamily="2" charset="2"/>
              <a:buChar char="Ø"/>
            </a:pPr>
            <a:r>
              <a:rPr lang="en-US" sz="3400" dirty="0"/>
              <a:t>Self-Sustaining Fund (115)</a:t>
            </a:r>
          </a:p>
          <a:p>
            <a:pPr lvl="4">
              <a:buFont typeface="Wingdings" pitchFamily="2" charset="2"/>
              <a:buChar char="Ø"/>
            </a:pPr>
            <a:r>
              <a:rPr lang="en-US" sz="3400" dirty="0"/>
              <a:t>SRP (13 vacant faculty positions, 1 vacant classified ISP position)</a:t>
            </a:r>
          </a:p>
          <a:p>
            <a:pPr marL="457200" lvl="2" indent="0">
              <a:buNone/>
            </a:pPr>
            <a:endParaRPr lang="en-US" dirty="0"/>
          </a:p>
          <a:p>
            <a:pPr marL="2286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42845964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D75-B1D8-A545-A771-AE669C6EEEB3}"/>
              </a:ext>
            </a:extLst>
          </p:cNvPr>
          <p:cNvSpPr>
            <a:spLocks noGrp="1"/>
          </p:cNvSpPr>
          <p:nvPr>
            <p:ph type="title"/>
          </p:nvPr>
        </p:nvSpPr>
        <p:spPr/>
        <p:txBody>
          <a:bodyPr/>
          <a:lstStyle/>
          <a:p>
            <a:r>
              <a:rPr lang="en-US" dirty="0"/>
              <a:t>Foothill’s Proposed One-time Budget Solution:</a:t>
            </a:r>
          </a:p>
        </p:txBody>
      </p:sp>
      <p:sp>
        <p:nvSpPr>
          <p:cNvPr id="3" name="Content Placeholder 2">
            <a:extLst>
              <a:ext uri="{FF2B5EF4-FFF2-40B4-BE49-F238E27FC236}">
                <a16:creationId xmlns:a16="http://schemas.microsoft.com/office/drawing/2014/main" id="{E538F8A3-5CF2-9B4E-82B4-175835F50339}"/>
              </a:ext>
            </a:extLst>
          </p:cNvPr>
          <p:cNvSpPr>
            <a:spLocks noGrp="1"/>
          </p:cNvSpPr>
          <p:nvPr>
            <p:ph idx="1"/>
          </p:nvPr>
        </p:nvSpPr>
        <p:spPr>
          <a:xfrm>
            <a:off x="217118" y="1592184"/>
            <a:ext cx="8585919" cy="4924853"/>
          </a:xfrm>
        </p:spPr>
        <p:txBody>
          <a:bodyPr>
            <a:normAutofit fontScale="55000" lnSpcReduction="20000"/>
          </a:bodyPr>
          <a:lstStyle/>
          <a:p>
            <a:pPr marL="228600" lvl="1" indent="0">
              <a:buNone/>
            </a:pPr>
            <a:endParaRPr lang="en-US" dirty="0"/>
          </a:p>
          <a:p>
            <a:pPr lvl="2">
              <a:buFont typeface="Arial" panose="020B0604020202020204" pitchFamily="34" charset="0"/>
              <a:buChar char="•"/>
            </a:pPr>
            <a:r>
              <a:rPr lang="en-US" dirty="0"/>
              <a:t>“B” Budget Carryforward (Foothill’s Carryover includes administrator/classified vacancies was $5.6 million)</a:t>
            </a:r>
          </a:p>
          <a:p>
            <a:pPr lvl="3">
              <a:buFont typeface="Courier New" panose="02070309020205020404" pitchFamily="49" charset="0"/>
              <a:buChar char="o"/>
            </a:pPr>
            <a:r>
              <a:rPr lang="en-US" dirty="0"/>
              <a:t>Utilize $2.35 million</a:t>
            </a:r>
          </a:p>
          <a:p>
            <a:pPr lvl="3">
              <a:buFont typeface="Arial" panose="020B0604020202020204" pitchFamily="34" charset="0"/>
              <a:buChar char="•"/>
            </a:pPr>
            <a:endParaRPr lang="en-US" dirty="0"/>
          </a:p>
          <a:p>
            <a:pPr lvl="2">
              <a:buFont typeface="Arial" panose="020B0604020202020204" pitchFamily="34" charset="0"/>
              <a:buChar char="•"/>
            </a:pPr>
            <a:r>
              <a:rPr lang="en-US" dirty="0"/>
              <a:t>Salary savings from non-backfilled positions (administrator and classified positions) </a:t>
            </a:r>
          </a:p>
          <a:p>
            <a:pPr lvl="3">
              <a:buFont typeface="Courier New" panose="02070309020205020404" pitchFamily="49" charset="0"/>
              <a:buChar char="o"/>
            </a:pPr>
            <a:r>
              <a:rPr lang="en-US" dirty="0"/>
              <a:t>Approx. $300k</a:t>
            </a:r>
          </a:p>
          <a:p>
            <a:pPr marL="457200" lvl="2" indent="0">
              <a:buNone/>
            </a:pPr>
            <a:endParaRPr lang="en-US" dirty="0"/>
          </a:p>
          <a:p>
            <a:pPr lvl="2">
              <a:buFont typeface="Arial" panose="020B0604020202020204" pitchFamily="34" charset="0"/>
              <a:buChar char="•"/>
            </a:pPr>
            <a:r>
              <a:rPr lang="en-US" dirty="0"/>
              <a:t>SRP (faculty) </a:t>
            </a:r>
          </a:p>
          <a:p>
            <a:pPr lvl="3">
              <a:buFont typeface="Courier New" panose="02070309020205020404" pitchFamily="49" charset="0"/>
              <a:buChar char="o"/>
            </a:pPr>
            <a:r>
              <a:rPr lang="en-US" dirty="0"/>
              <a:t>$500k comes from Capital Funds (Fund 400)</a:t>
            </a:r>
          </a:p>
          <a:p>
            <a:pPr lvl="3">
              <a:buFont typeface="Courier New" panose="02070309020205020404" pitchFamily="49" charset="0"/>
              <a:buChar char="o"/>
            </a:pPr>
            <a:r>
              <a:rPr lang="en-US" dirty="0"/>
              <a:t>Use one-time funds to temporarily buyout 3rd year of SRP costs.</a:t>
            </a:r>
          </a:p>
          <a:p>
            <a:pPr marL="685800" lvl="3" indent="0">
              <a:buNone/>
            </a:pPr>
            <a:endParaRPr lang="en-US" dirty="0"/>
          </a:p>
          <a:p>
            <a:pPr marL="685800" lvl="3" indent="0">
              <a:buNone/>
            </a:pPr>
            <a:r>
              <a:rPr lang="en-US" dirty="0"/>
              <a:t>Total proposed budget solutions is $3.15 million</a:t>
            </a:r>
          </a:p>
          <a:p>
            <a:pPr lvl="2">
              <a:buFont typeface="Courier New" panose="02070309020205020404" pitchFamily="49" charset="0"/>
              <a:buChar char="o"/>
            </a:pPr>
            <a:endParaRPr lang="en-US" dirty="0"/>
          </a:p>
          <a:p>
            <a:pPr lvl="1"/>
            <a:endParaRPr lang="en-US" dirty="0"/>
          </a:p>
          <a:p>
            <a:endParaRPr lang="en-US" dirty="0"/>
          </a:p>
        </p:txBody>
      </p:sp>
    </p:spTree>
    <p:extLst>
      <p:ext uri="{BB962C8B-B14F-4D97-AF65-F5344CB8AC3E}">
        <p14:creationId xmlns:p14="http://schemas.microsoft.com/office/powerpoint/2010/main" val="6513644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AB13-807C-C643-8058-867221C43252}"/>
              </a:ext>
            </a:extLst>
          </p:cNvPr>
          <p:cNvSpPr>
            <a:spLocks noGrp="1"/>
          </p:cNvSpPr>
          <p:nvPr>
            <p:ph type="title"/>
          </p:nvPr>
        </p:nvSpPr>
        <p:spPr/>
        <p:txBody>
          <a:bodyPr/>
          <a:lstStyle/>
          <a:p>
            <a:r>
              <a:rPr lang="en-US" dirty="0"/>
              <a:t>Long Term Budget Reduction Considerations:</a:t>
            </a:r>
          </a:p>
        </p:txBody>
      </p:sp>
      <p:sp>
        <p:nvSpPr>
          <p:cNvPr id="3" name="Content Placeholder 2">
            <a:extLst>
              <a:ext uri="{FF2B5EF4-FFF2-40B4-BE49-F238E27FC236}">
                <a16:creationId xmlns:a16="http://schemas.microsoft.com/office/drawing/2014/main" id="{AF2D0155-7C91-1C45-97CA-0E55733E86C6}"/>
              </a:ext>
            </a:extLst>
          </p:cNvPr>
          <p:cNvSpPr>
            <a:spLocks noGrp="1"/>
          </p:cNvSpPr>
          <p:nvPr>
            <p:ph idx="1"/>
          </p:nvPr>
        </p:nvSpPr>
        <p:spPr/>
        <p:txBody>
          <a:bodyPr>
            <a:normAutofit fontScale="62500" lnSpcReduction="20000"/>
          </a:bodyPr>
          <a:lstStyle/>
          <a:p>
            <a:r>
              <a:rPr lang="en-US" dirty="0"/>
              <a:t>Re-imagining the College Through Equity</a:t>
            </a:r>
          </a:p>
          <a:p>
            <a:r>
              <a:rPr lang="en-US" dirty="0"/>
              <a:t>Hiring Holds (analyze all vacant positions)</a:t>
            </a:r>
          </a:p>
          <a:p>
            <a:r>
              <a:rPr lang="en-US" dirty="0"/>
              <a:t>Ongoing “B” Budget</a:t>
            </a:r>
          </a:p>
          <a:p>
            <a:pPr lvl="1"/>
            <a:r>
              <a:rPr lang="en-US" dirty="0"/>
              <a:t>Reduce and redistribute based on data analysis to promote equity and parity</a:t>
            </a:r>
          </a:p>
          <a:p>
            <a:r>
              <a:rPr lang="en-US" dirty="0"/>
              <a:t>Investment Strategy</a:t>
            </a:r>
          </a:p>
          <a:p>
            <a:r>
              <a:rPr lang="en-US" dirty="0"/>
              <a:t>Consolidation of Programs/Reorganization</a:t>
            </a:r>
          </a:p>
          <a:p>
            <a:pPr lvl="1"/>
            <a:r>
              <a:rPr lang="en-US" dirty="0"/>
              <a:t>Instruction, Student Services, Administrative Services</a:t>
            </a:r>
          </a:p>
          <a:p>
            <a:r>
              <a:rPr lang="en-US" dirty="0"/>
              <a:t>Reduction of Programs</a:t>
            </a:r>
          </a:p>
          <a:p>
            <a:pPr marL="0" indent="0">
              <a:buNone/>
            </a:pPr>
            <a:endParaRPr lang="en-US" dirty="0"/>
          </a:p>
        </p:txBody>
      </p:sp>
    </p:spTree>
    <p:extLst>
      <p:ext uri="{BB962C8B-B14F-4D97-AF65-F5344CB8AC3E}">
        <p14:creationId xmlns:p14="http://schemas.microsoft.com/office/powerpoint/2010/main" val="190747077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6E3E-0D1E-4D4B-A035-3359139C89C8}"/>
              </a:ext>
            </a:extLst>
          </p:cNvPr>
          <p:cNvSpPr>
            <a:spLocks noGrp="1"/>
          </p:cNvSpPr>
          <p:nvPr>
            <p:ph type="title"/>
          </p:nvPr>
        </p:nvSpPr>
        <p:spPr/>
        <p:txBody>
          <a:bodyPr/>
          <a:lstStyle/>
          <a:p>
            <a:r>
              <a:rPr lang="en-US" dirty="0"/>
              <a:t>Budget Dates:</a:t>
            </a:r>
          </a:p>
        </p:txBody>
      </p:sp>
      <p:sp>
        <p:nvSpPr>
          <p:cNvPr id="3" name="Content Placeholder 2">
            <a:extLst>
              <a:ext uri="{FF2B5EF4-FFF2-40B4-BE49-F238E27FC236}">
                <a16:creationId xmlns:a16="http://schemas.microsoft.com/office/drawing/2014/main" id="{61B0CF04-1E83-314A-BC01-75F740B5605D}"/>
              </a:ext>
            </a:extLst>
          </p:cNvPr>
          <p:cNvSpPr>
            <a:spLocks noGrp="1"/>
          </p:cNvSpPr>
          <p:nvPr>
            <p:ph idx="1"/>
          </p:nvPr>
        </p:nvSpPr>
        <p:spPr>
          <a:xfrm>
            <a:off x="97138" y="1881051"/>
            <a:ext cx="8898816" cy="4902926"/>
          </a:xfrm>
        </p:spPr>
        <p:txBody>
          <a:bodyPr>
            <a:normAutofit/>
          </a:bodyPr>
          <a:lstStyle/>
          <a:p>
            <a:r>
              <a:rPr lang="en-US" sz="2400" dirty="0"/>
              <a:t>May 14, 2020 – Governor’s May Revise (State Budget)</a:t>
            </a:r>
          </a:p>
          <a:p>
            <a:r>
              <a:rPr lang="en-US" sz="2400" dirty="0"/>
              <a:t>June 8, 2020 – FHDA’s Tentative Budget</a:t>
            </a:r>
          </a:p>
          <a:p>
            <a:pPr lvl="1">
              <a:buFont typeface="Wingdings" pitchFamily="2" charset="2"/>
              <a:buChar char="Ø"/>
            </a:pPr>
            <a:r>
              <a:rPr lang="en-US" sz="1800" dirty="0"/>
              <a:t>Based on Governor’s May Revise</a:t>
            </a:r>
          </a:p>
          <a:p>
            <a:r>
              <a:rPr lang="en-US" sz="2400" dirty="0"/>
              <a:t>June 15, 2020 – State Budget from Legislature to Governor </a:t>
            </a:r>
          </a:p>
          <a:p>
            <a:r>
              <a:rPr lang="en-US" sz="2400" dirty="0"/>
              <a:t>July 1, 2020 – Governor signs budget</a:t>
            </a:r>
          </a:p>
          <a:p>
            <a:r>
              <a:rPr lang="en-US" sz="2400" dirty="0"/>
              <a:t>August 2020 – State Budget Revision</a:t>
            </a:r>
          </a:p>
          <a:p>
            <a:r>
              <a:rPr lang="en-US" sz="2400" dirty="0">
                <a:solidFill>
                  <a:srgbClr val="005B9D"/>
                </a:solidFill>
              </a:rPr>
              <a:t>October 5, 2020 – FHDA’s Final Budget</a:t>
            </a:r>
          </a:p>
          <a:p>
            <a:r>
              <a:rPr lang="en-US" sz="2400" dirty="0">
                <a:solidFill>
                  <a:srgbClr val="005B9D"/>
                </a:solidFill>
              </a:rPr>
              <a:t>November 1, 2020 – Position reduction list to Human Resources (not necessary at this time)</a:t>
            </a:r>
          </a:p>
          <a:p>
            <a:pPr lvl="1">
              <a:buFont typeface="Wingdings" pitchFamily="2" charset="2"/>
              <a:buChar char="Ø"/>
            </a:pPr>
            <a:endParaRPr lang="en-US" sz="1800" dirty="0">
              <a:solidFill>
                <a:srgbClr val="005B9D"/>
              </a:solidFill>
            </a:endParaRPr>
          </a:p>
          <a:p>
            <a:pPr marL="0" indent="0">
              <a:buNone/>
            </a:pPr>
            <a:endParaRPr lang="en-US" sz="2000" dirty="0">
              <a:solidFill>
                <a:srgbClr val="005B9D"/>
              </a:solidFill>
            </a:endParaRPr>
          </a:p>
          <a:p>
            <a:endParaRPr lang="en-US" sz="2000" dirty="0"/>
          </a:p>
          <a:p>
            <a:endParaRPr lang="en-US" dirty="0"/>
          </a:p>
        </p:txBody>
      </p:sp>
    </p:spTree>
    <p:extLst>
      <p:ext uri="{BB962C8B-B14F-4D97-AF65-F5344CB8AC3E}">
        <p14:creationId xmlns:p14="http://schemas.microsoft.com/office/powerpoint/2010/main" val="3567359278"/>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75703</TotalTime>
  <Words>1005</Words>
  <Application>Microsoft Macintosh PowerPoint</Application>
  <PresentationFormat>On-screen Show (4:3)</PresentationFormat>
  <Paragraphs>94</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Arial</vt:lpstr>
      <vt:lpstr>Calibri</vt:lpstr>
      <vt:lpstr>Century Gothic</vt:lpstr>
      <vt:lpstr>Courier New</vt:lpstr>
      <vt:lpstr>Helvetica Neue</vt:lpstr>
      <vt:lpstr>Helvetica Neue Medium</vt:lpstr>
      <vt:lpstr>Wingdings</vt:lpstr>
      <vt:lpstr>Wingdings 2</vt:lpstr>
      <vt:lpstr>Academic Fall2015</vt:lpstr>
      <vt:lpstr>Budget Reduction Proposal Foothill College  Bret Watson VP Finance &amp; Administrative Services</vt:lpstr>
      <vt:lpstr>Our Mission</vt:lpstr>
      <vt:lpstr>Joint Advisory &amp; R&amp;R Guiding Principles:</vt:lpstr>
      <vt:lpstr>District’s State &amp; FHDA Budget Update:</vt:lpstr>
      <vt:lpstr>Budget Reduction Figure Update:</vt:lpstr>
      <vt:lpstr>District’s Latest Budget Info:</vt:lpstr>
      <vt:lpstr>Foothill’s Proposed One-time Budget Solution:</vt:lpstr>
      <vt:lpstr>Long Term Budget Reduction Considerations:</vt:lpstr>
      <vt:lpstr>Budget Dates:</vt:lpstr>
      <vt:lpstr>District Budget Advisory Committee (DBAC) Briefing:</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Microsoft Office User</cp:lastModifiedBy>
  <cp:revision>304</cp:revision>
  <cp:lastPrinted>2018-09-05T20:46:34Z</cp:lastPrinted>
  <dcterms:created xsi:type="dcterms:W3CDTF">2017-07-10T18:20:34Z</dcterms:created>
  <dcterms:modified xsi:type="dcterms:W3CDTF">2020-09-14T17:58:03Z</dcterms:modified>
</cp:coreProperties>
</file>