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  <p:sldMasterId id="2147486532" r:id="rId2"/>
    <p:sldMasterId id="2147486544" r:id="rId3"/>
  </p:sldMasterIdLst>
  <p:notesMasterIdLst>
    <p:notesMasterId r:id="rId9"/>
  </p:notesMasterIdLst>
  <p:sldIdLst>
    <p:sldId id="272" r:id="rId4"/>
    <p:sldId id="271" r:id="rId5"/>
    <p:sldId id="266" r:id="rId6"/>
    <p:sldId id="273" r:id="rId7"/>
    <p:sldId id="27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95"/>
  </p:normalViewPr>
  <p:slideViewPr>
    <p:cSldViewPr snapToGrid="0" snapToObjects="1">
      <p:cViewPr varScale="1">
        <p:scale>
          <a:sx n="113" d="100"/>
          <a:sy n="113" d="100"/>
        </p:scale>
        <p:origin x="160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64B5-1C2F-184F-AB4C-BE9603F65E70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0335-7F80-0747-81D3-577513D9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0E5F8-59D8-AB4C-9431-687EBCA404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6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1050" dirty="0" err="1">
                <a:ea typeface="ＭＳ Ｐゴシック" charset="-128"/>
                <a:cs typeface="ＭＳ Ｐゴシック" charset="-128"/>
              </a:rPr>
              <a:t>foothill.edu</a:t>
            </a:r>
            <a:endParaRPr lang="en-US" sz="105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7" y="5710242"/>
            <a:ext cx="2327275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12345 El Monte Road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Los Altos Hills, CA 94022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foothill.edu</a:t>
            </a:r>
            <a:endParaRPr lang="en-US" sz="18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2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8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b="0" i="0" kern="1200">
                <a:solidFill>
                  <a:srgbClr val="990000"/>
                </a:solidFill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2" y="327026"/>
            <a:ext cx="1966910" cy="13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A920-0CE8-8049-920B-BB57530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D819-F181-8241-AF4B-7B9BD7DF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268E8-FA94-E745-9DB4-312CF188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29B3-7182-2445-8445-F241F8084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A8F0-50EC-B046-9130-81CF4A537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B2A90-8561-6C4C-BC60-DDC67538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A3B2-EFC3-7448-AA5D-0E1A1E5D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6656C-9327-F543-8EC8-F1B52C7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150-4577-CB44-8E70-4E8E6D30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738CB-DA64-7A4A-AA9E-8B40424D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904F2-C6FF-AB4B-81CE-DF7BD505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A7455-2A6F-9242-822B-E39EA4E6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2A99E-EE0A-6246-80EA-666BABD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EE00-A86B-554B-B0CB-7C1D212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1079C-24F1-7F4F-9FB1-DF4CCA6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4085-77FB-164F-986C-22235AB8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C1BA-34F0-F946-B285-E0448A41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21DA-6118-8F45-AEF8-4C0D4AB4A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45DC7-CBDF-154F-A490-24EB1BB2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4DF72-31AF-0F44-A610-FB575CDA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6D5E-2241-F94D-A241-0C5CD75E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9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ECC7-B0AD-D247-A2A1-5217823C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E8911-F133-5B4C-B06F-4ED27BA45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3925-6A84-E846-877D-B956C9C9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3D36F-D207-5243-9C29-BA8575F6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9BC74-9C4A-C04C-BA1A-07C599C4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87E85-152E-634B-8683-8134CDA9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1A31-EBD0-8846-BFE2-9E4C4833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23FD-22BC-F945-ACCB-6C56C517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1CAE-8866-0344-9E40-016625D2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B88F-F9D5-884C-AA65-11506D17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3622-52C9-FA4D-8A80-9D1B9B04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3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436F-58D1-B94B-B5AD-0DC7B0519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B80BA-BAE3-E24F-B759-6D93C613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5FE8-6654-D643-9743-5FAD2674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195A-4E9D-FE42-B30D-07F7424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ADA6-1427-984D-8E78-D65E9D8C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8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178D-9536-B945-8A4D-05623A2BE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043DD-7F83-9C41-A82E-4E1A0F4BB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CEFF4-39FA-954B-9C9E-A97EFB0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126F-2BDB-2247-B95E-59013C3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A31A-0A89-E344-BD9C-CF0FFF52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106C-EC84-7E4D-AEF6-659C9813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C28B-8004-D646-A5A1-825414F3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B1D9-3B3E-8143-BE2B-649D0798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45A3-10D2-D546-AF73-74A8071B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04BC-1FF1-8343-AF78-257AF8C0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8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BED-5B70-A249-9BE1-0EF3E1D2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A3E18-A68E-3A49-A28D-5A3841CC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50B6-901C-3A4D-9B52-38EF961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0816-8EB8-D94B-89F7-6A72D09F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8DA1-C594-8D4D-92F0-2C57DB47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1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9" y="1905004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741D-24B2-514C-A349-51507970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A985-C34B-294F-8970-D4C03A3F5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CF19-0143-A444-91B3-AE559322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260C-A497-8E45-BA4B-8D91C69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103F-9658-3E4A-A0B5-A498BBE7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9E70-ADA6-4C4E-96F1-F159B7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5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A920-0CE8-8049-920B-BB57530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D819-F181-8241-AF4B-7B9BD7DF5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268E8-FA94-E745-9DB4-312CF1886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29B3-7182-2445-8445-F241F8084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CA8F0-50EC-B046-9130-81CF4A537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B2A90-8561-6C4C-BC60-DDC67538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6A3B2-EFC3-7448-AA5D-0E1A1E5D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6656C-9327-F543-8EC8-F1B52C7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9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F150-4577-CB44-8E70-4E8E6D30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738CB-DA64-7A4A-AA9E-8B40424D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904F2-C6FF-AB4B-81CE-DF7BD505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A7455-2A6F-9242-822B-E39EA4E6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2A99E-EE0A-6246-80EA-666BABD1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9EE00-A86B-554B-B0CB-7C1D2122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1079C-24F1-7F4F-9FB1-DF4CCA60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6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4085-77FB-164F-986C-22235AB8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C1BA-34F0-F946-B285-E0448A41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F21DA-6118-8F45-AEF8-4C0D4AB4A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45DC7-CBDF-154F-A490-24EB1BB2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4DF72-31AF-0F44-A610-FB575CDA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6D5E-2241-F94D-A241-0C5CD75E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ECC7-B0AD-D247-A2A1-5217823C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E8911-F133-5B4C-B06F-4ED27BA45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03925-6A84-E846-877D-B956C9C9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3D36F-D207-5243-9C29-BA8575F6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9BC74-9C4A-C04C-BA1A-07C599C4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87E85-152E-634B-8683-8134CDA9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53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1A31-EBD0-8846-BFE2-9E4C4833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123FD-22BC-F945-ACCB-6C56C5171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D1CAE-8866-0344-9E40-016625D2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B88F-F9D5-884C-AA65-11506D17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3622-52C9-FA4D-8A80-9D1B9B04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8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436F-58D1-B94B-B5AD-0DC7B0519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B80BA-BAE3-E24F-B759-6D93C613D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15FE8-6654-D643-9743-5FAD2674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195A-4E9D-FE42-B30D-07F7424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ADA6-1427-984D-8E78-D65E9D8C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9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9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2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2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9" y="3429004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9" y="3658932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9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9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2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2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9" y="571506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9" y="5944999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9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167888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924194" y="1253918"/>
            <a:ext cx="6767369" cy="125266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79840" y="3278982"/>
            <a:ext cx="3292475" cy="245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Present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 err="1"/>
              <a:t>email@foothill.edu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178D-9536-B945-8A4D-05623A2BE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043DD-7F83-9C41-A82E-4E1A0F4BB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CEFF4-39FA-954B-9C9E-A97EFB0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126F-2BDB-2247-B95E-59013C30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A31A-0A89-E344-BD9C-CF0FFF52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2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106C-EC84-7E4D-AEF6-659C9813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C28B-8004-D646-A5A1-825414F36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4B1D9-3B3E-8143-BE2B-649D0798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45A3-10D2-D546-AF73-74A8071B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604BC-1FF1-8343-AF78-257AF8C0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7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0BED-5B70-A249-9BE1-0EF3E1D2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A3E18-A68E-3A49-A28D-5A3841CC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50B6-901C-3A4D-9B52-38EF961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0816-8EB8-D94B-89F7-6A72D09F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8DA1-C594-8D4D-92F0-2C57DB47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741D-24B2-514C-A349-51507970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A985-C34B-294F-8970-D4C03A3F5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CF19-0143-A444-91B3-AE559322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260C-A497-8E45-BA4B-8D91C69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4103F-9658-3E4A-A0B5-A498BBE7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9E70-ADA6-4C4E-96F1-F159B715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4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" y="6207129"/>
            <a:ext cx="1355725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fld id="{14B85080-08A8-A944-86B4-124385FB3F20}" type="slidenum">
              <a:rPr lang="en-US" sz="2400" b="0" i="0" smtClean="0">
                <a:latin typeface="Calibri Light"/>
                <a:cs typeface="Calibri Light"/>
              </a:rPr>
              <a:pPr algn="ctr">
                <a:defRPr/>
              </a:pPr>
              <a:t>‹#›</a:t>
            </a:fld>
            <a:endParaRPr lang="en-US" sz="2400" b="0" i="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7" y="203205"/>
            <a:ext cx="1092994" cy="7286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29" r:id="rId4"/>
    <p:sldLayoutId id="2147486531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E8841-E4BB-A743-B071-C0C3363B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18CE-BF25-0B4E-A565-ECDDF0F8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78E3-0550-E744-A939-5D2B1F67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E683-D5AB-5C42-A764-689E0EB6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663D-00DF-2440-841E-FC83A7DE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3" r:id="rId1"/>
    <p:sldLayoutId id="2147486534" r:id="rId2"/>
    <p:sldLayoutId id="2147486535" r:id="rId3"/>
    <p:sldLayoutId id="2147486536" r:id="rId4"/>
    <p:sldLayoutId id="2147486537" r:id="rId5"/>
    <p:sldLayoutId id="2147486538" r:id="rId6"/>
    <p:sldLayoutId id="2147486539" r:id="rId7"/>
    <p:sldLayoutId id="2147486540" r:id="rId8"/>
    <p:sldLayoutId id="2147486541" r:id="rId9"/>
    <p:sldLayoutId id="2147486542" r:id="rId10"/>
    <p:sldLayoutId id="21474865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E8841-E4BB-A743-B071-C0C3363B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18CE-BF25-0B4E-A565-ECDDF0F8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78E3-0550-E744-A939-5D2B1F67D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615110-D6A4-F24A-9FA2-0C0FBA203A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5/8/19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E683-D5AB-5C42-A764-689E0EB6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663D-00DF-2440-841E-FC83A7DE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DF7BFB-C2D2-7943-A5B7-FB3278707F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81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5" r:id="rId1"/>
    <p:sldLayoutId id="2147486546" r:id="rId2"/>
    <p:sldLayoutId id="2147486547" r:id="rId3"/>
    <p:sldLayoutId id="2147486548" r:id="rId4"/>
    <p:sldLayoutId id="2147486549" r:id="rId5"/>
    <p:sldLayoutId id="2147486550" r:id="rId6"/>
    <p:sldLayoutId id="2147486551" r:id="rId7"/>
    <p:sldLayoutId id="2147486552" r:id="rId8"/>
    <p:sldLayoutId id="2147486553" r:id="rId9"/>
    <p:sldLayoutId id="2147486554" r:id="rId10"/>
    <p:sldLayoutId id="21474865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5619" y="2741195"/>
            <a:ext cx="6767369" cy="1252667"/>
          </a:xfrm>
        </p:spPr>
        <p:txBody>
          <a:bodyPr/>
          <a:lstStyle/>
          <a:p>
            <a:r>
              <a:rPr lang="en-US" dirty="0"/>
              <a:t>AB705: English and ESLL</a:t>
            </a:r>
          </a:p>
        </p:txBody>
      </p:sp>
    </p:spTree>
    <p:extLst>
      <p:ext uri="{BB962C8B-B14F-4D97-AF65-F5344CB8AC3E}">
        <p14:creationId xmlns:p14="http://schemas.microsoft.com/office/powerpoint/2010/main" val="24702887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B1E7-CE42-784A-9EBB-AFAA85A2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Current basic skills-to-transfer pathways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8EAAC5-D339-F043-8F2C-C35B892F4926}"/>
              </a:ext>
            </a:extLst>
          </p:cNvPr>
          <p:cNvGrpSpPr/>
          <p:nvPr/>
        </p:nvGrpSpPr>
        <p:grpSpPr>
          <a:xfrm>
            <a:off x="267215" y="1635790"/>
            <a:ext cx="8507992" cy="4598872"/>
            <a:chOff x="267215" y="1635790"/>
            <a:chExt cx="8507992" cy="4598872"/>
          </a:xfrm>
        </p:grpSpPr>
        <p:sp>
          <p:nvSpPr>
            <p:cNvPr id="4" name="Google Shape;45;p8">
              <a:extLst>
                <a:ext uri="{FF2B5EF4-FFF2-40B4-BE49-F238E27FC236}">
                  <a16:creationId xmlns:a16="http://schemas.microsoft.com/office/drawing/2014/main" id="{27FE8BB1-6850-5B44-AAC2-58C139BF243B}"/>
                </a:ext>
              </a:extLst>
            </p:cNvPr>
            <p:cNvSpPr/>
            <p:nvPr/>
          </p:nvSpPr>
          <p:spPr>
            <a:xfrm>
              <a:off x="1504581" y="1635790"/>
              <a:ext cx="2226825" cy="1269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English 1A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Google Shape;46;p8">
              <a:extLst>
                <a:ext uri="{FF2B5EF4-FFF2-40B4-BE49-F238E27FC236}">
                  <a16:creationId xmlns:a16="http://schemas.microsoft.com/office/drawing/2014/main" id="{39E1C221-7E38-3746-A65E-8D700B391038}"/>
                </a:ext>
              </a:extLst>
            </p:cNvPr>
            <p:cNvSpPr/>
            <p:nvPr/>
          </p:nvSpPr>
          <p:spPr>
            <a:xfrm>
              <a:off x="267215" y="335359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Level 5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125 / ESLL 249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Google Shape;47;p8">
              <a:extLst>
                <a:ext uri="{FF2B5EF4-FFF2-40B4-BE49-F238E27FC236}">
                  <a16:creationId xmlns:a16="http://schemas.microsoft.com/office/drawing/2014/main" id="{0E384BAA-EC7B-5942-9889-D8DF066EBE65}"/>
                </a:ext>
              </a:extLst>
            </p:cNvPr>
            <p:cNvSpPr/>
            <p:nvPr/>
          </p:nvSpPr>
          <p:spPr>
            <a:xfrm>
              <a:off x="267215" y="438652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Level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236 / 237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Google Shape;47;p8">
              <a:extLst>
                <a:ext uri="{FF2B5EF4-FFF2-40B4-BE49-F238E27FC236}">
                  <a16:creationId xmlns:a16="http://schemas.microsoft.com/office/drawing/2014/main" id="{0E384BAA-EC7B-5942-9889-D8DF066EBE65}"/>
                </a:ext>
              </a:extLst>
            </p:cNvPr>
            <p:cNvSpPr/>
            <p:nvPr/>
          </p:nvSpPr>
          <p:spPr>
            <a:xfrm>
              <a:off x="267215" y="5456680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Level 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ESLL 226 / 227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>
              <a:stCxn id="12" idx="0"/>
              <a:endCxn id="11" idx="2"/>
            </p:cNvCxnSpPr>
            <p:nvPr/>
          </p:nvCxnSpPr>
          <p:spPr>
            <a:xfrm flipV="1">
              <a:off x="1317581" y="5164505"/>
              <a:ext cx="0" cy="292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Google Shape;55;p9">
              <a:extLst>
                <a:ext uri="{FF2B5EF4-FFF2-40B4-BE49-F238E27FC236}">
                  <a16:creationId xmlns:a16="http://schemas.microsoft.com/office/drawing/2014/main" id="{E7BD8363-8481-D440-9548-0316FCDF67FC}"/>
                </a:ext>
              </a:extLst>
            </p:cNvPr>
            <p:cNvSpPr/>
            <p:nvPr/>
          </p:nvSpPr>
          <p:spPr>
            <a:xfrm>
              <a:off x="7664870" y="1937892"/>
              <a:ext cx="1110337" cy="66569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242B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2 units</a:t>
              </a:r>
            </a:p>
          </p:txBody>
        </p:sp>
        <p:sp>
          <p:nvSpPr>
            <p:cNvPr id="33" name="Google Shape;55;p9">
              <a:extLst>
                <a:ext uri="{FF2B5EF4-FFF2-40B4-BE49-F238E27FC236}">
                  <a16:creationId xmlns:a16="http://schemas.microsoft.com/office/drawing/2014/main" id="{8384D914-0E51-3D49-9A34-6E7734CF677D}"/>
                </a:ext>
              </a:extLst>
            </p:cNvPr>
            <p:cNvSpPr/>
            <p:nvPr/>
          </p:nvSpPr>
          <p:spPr>
            <a:xfrm>
              <a:off x="7664870" y="3379512"/>
              <a:ext cx="1110337" cy="66569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242A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Credit, 2 units</a:t>
              </a:r>
            </a:p>
          </p:txBody>
        </p:sp>
        <p:sp>
          <p:nvSpPr>
            <p:cNvPr id="34" name="Google Shape;45;p8">
              <a:extLst>
                <a:ext uri="{FF2B5EF4-FFF2-40B4-BE49-F238E27FC236}">
                  <a16:creationId xmlns:a16="http://schemas.microsoft.com/office/drawing/2014/main" id="{27FE8BB1-6850-5B44-AAC2-58C139BF243B}"/>
                </a:ext>
              </a:extLst>
            </p:cNvPr>
            <p:cNvSpPr/>
            <p:nvPr/>
          </p:nvSpPr>
          <p:spPr>
            <a:xfrm>
              <a:off x="5362226" y="1767905"/>
              <a:ext cx="1952735" cy="101268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</a:t>
              </a:r>
            </a:p>
          </p:txBody>
        </p:sp>
        <p:sp>
          <p:nvSpPr>
            <p:cNvPr id="35" name="Google Shape;46;p8">
              <a:extLst>
                <a:ext uri="{FF2B5EF4-FFF2-40B4-BE49-F238E27FC236}">
                  <a16:creationId xmlns:a16="http://schemas.microsoft.com/office/drawing/2014/main" id="{39E1C221-7E38-3746-A65E-8D700B391038}"/>
                </a:ext>
              </a:extLst>
            </p:cNvPr>
            <p:cNvSpPr/>
            <p:nvPr/>
          </p:nvSpPr>
          <p:spPr>
            <a:xfrm>
              <a:off x="5362226" y="3259025"/>
              <a:ext cx="1966685" cy="909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</a:t>
              </a:r>
            </a:p>
          </p:txBody>
        </p:sp>
        <p:cxnSp>
          <p:nvCxnSpPr>
            <p:cNvPr id="36" name="Straight Arrow Connector 35"/>
            <p:cNvCxnSpPr>
              <a:stCxn id="32" idx="1"/>
              <a:endCxn id="34" idx="3"/>
            </p:cNvCxnSpPr>
            <p:nvPr/>
          </p:nvCxnSpPr>
          <p:spPr>
            <a:xfrm flipH="1">
              <a:off x="7314961" y="2270740"/>
              <a:ext cx="349909" cy="35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5" idx="0"/>
              <a:endCxn id="34" idx="2"/>
            </p:cNvCxnSpPr>
            <p:nvPr/>
          </p:nvCxnSpPr>
          <p:spPr>
            <a:xfrm flipH="1" flipV="1">
              <a:off x="6338594" y="2780586"/>
              <a:ext cx="6975" cy="4784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3" idx="0"/>
              <a:endCxn id="32" idx="2"/>
            </p:cNvCxnSpPr>
            <p:nvPr/>
          </p:nvCxnSpPr>
          <p:spPr>
            <a:xfrm flipV="1">
              <a:off x="8220039" y="2603587"/>
              <a:ext cx="0" cy="775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 Brace 50"/>
            <p:cNvSpPr/>
            <p:nvPr/>
          </p:nvSpPr>
          <p:spPr>
            <a:xfrm>
              <a:off x="2523538" y="3364949"/>
              <a:ext cx="291750" cy="1791853"/>
            </a:xfrm>
            <a:prstGeom prst="leftBrace">
              <a:avLst>
                <a:gd name="adj1" fmla="val 8333"/>
                <a:gd name="adj2" fmla="val 20284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prstClr val="black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11" idx="0"/>
              <a:endCxn id="10" idx="2"/>
            </p:cNvCxnSpPr>
            <p:nvPr/>
          </p:nvCxnSpPr>
          <p:spPr>
            <a:xfrm flipV="1">
              <a:off x="1317581" y="4131575"/>
              <a:ext cx="0" cy="254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eft Brace 54"/>
            <p:cNvSpPr/>
            <p:nvPr/>
          </p:nvSpPr>
          <p:spPr>
            <a:xfrm>
              <a:off x="4880743" y="1767905"/>
              <a:ext cx="481484" cy="2400919"/>
            </a:xfrm>
            <a:prstGeom prst="leftBrace">
              <a:avLst>
                <a:gd name="adj1" fmla="val 8333"/>
                <a:gd name="adj2" fmla="val 1860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300">
                <a:solidFill>
                  <a:prstClr val="black"/>
                </a:solidFill>
              </a:endParaRPr>
            </a:p>
          </p:txBody>
        </p:sp>
        <p:cxnSp>
          <p:nvCxnSpPr>
            <p:cNvPr id="85" name="Straight Arrow Connector 84"/>
            <p:cNvCxnSpPr>
              <a:stCxn id="35" idx="3"/>
              <a:endCxn id="33" idx="1"/>
            </p:cNvCxnSpPr>
            <p:nvPr/>
          </p:nvCxnSpPr>
          <p:spPr>
            <a:xfrm flipV="1">
              <a:off x="7328911" y="3712360"/>
              <a:ext cx="335959" cy="15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Google Shape;46;p8">
              <a:extLst>
                <a:ext uri="{FF2B5EF4-FFF2-40B4-BE49-F238E27FC236}">
                  <a16:creationId xmlns:a16="http://schemas.microsoft.com/office/drawing/2014/main" id="{39E1C221-7E38-3746-A65E-8D700B391038}"/>
                </a:ext>
              </a:extLst>
            </p:cNvPr>
            <p:cNvSpPr/>
            <p:nvPr/>
          </p:nvSpPr>
          <p:spPr>
            <a:xfrm>
              <a:off x="2873521" y="335359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110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Intro to College Writing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Pre-transfer, 5 units</a:t>
              </a:r>
            </a:p>
          </p:txBody>
        </p:sp>
        <p:sp>
          <p:nvSpPr>
            <p:cNvPr id="90" name="Google Shape;47;p8">
              <a:extLst>
                <a:ext uri="{FF2B5EF4-FFF2-40B4-BE49-F238E27FC236}">
                  <a16:creationId xmlns:a16="http://schemas.microsoft.com/office/drawing/2014/main" id="{0E384BAA-EC7B-5942-9889-D8DF066EBE65}"/>
                </a:ext>
              </a:extLst>
            </p:cNvPr>
            <p:cNvSpPr/>
            <p:nvPr/>
          </p:nvSpPr>
          <p:spPr>
            <a:xfrm>
              <a:off x="2873521" y="4386523"/>
              <a:ext cx="2100732" cy="77798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209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Intro to College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Pre-transfer, 5 units</a:t>
              </a:r>
              <a:endParaRPr sz="13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Elbow Connector 91"/>
            <p:cNvCxnSpPr>
              <a:stCxn id="10" idx="0"/>
              <a:endCxn id="4" idx="1"/>
            </p:cNvCxnSpPr>
            <p:nvPr/>
          </p:nvCxnSpPr>
          <p:spPr>
            <a:xfrm rot="5400000" flipH="1" flipV="1">
              <a:off x="869654" y="2718668"/>
              <a:ext cx="1082853" cy="187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>
              <a:stCxn id="89" idx="0"/>
              <a:endCxn id="4" idx="3"/>
            </p:cNvCxnSpPr>
            <p:nvPr/>
          </p:nvCxnSpPr>
          <p:spPr>
            <a:xfrm rot="16200000" flipV="1">
              <a:off x="3286220" y="2715926"/>
              <a:ext cx="1082853" cy="19248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595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0946-58B3-7743-979C-2CE4A2B3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C00000"/>
                </a:solidFill>
              </a:rPr>
              <a:t>AB 705 Transfer-level options &amp; MM Placement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(Fall 2019 implementation)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538B19-DCB1-D041-9E55-A22D4F78B40C}"/>
              </a:ext>
            </a:extLst>
          </p:cNvPr>
          <p:cNvGrpSpPr/>
          <p:nvPr/>
        </p:nvGrpSpPr>
        <p:grpSpPr>
          <a:xfrm>
            <a:off x="241987" y="1509287"/>
            <a:ext cx="8669294" cy="5223630"/>
            <a:chOff x="241987" y="1509287"/>
            <a:chExt cx="8669294" cy="522363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55C1C13-4C1C-E447-9F78-AE1B1DEF2425}"/>
                </a:ext>
              </a:extLst>
            </p:cNvPr>
            <p:cNvCxnSpPr>
              <a:cxnSpLocks/>
            </p:cNvCxnSpPr>
            <p:nvPr/>
          </p:nvCxnSpPr>
          <p:spPr>
            <a:xfrm>
              <a:off x="2001796" y="1634243"/>
              <a:ext cx="7724" cy="480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306BAAD-91D7-7F42-9BE4-378568332A86}"/>
                </a:ext>
              </a:extLst>
            </p:cNvPr>
            <p:cNvCxnSpPr>
              <a:cxnSpLocks/>
            </p:cNvCxnSpPr>
            <p:nvPr/>
          </p:nvCxnSpPr>
          <p:spPr>
            <a:xfrm>
              <a:off x="5517292" y="1622954"/>
              <a:ext cx="7724" cy="48089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oogle Shape;55;p9">
              <a:extLst>
                <a:ext uri="{FF2B5EF4-FFF2-40B4-BE49-F238E27FC236}">
                  <a16:creationId xmlns:a16="http://schemas.microsoft.com/office/drawing/2014/main" id="{81EACBC8-8F61-C641-8B47-4EA53F0E8C6C}"/>
                </a:ext>
              </a:extLst>
            </p:cNvPr>
            <p:cNvSpPr/>
            <p:nvPr/>
          </p:nvSpPr>
          <p:spPr>
            <a:xfrm>
              <a:off x="241987" y="2345000"/>
              <a:ext cx="1611527" cy="1769204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1A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oogle Shape;55;p9">
              <a:extLst>
                <a:ext uri="{FF2B5EF4-FFF2-40B4-BE49-F238E27FC236}">
                  <a16:creationId xmlns:a16="http://schemas.microsoft.com/office/drawing/2014/main" id="{01030E09-04CC-2D4F-BC67-4FEF9F43BC90}"/>
                </a:ext>
              </a:extLst>
            </p:cNvPr>
            <p:cNvSpPr/>
            <p:nvPr/>
          </p:nvSpPr>
          <p:spPr>
            <a:xfrm>
              <a:off x="2186114" y="2344999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1A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Composition &amp; Reading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5 units (quarter)</a:t>
              </a:r>
              <a:endParaRPr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Google Shape;55;p9">
              <a:extLst>
                <a:ext uri="{FF2B5EF4-FFF2-40B4-BE49-F238E27FC236}">
                  <a16:creationId xmlns:a16="http://schemas.microsoft.com/office/drawing/2014/main" id="{6A9532E4-E6EE-BC4B-91B6-66DC4BCBAE18}"/>
                </a:ext>
              </a:extLst>
            </p:cNvPr>
            <p:cNvSpPr/>
            <p:nvPr/>
          </p:nvSpPr>
          <p:spPr>
            <a:xfrm>
              <a:off x="3957248" y="2530350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NCEN 401A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Bridge to Transfer English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Non-credit, 2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hrs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/week</a:t>
              </a:r>
            </a:p>
          </p:txBody>
        </p:sp>
        <p:sp>
          <p:nvSpPr>
            <p:cNvPr id="19" name="Google Shape;55;p9">
              <a:extLst>
                <a:ext uri="{FF2B5EF4-FFF2-40B4-BE49-F238E27FC236}">
                  <a16:creationId xmlns:a16="http://schemas.microsoft.com/office/drawing/2014/main" id="{D26B67F3-6857-2042-A047-ACE88188A08E}"/>
                </a:ext>
              </a:extLst>
            </p:cNvPr>
            <p:cNvSpPr/>
            <p:nvPr/>
          </p:nvSpPr>
          <p:spPr>
            <a:xfrm>
              <a:off x="5739715" y="2333710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Composition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4 units</a:t>
              </a:r>
            </a:p>
          </p:txBody>
        </p:sp>
        <p:sp>
          <p:nvSpPr>
            <p:cNvPr id="21" name="Google Shape;55;p9">
              <a:extLst>
                <a:ext uri="{FF2B5EF4-FFF2-40B4-BE49-F238E27FC236}">
                  <a16:creationId xmlns:a16="http://schemas.microsoft.com/office/drawing/2014/main" id="{92352C54-3D80-6E45-A49B-8C55B0AE60A7}"/>
                </a:ext>
              </a:extLst>
            </p:cNvPr>
            <p:cNvSpPr/>
            <p:nvPr/>
          </p:nvSpPr>
          <p:spPr>
            <a:xfrm>
              <a:off x="5739715" y="4324360"/>
              <a:ext cx="1530179" cy="176920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ENGL 1S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Integrated Composition &amp; Reading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Transfer level, 4 units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8558D-D046-1248-85EE-3449682D9D32}"/>
                </a:ext>
              </a:extLst>
            </p:cNvPr>
            <p:cNvCxnSpPr>
              <a:cxnSpLocks/>
              <a:stCxn id="14" idx="3"/>
              <a:endCxn id="18" idx="1"/>
            </p:cNvCxnSpPr>
            <p:nvPr/>
          </p:nvCxnSpPr>
          <p:spPr>
            <a:xfrm>
              <a:off x="3716293" y="3229602"/>
              <a:ext cx="240955" cy="61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55;p9">
              <a:extLst>
                <a:ext uri="{FF2B5EF4-FFF2-40B4-BE49-F238E27FC236}">
                  <a16:creationId xmlns:a16="http://schemas.microsoft.com/office/drawing/2014/main" id="{E7BD8363-8481-D440-9548-0316FCDF67FC}"/>
                </a:ext>
              </a:extLst>
            </p:cNvPr>
            <p:cNvSpPr/>
            <p:nvPr/>
          </p:nvSpPr>
          <p:spPr>
            <a:xfrm>
              <a:off x="7558213" y="2512885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NCEN 442B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Portfolio Publication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Non-credit, 2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hrs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/week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8B113BA-5FF6-E946-B886-CBF7BB2D2519}"/>
                </a:ext>
              </a:extLst>
            </p:cNvPr>
            <p:cNvCxnSpPr>
              <a:cxnSpLocks/>
              <a:stCxn id="19" idx="3"/>
              <a:endCxn id="27" idx="1"/>
            </p:cNvCxnSpPr>
            <p:nvPr/>
          </p:nvCxnSpPr>
          <p:spPr>
            <a:xfrm flipV="1">
              <a:off x="7269895" y="3218312"/>
              <a:ext cx="288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1D7640-6884-E541-AA6A-2CC285EEC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9895" y="5196474"/>
              <a:ext cx="288318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023275E-4D5A-F049-9BB5-6D13E6CF09E5}"/>
                </a:ext>
              </a:extLst>
            </p:cNvPr>
            <p:cNvCxnSpPr>
              <a:cxnSpLocks/>
              <a:stCxn id="21" idx="0"/>
              <a:endCxn id="19" idx="2"/>
            </p:cNvCxnSpPr>
            <p:nvPr/>
          </p:nvCxnSpPr>
          <p:spPr>
            <a:xfrm flipV="1">
              <a:off x="6504805" y="4102915"/>
              <a:ext cx="0" cy="221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2756EC-A259-3F48-85CE-5BABF606B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8733" y="3923739"/>
              <a:ext cx="0" cy="941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B02E3A-F8C9-0C4E-B738-B388E8E801F2}"/>
                </a:ext>
              </a:extLst>
            </p:cNvPr>
            <p:cNvSpPr txBox="1"/>
            <p:nvPr/>
          </p:nvSpPr>
          <p:spPr>
            <a:xfrm>
              <a:off x="556054" y="1544292"/>
              <a:ext cx="10008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&gt;2.59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07BC6C-1183-D849-8779-B03E07FFAFDD}"/>
                </a:ext>
              </a:extLst>
            </p:cNvPr>
            <p:cNvSpPr txBox="1"/>
            <p:nvPr/>
          </p:nvSpPr>
          <p:spPr>
            <a:xfrm>
              <a:off x="3199497" y="1513272"/>
              <a:ext cx="127454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1.9 - 2.59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84D6DC-8CC8-954F-9F89-8516FA7BAC1A}"/>
                </a:ext>
              </a:extLst>
            </p:cNvPr>
            <p:cNvSpPr txBox="1"/>
            <p:nvPr/>
          </p:nvSpPr>
          <p:spPr>
            <a:xfrm>
              <a:off x="6913605" y="1509287"/>
              <a:ext cx="1000898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GPA &lt;1.9</a:t>
              </a:r>
            </a:p>
          </p:txBody>
        </p:sp>
        <p:sp>
          <p:nvSpPr>
            <p:cNvPr id="28" name="Google Shape;55;p9">
              <a:extLst>
                <a:ext uri="{FF2B5EF4-FFF2-40B4-BE49-F238E27FC236}">
                  <a16:creationId xmlns:a16="http://schemas.microsoft.com/office/drawing/2014/main" id="{8384D914-0E51-3D49-9A34-6E7734CF677D}"/>
                </a:ext>
              </a:extLst>
            </p:cNvPr>
            <p:cNvSpPr/>
            <p:nvPr/>
          </p:nvSpPr>
          <p:spPr>
            <a:xfrm>
              <a:off x="7558213" y="4503535"/>
              <a:ext cx="1353068" cy="141085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NCEN 442A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Portfolio Development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Non-credit, 2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hrs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/week</a:t>
              </a:r>
            </a:p>
          </p:txBody>
        </p:sp>
        <p:sp>
          <p:nvSpPr>
            <p:cNvPr id="12" name="Terminator 11">
              <a:extLst>
                <a:ext uri="{FF2B5EF4-FFF2-40B4-BE49-F238E27FC236}">
                  <a16:creationId xmlns:a16="http://schemas.microsoft.com/office/drawing/2014/main" id="{D4DE0A83-97BF-7141-ABE2-746B87E57F05}"/>
                </a:ext>
              </a:extLst>
            </p:cNvPr>
            <p:cNvSpPr/>
            <p:nvPr/>
          </p:nvSpPr>
          <p:spPr>
            <a:xfrm>
              <a:off x="2302933" y="4514824"/>
              <a:ext cx="2867378" cy="477466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”Wall-to-wall”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Same instructor, sections linked</a:t>
              </a:r>
            </a:p>
          </p:txBody>
        </p:sp>
        <p:sp>
          <p:nvSpPr>
            <p:cNvPr id="31" name="Terminator 30">
              <a:extLst>
                <a:ext uri="{FF2B5EF4-FFF2-40B4-BE49-F238E27FC236}">
                  <a16:creationId xmlns:a16="http://schemas.microsoft.com/office/drawing/2014/main" id="{A0C7E0C5-C10C-4E4C-BD7F-2FE0FA200E7E}"/>
                </a:ext>
              </a:extLst>
            </p:cNvPr>
            <p:cNvSpPr/>
            <p:nvPr/>
          </p:nvSpPr>
          <p:spPr>
            <a:xfrm>
              <a:off x="5871997" y="6255451"/>
              <a:ext cx="2867378" cy="477466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”Wall-to-wall”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Same instructor, sections linked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4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0946-58B3-7743-979C-2CE4A2B3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>
                <a:solidFill>
                  <a:srgbClr val="C00000"/>
                </a:solidFill>
              </a:rPr>
              <a:t>AB 705 </a:t>
            </a:r>
            <a:r>
              <a:rPr lang="en-US" sz="3300" b="1" i="1" dirty="0">
                <a:solidFill>
                  <a:srgbClr val="C00000"/>
                </a:solidFill>
              </a:rPr>
              <a:t>Potential</a:t>
            </a:r>
            <a:r>
              <a:rPr lang="en-US" sz="3300" b="1" dirty="0">
                <a:solidFill>
                  <a:srgbClr val="C00000"/>
                </a:solidFill>
              </a:rPr>
              <a:t> options for ESLL students</a:t>
            </a:r>
            <a:br>
              <a:rPr lang="en-US" sz="3300" b="1" dirty="0">
                <a:solidFill>
                  <a:srgbClr val="C00000"/>
                </a:solidFill>
              </a:rPr>
            </a:br>
            <a:r>
              <a:rPr lang="en-US" sz="3300" b="1" dirty="0">
                <a:solidFill>
                  <a:srgbClr val="C00000"/>
                </a:solidFill>
              </a:rPr>
              <a:t>(guided self-placement; </a:t>
            </a:r>
            <a:r>
              <a:rPr lang="en-US" sz="3200" b="1" i="1" dirty="0">
                <a:solidFill>
                  <a:srgbClr val="C00000"/>
                </a:solidFill>
              </a:rPr>
              <a:t>under discussion</a:t>
            </a:r>
            <a:r>
              <a:rPr lang="en-US" sz="3200" b="1" dirty="0">
                <a:solidFill>
                  <a:srgbClr val="C00000"/>
                </a:solidFill>
              </a:rPr>
              <a:t>)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5C1C13-4C1C-E447-9F78-AE1B1DEF2425}"/>
              </a:ext>
            </a:extLst>
          </p:cNvPr>
          <p:cNvCxnSpPr>
            <a:cxnSpLocks/>
          </p:cNvCxnSpPr>
          <p:nvPr/>
        </p:nvCxnSpPr>
        <p:spPr>
          <a:xfrm>
            <a:off x="2001796" y="1803577"/>
            <a:ext cx="7724" cy="4808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06BAAD-91D7-7F42-9BE4-378568332A86}"/>
              </a:ext>
            </a:extLst>
          </p:cNvPr>
          <p:cNvCxnSpPr>
            <a:cxnSpLocks/>
          </p:cNvCxnSpPr>
          <p:nvPr/>
        </p:nvCxnSpPr>
        <p:spPr>
          <a:xfrm>
            <a:off x="5517292" y="1803577"/>
            <a:ext cx="7724" cy="4808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5;p9">
            <a:extLst>
              <a:ext uri="{FF2B5EF4-FFF2-40B4-BE49-F238E27FC236}">
                <a16:creationId xmlns:a16="http://schemas.microsoft.com/office/drawing/2014/main" id="{81EACBC8-8F61-C641-8B47-4EA53F0E8C6C}"/>
              </a:ext>
            </a:extLst>
          </p:cNvPr>
          <p:cNvSpPr/>
          <p:nvPr/>
        </p:nvSpPr>
        <p:spPr>
          <a:xfrm>
            <a:off x="241987" y="1791839"/>
            <a:ext cx="1611527" cy="159620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ENGL 1A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Composition &amp; Reading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 level, 5 units (quarter)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Google Shape;55;p9">
            <a:extLst>
              <a:ext uri="{FF2B5EF4-FFF2-40B4-BE49-F238E27FC236}">
                <a16:creationId xmlns:a16="http://schemas.microsoft.com/office/drawing/2014/main" id="{01030E09-04CC-2D4F-BC67-4FEF9F43BC90}"/>
              </a:ext>
            </a:extLst>
          </p:cNvPr>
          <p:cNvSpPr/>
          <p:nvPr/>
        </p:nvSpPr>
        <p:spPr>
          <a:xfrm>
            <a:off x="2186114" y="1791838"/>
            <a:ext cx="1530179" cy="176920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ENGL 1A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Composition &amp; Reading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 level, 5 units (quarter)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 ESL students</a:t>
            </a:r>
          </a:p>
        </p:txBody>
      </p:sp>
      <p:sp>
        <p:nvSpPr>
          <p:cNvPr id="18" name="Google Shape;55;p9">
            <a:extLst>
              <a:ext uri="{FF2B5EF4-FFF2-40B4-BE49-F238E27FC236}">
                <a16:creationId xmlns:a16="http://schemas.microsoft.com/office/drawing/2014/main" id="{6A9532E4-E6EE-BC4B-91B6-66DC4BCBAE18}"/>
              </a:ext>
            </a:extLst>
          </p:cNvPr>
          <p:cNvSpPr/>
          <p:nvPr/>
        </p:nvSpPr>
        <p:spPr>
          <a:xfrm>
            <a:off x="3957248" y="1977189"/>
            <a:ext cx="1353068" cy="141085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ESLL 201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Credit, 2 units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Optional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F98558D-D046-1248-85EE-3449682D9D32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3716293" y="2676441"/>
            <a:ext cx="240955" cy="6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rminator 11">
            <a:extLst>
              <a:ext uri="{FF2B5EF4-FFF2-40B4-BE49-F238E27FC236}">
                <a16:creationId xmlns:a16="http://schemas.microsoft.com/office/drawing/2014/main" id="{D4DE0A83-97BF-7141-ABE2-746B87E57F05}"/>
              </a:ext>
            </a:extLst>
          </p:cNvPr>
          <p:cNvSpPr/>
          <p:nvPr/>
        </p:nvSpPr>
        <p:spPr>
          <a:xfrm>
            <a:off x="2302933" y="3905218"/>
            <a:ext cx="2867378" cy="86645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”Wall-to-wall”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Same instructor, sections linked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Instructor has minimum </a:t>
            </a:r>
            <a:r>
              <a:rPr lang="en-US" sz="1200" dirty="0" err="1">
                <a:solidFill>
                  <a:schemeClr val="tx1"/>
                </a:solidFill>
              </a:rPr>
              <a:t>quals</a:t>
            </a:r>
            <a:r>
              <a:rPr lang="en-US" sz="1200" dirty="0">
                <a:solidFill>
                  <a:schemeClr val="tx1"/>
                </a:solidFill>
              </a:rPr>
              <a:t> in ENGL and ESL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Google Shape;55;p9">
            <a:extLst>
              <a:ext uri="{FF2B5EF4-FFF2-40B4-BE49-F238E27FC236}">
                <a16:creationId xmlns:a16="http://schemas.microsoft.com/office/drawing/2014/main" id="{284E5AC9-53A4-B44E-80F5-41A384E3136F}"/>
              </a:ext>
            </a:extLst>
          </p:cNvPr>
          <p:cNvSpPr/>
          <p:nvPr/>
        </p:nvSpPr>
        <p:spPr>
          <a:xfrm>
            <a:off x="379969" y="3910193"/>
            <a:ext cx="1353068" cy="96660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201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Credit, 2 units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Google Shape;46;p8">
            <a:extLst>
              <a:ext uri="{FF2B5EF4-FFF2-40B4-BE49-F238E27FC236}">
                <a16:creationId xmlns:a16="http://schemas.microsoft.com/office/drawing/2014/main" id="{28F0EB5C-9160-4D44-9BC2-BBF937AA56EA}"/>
              </a:ext>
            </a:extLst>
          </p:cNvPr>
          <p:cNvSpPr/>
          <p:nvPr/>
        </p:nvSpPr>
        <p:spPr>
          <a:xfrm>
            <a:off x="5688625" y="3717126"/>
            <a:ext cx="1547553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Level 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125 / ESLL 249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Google Shape;47;p8">
            <a:extLst>
              <a:ext uri="{FF2B5EF4-FFF2-40B4-BE49-F238E27FC236}">
                <a16:creationId xmlns:a16="http://schemas.microsoft.com/office/drawing/2014/main" id="{C39B6266-3E43-BE44-8C25-E0024EC1844C}"/>
              </a:ext>
            </a:extLst>
          </p:cNvPr>
          <p:cNvSpPr/>
          <p:nvPr/>
        </p:nvSpPr>
        <p:spPr>
          <a:xfrm>
            <a:off x="5688625" y="4750056"/>
            <a:ext cx="1547553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Level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236 / 237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Google Shape;47;p8">
            <a:extLst>
              <a:ext uri="{FF2B5EF4-FFF2-40B4-BE49-F238E27FC236}">
                <a16:creationId xmlns:a16="http://schemas.microsoft.com/office/drawing/2014/main" id="{E6FE214D-090A-D541-8277-AA0249E2F83A}"/>
              </a:ext>
            </a:extLst>
          </p:cNvPr>
          <p:cNvSpPr/>
          <p:nvPr/>
        </p:nvSpPr>
        <p:spPr>
          <a:xfrm>
            <a:off x="5688625" y="5820213"/>
            <a:ext cx="1547553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Level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ESLL 226 / 227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FDB6AA-B1E5-9347-94F7-0DCCCF6904CD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6462402" y="5528038"/>
            <a:ext cx="0" cy="29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D27B325-D254-C94F-8ED1-9DAA9DD33260}"/>
              </a:ext>
            </a:extLst>
          </p:cNvPr>
          <p:cNvCxnSpPr>
            <a:cxnSpLocks/>
            <a:stCxn id="25" idx="0"/>
            <a:endCxn id="23" idx="2"/>
          </p:cNvCxnSpPr>
          <p:nvPr/>
        </p:nvCxnSpPr>
        <p:spPr>
          <a:xfrm flipV="1">
            <a:off x="6462402" y="4495108"/>
            <a:ext cx="0" cy="254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9">
            <a:extLst>
              <a:ext uri="{FF2B5EF4-FFF2-40B4-BE49-F238E27FC236}">
                <a16:creationId xmlns:a16="http://schemas.microsoft.com/office/drawing/2014/main" id="{F7D933C2-E464-E348-8B4E-B5D036123975}"/>
              </a:ext>
            </a:extLst>
          </p:cNvPr>
          <p:cNvSpPr/>
          <p:nvPr/>
        </p:nvSpPr>
        <p:spPr>
          <a:xfrm>
            <a:off x="6520251" y="1785323"/>
            <a:ext cx="1611527" cy="16027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ENGL 1A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Composition &amp; Reading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Transfer level, 5 units (quarter)</a:t>
            </a:r>
            <a:endParaRPr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Google Shape;47;p8">
            <a:extLst>
              <a:ext uri="{FF2B5EF4-FFF2-40B4-BE49-F238E27FC236}">
                <a16:creationId xmlns:a16="http://schemas.microsoft.com/office/drawing/2014/main" id="{A3B76C1F-F1B2-B947-8761-F2E0B631673F}"/>
              </a:ext>
            </a:extLst>
          </p:cNvPr>
          <p:cNvSpPr/>
          <p:nvPr/>
        </p:nvSpPr>
        <p:spPr>
          <a:xfrm>
            <a:off x="7489624" y="4750056"/>
            <a:ext cx="1543164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Level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436 / 437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“Mirrored”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Google Shape;47;p8">
            <a:extLst>
              <a:ext uri="{FF2B5EF4-FFF2-40B4-BE49-F238E27FC236}">
                <a16:creationId xmlns:a16="http://schemas.microsoft.com/office/drawing/2014/main" id="{D097CCD3-B0DE-304F-9F8B-AC43AA1BA581}"/>
              </a:ext>
            </a:extLst>
          </p:cNvPr>
          <p:cNvSpPr/>
          <p:nvPr/>
        </p:nvSpPr>
        <p:spPr>
          <a:xfrm>
            <a:off x="7489624" y="5820213"/>
            <a:ext cx="1543164" cy="77798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Level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NCEL 426 / 427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“Mirrored”</a:t>
            </a:r>
            <a:endParaRPr sz="13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EAD2E2-6A89-4640-92C0-46A7EA3C646F}"/>
              </a:ext>
            </a:extLst>
          </p:cNvPr>
          <p:cNvCxnSpPr>
            <a:cxnSpLocks/>
            <a:stCxn id="40" idx="0"/>
            <a:endCxn id="38" idx="2"/>
          </p:cNvCxnSpPr>
          <p:nvPr/>
        </p:nvCxnSpPr>
        <p:spPr>
          <a:xfrm flipV="1">
            <a:off x="8261206" y="5528038"/>
            <a:ext cx="0" cy="29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E5360199-4749-F34C-9693-7DE58F600020}"/>
              </a:ext>
            </a:extLst>
          </p:cNvPr>
          <p:cNvCxnSpPr>
            <a:cxnSpLocks/>
            <a:stCxn id="38" idx="0"/>
            <a:endCxn id="23" idx="3"/>
          </p:cNvCxnSpPr>
          <p:nvPr/>
        </p:nvCxnSpPr>
        <p:spPr>
          <a:xfrm rot="16200000" flipV="1">
            <a:off x="7426723" y="3915573"/>
            <a:ext cx="643939" cy="10250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500574B-F66B-2E44-932F-0A194D7F7AF7}"/>
              </a:ext>
            </a:extLst>
          </p:cNvPr>
          <p:cNvCxnSpPr>
            <a:cxnSpLocks/>
            <a:stCxn id="23" idx="0"/>
            <a:endCxn id="35" idx="2"/>
          </p:cNvCxnSpPr>
          <p:nvPr/>
        </p:nvCxnSpPr>
        <p:spPr>
          <a:xfrm rot="5400000" flipH="1" flipV="1">
            <a:off x="6729666" y="3120778"/>
            <a:ext cx="329084" cy="8636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C1F8BA-67CD-D046-A9E8-94456EEB814C}"/>
              </a:ext>
            </a:extLst>
          </p:cNvPr>
          <p:cNvCxnSpPr>
            <a:stCxn id="25" idx="3"/>
            <a:endCxn id="38" idx="1"/>
          </p:cNvCxnSpPr>
          <p:nvPr/>
        </p:nvCxnSpPr>
        <p:spPr>
          <a:xfrm>
            <a:off x="7236178" y="5139047"/>
            <a:ext cx="2534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13E47BB-146E-CB4E-B482-285B2F1A5AAC}"/>
              </a:ext>
            </a:extLst>
          </p:cNvPr>
          <p:cNvCxnSpPr/>
          <p:nvPr/>
        </p:nvCxnSpPr>
        <p:spPr>
          <a:xfrm>
            <a:off x="7219243" y="6183272"/>
            <a:ext cx="2534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47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AD73-8947-F84D-80BA-B5CB414E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AB 705 Activities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F12CD-CE72-BE4D-A4CD-533BF2B67922}"/>
              </a:ext>
            </a:extLst>
          </p:cNvPr>
          <p:cNvGrpSpPr/>
          <p:nvPr/>
        </p:nvGrpSpPr>
        <p:grpSpPr>
          <a:xfrm>
            <a:off x="324243" y="1365564"/>
            <a:ext cx="8744116" cy="5154251"/>
            <a:chOff x="324243" y="1365564"/>
            <a:chExt cx="8744116" cy="51542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3C3DC3-FF78-AB4E-BBDC-51E2C4529CE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1058" y="2195502"/>
              <a:ext cx="1507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7DC6BC-8D1C-2140-8EDD-A35742E8FA1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15437" y="2102908"/>
              <a:ext cx="6278502" cy="259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9AAE04-ACF3-A549-996C-A8101E297975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210540" y="2113634"/>
              <a:ext cx="409795" cy="1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785573-E0BC-B841-9C0B-A50404E4A1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4842" y="1395553"/>
              <a:ext cx="1632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2017 - 2018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0EE81C-AF15-3644-B206-0B31C655ADA4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2519407" y="2113633"/>
              <a:ext cx="409795" cy="1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439540-99F6-4C41-A3BB-A8BDC122BA5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4243" y="2509467"/>
              <a:ext cx="202761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Professional Development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CAP workshops (ENG/ESL)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Curriculum: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Lowered 1S/T unit count to 4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Lowered 242A/B unit count to 1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Created 1A credit co-requisite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MM Placement</a:t>
              </a:r>
            </a:p>
            <a:p>
              <a:pPr marL="171450" indent="-17145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Piloted MM placement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B00B7F-A120-A345-90D1-B0BD281FF41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562054" y="2484642"/>
              <a:ext cx="229284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Curriculum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i="1" dirty="0">
                  <a:latin typeface="Calibri"/>
                  <a:ea typeface="+mn-ea"/>
                  <a:cs typeface="+mn-cs"/>
                </a:rPr>
                <a:t>Noncredit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1A co-requisite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Noncredit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1S/T co-requisites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Credit/NC 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ESL co-requisite (mirrored)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Mirrored ESL levels 3/4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Multiple Measures Placement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&gt;2.59: ENGL 1A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1.9-2.59: ENGL 110 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ENG 1S/T (w/242A/B)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&lt;1.9: ENGL 209 </a:t>
              </a:r>
              <a:r>
                <a:rPr lang="en-US" sz="1200" i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or</a:t>
              </a: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ENG 1S/T (w/242A/B)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1697ED-950F-1142-8063-C274BA7AF5A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2699" y="5134820"/>
              <a:ext cx="2291010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numCol="1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u="sng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Stakeholders</a:t>
              </a:r>
              <a:endPara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Assessment Taskforce (district)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Assessment office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Counseling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A&amp;R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Institutional Research 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695132" y="2125384"/>
              <a:ext cx="17766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5337B8-458E-A14F-981D-9521707895D5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>
              <a:off x="8259711" y="2132588"/>
              <a:ext cx="409795" cy="1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785573-E0BC-B841-9C0B-A50404E4A1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23708" y="1445490"/>
              <a:ext cx="1632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2018 - 2019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1697ED-950F-1142-8063-C274BA7AF5A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17932" y="5134820"/>
              <a:ext cx="2363665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numCol="1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Faculty Workgroup (ENGL and ESL)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Curriculum committees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Dean / VPI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Marketing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Online Learning (GSP)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B00B7F-A120-A345-90D1-B0BD281FF41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06382" y="2509467"/>
              <a:ext cx="184023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Phase out ENG 110/209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Academic renewal – under discussion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Guided Self-placement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No HST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International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MM placement polices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Dual Enrollment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Homeschool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785573-E0BC-B841-9C0B-A50404E4A17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08597" y="1365564"/>
              <a:ext cx="1632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Fall 2019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AB705 Implementation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B00B7F-A120-A345-90D1-B0BD281FF411}"/>
              </a:ext>
            </a:extLst>
          </p:cNvPr>
          <p:cNvSpPr txBox="1">
            <a:spLocks noChangeAspect="1"/>
          </p:cNvSpPr>
          <p:nvPr/>
        </p:nvSpPr>
        <p:spPr>
          <a:xfrm>
            <a:off x="6724930" y="2509467"/>
            <a:ext cx="1840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Conduct Research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Build fall schedule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Numbers of sections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Co-</a:t>
            </a:r>
            <a:r>
              <a:rPr lang="en-US" sz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req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assignments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considerations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Coding/linking sections (wall-to-wall)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Professional Development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Joint ESL/ENGL retreats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ESL dept. retreat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Messaging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Website/online schedule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Video (education on AB705)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Banner messaging?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69415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 Fall2015">
  <a:themeElements>
    <a:clrScheme name="Custom 3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AB1F2C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ic PPT" id="{632E22F7-362D-D140-8A90-09B6A80869D7}" vid="{5562846C-B55E-F743-8B7B-0ECCCB004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 Template Classic</Template>
  <TotalTime>296</TotalTime>
  <Words>543</Words>
  <Application>Microsoft Macintosh PowerPoint</Application>
  <PresentationFormat>On-screen Show (4:3)</PresentationFormat>
  <Paragraphs>160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2</vt:lpstr>
      <vt:lpstr>Academic Fall2015</vt:lpstr>
      <vt:lpstr>Office Theme</vt:lpstr>
      <vt:lpstr>1_Office Theme</vt:lpstr>
      <vt:lpstr>AB705: English and ESLL</vt:lpstr>
      <vt:lpstr>Current basic skills-to-transfer pathways</vt:lpstr>
      <vt:lpstr>AB 705 Transfer-level options &amp; MM Placement (Fall 2019 implementation) </vt:lpstr>
      <vt:lpstr>AB 705 Potential options for ESLL students (guided self-placement; under discussion) </vt:lpstr>
      <vt:lpstr>AB 705 Activities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Microsoft Office User</cp:lastModifiedBy>
  <cp:revision>21</cp:revision>
  <dcterms:created xsi:type="dcterms:W3CDTF">2017-12-20T23:23:15Z</dcterms:created>
  <dcterms:modified xsi:type="dcterms:W3CDTF">2019-05-08T14:56:41Z</dcterms:modified>
</cp:coreProperties>
</file>