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sldIdLst>
    <p:sldId id="256" r:id="rId2"/>
    <p:sldId id="257" r:id="rId3"/>
    <p:sldId id="258" r:id="rId4"/>
    <p:sldId id="262" r:id="rId5"/>
    <p:sldId id="263" r:id="rId6"/>
    <p:sldId id="264" r:id="rId7"/>
    <p:sldId id="265" r:id="rId8"/>
    <p:sldId id="266" r:id="rId9"/>
    <p:sldId id="267" r:id="rId10"/>
    <p:sldId id="269" r:id="rId11"/>
    <p:sldId id="268"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BAFF"/>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1"/>
    <p:restoredTop sz="94720"/>
  </p:normalViewPr>
  <p:slideViewPr>
    <p:cSldViewPr snapToGrid="0" snapToObjects="1">
      <p:cViewPr varScale="1">
        <p:scale>
          <a:sx n="102" d="100"/>
          <a:sy n="102" d="100"/>
        </p:scale>
        <p:origin x="21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Road with solid fill">
            <a:extLst>
              <a:ext uri="{FF2B5EF4-FFF2-40B4-BE49-F238E27FC236}">
                <a16:creationId xmlns:a16="http://schemas.microsoft.com/office/drawing/2014/main" id="{331297F0-40D9-1F4E-B73D-D15E6CD91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2897" y="-24099"/>
            <a:ext cx="5701572" cy="5594581"/>
          </a:xfrm>
          <a:prstGeom prst="rect">
            <a:avLst/>
          </a:prstGeom>
        </p:spPr>
      </p:pic>
      <p:sp>
        <p:nvSpPr>
          <p:cNvPr id="2" name="Title 1"/>
          <p:cNvSpPr>
            <a:spLocks noGrp="1"/>
          </p:cNvSpPr>
          <p:nvPr>
            <p:ph type="ctrTitle"/>
          </p:nvPr>
        </p:nvSpPr>
        <p:spPr/>
        <p:txBody>
          <a:bodyPr/>
          <a:lstStyle/>
          <a:p>
            <a:r>
              <a:rPr lang="en-US" dirty="0"/>
              <a:t>Shared Governance:</a:t>
            </a:r>
          </a:p>
        </p:txBody>
      </p:sp>
      <p:sp>
        <p:nvSpPr>
          <p:cNvPr id="3" name="Subtitle 2"/>
          <p:cNvSpPr>
            <a:spLocks noGrp="1"/>
          </p:cNvSpPr>
          <p:nvPr>
            <p:ph type="subTitle" idx="1"/>
          </p:nvPr>
        </p:nvSpPr>
        <p:spPr/>
        <p:txBody>
          <a:bodyPr/>
          <a:lstStyle/>
          <a:p>
            <a:r>
              <a:rPr lang="en-US" dirty="0"/>
              <a:t>The Road So Far</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Mission-Based Governance Structure</a:t>
            </a:r>
            <a:endParaRPr lang="en-US" sz="2800" dirty="0"/>
          </a:p>
        </p:txBody>
      </p:sp>
      <p:sp>
        <p:nvSpPr>
          <p:cNvPr id="5" name="Content Placeholder 4">
            <a:extLst>
              <a:ext uri="{FF2B5EF4-FFF2-40B4-BE49-F238E27FC236}">
                <a16:creationId xmlns:a16="http://schemas.microsoft.com/office/drawing/2014/main" id="{CF3C9B5A-41B8-924F-9365-680D4DAC2790}"/>
              </a:ext>
            </a:extLst>
          </p:cNvPr>
          <p:cNvSpPr>
            <a:spLocks noGrp="1"/>
          </p:cNvSpPr>
          <p:nvPr>
            <p:ph idx="1"/>
          </p:nvPr>
        </p:nvSpPr>
        <p:spPr/>
        <p:txBody>
          <a:bodyPr/>
          <a:lstStyle/>
          <a:p>
            <a:pPr marL="0" indent="0">
              <a:buNone/>
            </a:pPr>
            <a:endParaRPr lang="en-US" dirty="0"/>
          </a:p>
        </p:txBody>
      </p:sp>
      <p:sp>
        <p:nvSpPr>
          <p:cNvPr id="6" name="Oval 5">
            <a:extLst>
              <a:ext uri="{FF2B5EF4-FFF2-40B4-BE49-F238E27FC236}">
                <a16:creationId xmlns:a16="http://schemas.microsoft.com/office/drawing/2014/main" id="{F6BDDE22-0AA9-F64B-A0AD-37610A6AAC24}"/>
              </a:ext>
            </a:extLst>
          </p:cNvPr>
          <p:cNvSpPr/>
          <p:nvPr/>
        </p:nvSpPr>
        <p:spPr>
          <a:xfrm>
            <a:off x="2312276" y="3699641"/>
            <a:ext cx="4298731" cy="16291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Shared Governance</a:t>
            </a:r>
          </a:p>
        </p:txBody>
      </p:sp>
      <p:sp>
        <p:nvSpPr>
          <p:cNvPr id="7" name="Rounded Rectangle 6">
            <a:extLst>
              <a:ext uri="{FF2B5EF4-FFF2-40B4-BE49-F238E27FC236}">
                <a16:creationId xmlns:a16="http://schemas.microsoft.com/office/drawing/2014/main" id="{E6CEEACF-BAA8-D845-9B1E-0DAFFE4D6E0B}"/>
              </a:ext>
            </a:extLst>
          </p:cNvPr>
          <p:cNvSpPr/>
          <p:nvPr/>
        </p:nvSpPr>
        <p:spPr>
          <a:xfrm>
            <a:off x="1773850" y="3112376"/>
            <a:ext cx="872359" cy="6332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CS</a:t>
            </a:r>
          </a:p>
        </p:txBody>
      </p:sp>
      <p:sp>
        <p:nvSpPr>
          <p:cNvPr id="8" name="Rounded Rectangle 7">
            <a:extLst>
              <a:ext uri="{FF2B5EF4-FFF2-40B4-BE49-F238E27FC236}">
                <a16:creationId xmlns:a16="http://schemas.microsoft.com/office/drawing/2014/main" id="{1B368827-5528-6D4E-A8AF-E28A2C564865}"/>
              </a:ext>
            </a:extLst>
          </p:cNvPr>
          <p:cNvSpPr/>
          <p:nvPr/>
        </p:nvSpPr>
        <p:spPr>
          <a:xfrm>
            <a:off x="2876039" y="2931073"/>
            <a:ext cx="872359" cy="6332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a:t>
            </a:r>
          </a:p>
        </p:txBody>
      </p:sp>
      <p:sp>
        <p:nvSpPr>
          <p:cNvPr id="11" name="Rounded Rectangle 10">
            <a:extLst>
              <a:ext uri="{FF2B5EF4-FFF2-40B4-BE49-F238E27FC236}">
                <a16:creationId xmlns:a16="http://schemas.microsoft.com/office/drawing/2014/main" id="{C5CD2207-8CD3-BA43-96E5-321A8303573C}"/>
              </a:ext>
            </a:extLst>
          </p:cNvPr>
          <p:cNvSpPr/>
          <p:nvPr/>
        </p:nvSpPr>
        <p:spPr>
          <a:xfrm>
            <a:off x="5098956" y="2944868"/>
            <a:ext cx="1070616" cy="6332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President</a:t>
            </a:r>
          </a:p>
        </p:txBody>
      </p:sp>
      <p:sp>
        <p:nvSpPr>
          <p:cNvPr id="12" name="Rounded Rectangle 11">
            <a:extLst>
              <a:ext uri="{FF2B5EF4-FFF2-40B4-BE49-F238E27FC236}">
                <a16:creationId xmlns:a16="http://schemas.microsoft.com/office/drawing/2014/main" id="{873872CE-9C4E-A045-9299-6A901C27E5B6}"/>
              </a:ext>
            </a:extLst>
          </p:cNvPr>
          <p:cNvSpPr/>
          <p:nvPr/>
        </p:nvSpPr>
        <p:spPr>
          <a:xfrm>
            <a:off x="3978228" y="2931073"/>
            <a:ext cx="872359" cy="6332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ASFC</a:t>
            </a:r>
          </a:p>
        </p:txBody>
      </p:sp>
      <p:sp>
        <p:nvSpPr>
          <p:cNvPr id="14" name="Rounded Rectangle 13">
            <a:extLst>
              <a:ext uri="{FF2B5EF4-FFF2-40B4-BE49-F238E27FC236}">
                <a16:creationId xmlns:a16="http://schemas.microsoft.com/office/drawing/2014/main" id="{1A794E8A-1CA9-DA4E-8809-B4E145101834}"/>
              </a:ext>
            </a:extLst>
          </p:cNvPr>
          <p:cNvSpPr/>
          <p:nvPr/>
        </p:nvSpPr>
        <p:spPr>
          <a:xfrm>
            <a:off x="1115000" y="4165633"/>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Ex-Officio</a:t>
            </a:r>
          </a:p>
        </p:txBody>
      </p:sp>
      <p:sp>
        <p:nvSpPr>
          <p:cNvPr id="15" name="Rounded Rectangle 14">
            <a:extLst>
              <a:ext uri="{FF2B5EF4-FFF2-40B4-BE49-F238E27FC236}">
                <a16:creationId xmlns:a16="http://schemas.microsoft.com/office/drawing/2014/main" id="{B81EDF47-000C-7143-A395-605547577441}"/>
              </a:ext>
            </a:extLst>
          </p:cNvPr>
          <p:cNvSpPr/>
          <p:nvPr/>
        </p:nvSpPr>
        <p:spPr>
          <a:xfrm>
            <a:off x="6965492" y="4269933"/>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Affinity Groups</a:t>
            </a:r>
          </a:p>
        </p:txBody>
      </p:sp>
      <p:sp>
        <p:nvSpPr>
          <p:cNvPr id="16" name="Rounded Rectangle 15">
            <a:extLst>
              <a:ext uri="{FF2B5EF4-FFF2-40B4-BE49-F238E27FC236}">
                <a16:creationId xmlns:a16="http://schemas.microsoft.com/office/drawing/2014/main" id="{9D919A70-9660-C64C-B118-CED17257BF86}"/>
              </a:ext>
            </a:extLst>
          </p:cNvPr>
          <p:cNvSpPr/>
          <p:nvPr/>
        </p:nvSpPr>
        <p:spPr>
          <a:xfrm>
            <a:off x="6299117" y="3315357"/>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Unions</a:t>
            </a:r>
          </a:p>
        </p:txBody>
      </p:sp>
      <p:sp>
        <p:nvSpPr>
          <p:cNvPr id="17" name="Rounded Rectangle 16">
            <a:extLst>
              <a:ext uri="{FF2B5EF4-FFF2-40B4-BE49-F238E27FC236}">
                <a16:creationId xmlns:a16="http://schemas.microsoft.com/office/drawing/2014/main" id="{3572FDEE-4B3A-534D-BD6C-3BF63F4C45B8}"/>
              </a:ext>
            </a:extLst>
          </p:cNvPr>
          <p:cNvSpPr/>
          <p:nvPr/>
        </p:nvSpPr>
        <p:spPr>
          <a:xfrm>
            <a:off x="6809741" y="5461941"/>
            <a:ext cx="1183863"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Community</a:t>
            </a:r>
          </a:p>
        </p:txBody>
      </p:sp>
      <p:sp>
        <p:nvSpPr>
          <p:cNvPr id="18" name="Rounded Rectangle 17">
            <a:extLst>
              <a:ext uri="{FF2B5EF4-FFF2-40B4-BE49-F238E27FC236}">
                <a16:creationId xmlns:a16="http://schemas.microsoft.com/office/drawing/2014/main" id="{BC52CDC7-E212-3F44-AB55-BCF8CEA6A997}"/>
              </a:ext>
            </a:extLst>
          </p:cNvPr>
          <p:cNvSpPr/>
          <p:nvPr/>
        </p:nvSpPr>
        <p:spPr>
          <a:xfrm>
            <a:off x="5728179" y="5463003"/>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Access</a:t>
            </a:r>
          </a:p>
        </p:txBody>
      </p:sp>
      <p:sp>
        <p:nvSpPr>
          <p:cNvPr id="19" name="Rounded Rectangle 18">
            <a:extLst>
              <a:ext uri="{FF2B5EF4-FFF2-40B4-BE49-F238E27FC236}">
                <a16:creationId xmlns:a16="http://schemas.microsoft.com/office/drawing/2014/main" id="{8B6609CB-581E-024E-B80F-505EE6241664}"/>
              </a:ext>
            </a:extLst>
          </p:cNvPr>
          <p:cNvSpPr/>
          <p:nvPr/>
        </p:nvSpPr>
        <p:spPr>
          <a:xfrm>
            <a:off x="4180303" y="5527379"/>
            <a:ext cx="1338673"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Empowerment</a:t>
            </a:r>
          </a:p>
        </p:txBody>
      </p:sp>
      <p:sp>
        <p:nvSpPr>
          <p:cNvPr id="20" name="Rounded Rectangle 19">
            <a:extLst>
              <a:ext uri="{FF2B5EF4-FFF2-40B4-BE49-F238E27FC236}">
                <a16:creationId xmlns:a16="http://schemas.microsoft.com/office/drawing/2014/main" id="{C577453A-9B01-B149-8519-86D595A3E913}"/>
              </a:ext>
            </a:extLst>
          </p:cNvPr>
          <p:cNvSpPr/>
          <p:nvPr/>
        </p:nvSpPr>
        <p:spPr>
          <a:xfrm>
            <a:off x="3044663" y="5483213"/>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Equity</a:t>
            </a:r>
          </a:p>
        </p:txBody>
      </p:sp>
      <p:sp>
        <p:nvSpPr>
          <p:cNvPr id="21" name="Rounded Rectangle 20">
            <a:extLst>
              <a:ext uri="{FF2B5EF4-FFF2-40B4-BE49-F238E27FC236}">
                <a16:creationId xmlns:a16="http://schemas.microsoft.com/office/drawing/2014/main" id="{03DCDA1A-4DDA-714B-8787-2F68308BAAD6}"/>
              </a:ext>
            </a:extLst>
          </p:cNvPr>
          <p:cNvSpPr/>
          <p:nvPr/>
        </p:nvSpPr>
        <p:spPr>
          <a:xfrm>
            <a:off x="1943399" y="5476393"/>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CTE</a:t>
            </a:r>
          </a:p>
        </p:txBody>
      </p:sp>
      <p:sp>
        <p:nvSpPr>
          <p:cNvPr id="22" name="Rounded Rectangle 21">
            <a:extLst>
              <a:ext uri="{FF2B5EF4-FFF2-40B4-BE49-F238E27FC236}">
                <a16:creationId xmlns:a16="http://schemas.microsoft.com/office/drawing/2014/main" id="{EACE771E-2D1D-F245-AC13-3150D677DBEA}"/>
              </a:ext>
            </a:extLst>
          </p:cNvPr>
          <p:cNvSpPr/>
          <p:nvPr/>
        </p:nvSpPr>
        <p:spPr>
          <a:xfrm>
            <a:off x="772145" y="5469321"/>
            <a:ext cx="872359" cy="633248"/>
          </a:xfrm>
          <a:prstGeom prst="roundRect">
            <a:avLst/>
          </a:prstGeom>
          <a:solidFill>
            <a:srgbClr val="2CB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Transfer</a:t>
            </a:r>
          </a:p>
        </p:txBody>
      </p:sp>
    </p:spTree>
    <p:extLst>
      <p:ext uri="{BB962C8B-B14F-4D97-AF65-F5344CB8AC3E}">
        <p14:creationId xmlns:p14="http://schemas.microsoft.com/office/powerpoint/2010/main" val="8818305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normAutofit/>
          </a:bodyPr>
          <a:lstStyle/>
          <a:p>
            <a:r>
              <a:rPr lang="en-US" dirty="0"/>
              <a:t>Transfer</a:t>
            </a:r>
          </a:p>
          <a:p>
            <a:r>
              <a:rPr lang="en-US" dirty="0"/>
              <a:t>CTE</a:t>
            </a:r>
          </a:p>
          <a:p>
            <a:r>
              <a:rPr lang="en-US" dirty="0"/>
              <a:t>Equity</a:t>
            </a:r>
          </a:p>
          <a:p>
            <a:r>
              <a:rPr lang="en-US" dirty="0"/>
              <a:t>Community</a:t>
            </a:r>
          </a:p>
          <a:p>
            <a:r>
              <a:rPr lang="en-US" dirty="0"/>
              <a:t>Access</a:t>
            </a:r>
          </a:p>
          <a:p>
            <a:r>
              <a:rPr lang="en-US" dirty="0"/>
              <a:t>Empowerment</a:t>
            </a:r>
          </a:p>
        </p:txBody>
      </p:sp>
      <p:sp>
        <p:nvSpPr>
          <p:cNvPr id="3" name="Title 2"/>
          <p:cNvSpPr>
            <a:spLocks noGrp="1"/>
          </p:cNvSpPr>
          <p:nvPr>
            <p:ph type="title"/>
          </p:nvPr>
        </p:nvSpPr>
        <p:spPr/>
        <p:txBody>
          <a:bodyPr/>
          <a:lstStyle/>
          <a:p>
            <a:pPr algn="ctr"/>
            <a:r>
              <a:rPr lang="en-US" sz="2800" dirty="0"/>
              <a:t>Mission-Based Governance</a:t>
            </a:r>
            <a:br>
              <a:rPr lang="en-US" sz="2800" dirty="0"/>
            </a:br>
            <a:r>
              <a:rPr lang="en-US" sz="2800" dirty="0"/>
              <a:t>Do these 6 represent the Mission of Foothill?</a:t>
            </a:r>
            <a:br>
              <a:rPr lang="en-US" dirty="0"/>
            </a:br>
            <a:endParaRPr lang="en-US" dirty="0"/>
          </a:p>
        </p:txBody>
      </p:sp>
      <p:sp>
        <p:nvSpPr>
          <p:cNvPr id="4" name="Content Placeholder 3"/>
          <p:cNvSpPr>
            <a:spLocks noGrp="1"/>
          </p:cNvSpPr>
          <p:nvPr>
            <p:ph sz="half" idx="11"/>
          </p:nvPr>
        </p:nvSpPr>
        <p:spPr/>
        <p:txBody>
          <a:bodyPr>
            <a:normAutofit/>
          </a:bodyPr>
          <a:lstStyle/>
          <a:p>
            <a:r>
              <a:rPr lang="en-US" dirty="0"/>
              <a:t>What’s Missing?</a:t>
            </a:r>
          </a:p>
        </p:txBody>
      </p:sp>
    </p:spTree>
    <p:extLst>
      <p:ext uri="{BB962C8B-B14F-4D97-AF65-F5344CB8AC3E}">
        <p14:creationId xmlns:p14="http://schemas.microsoft.com/office/powerpoint/2010/main" val="363460576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Committee on Committees</a:t>
            </a:r>
            <a:br>
              <a:rPr lang="en-US" dirty="0"/>
            </a:br>
            <a:r>
              <a:rPr lang="en-US" sz="2800" dirty="0"/>
              <a:t>aka The Shared Gov. Task Force</a:t>
            </a:r>
          </a:p>
        </p:txBody>
      </p:sp>
      <p:sp>
        <p:nvSpPr>
          <p:cNvPr id="3" name="Content Placeholder 2"/>
          <p:cNvSpPr>
            <a:spLocks noGrp="1"/>
          </p:cNvSpPr>
          <p:nvPr>
            <p:ph idx="1"/>
          </p:nvPr>
        </p:nvSpPr>
        <p:spPr/>
        <p:txBody>
          <a:bodyPr>
            <a:normAutofit fontScale="62500" lnSpcReduction="20000"/>
          </a:bodyPr>
          <a:lstStyle/>
          <a:p>
            <a:r>
              <a:rPr lang="en-US" dirty="0"/>
              <a:t>Reps from ASFC, CS, AS, and College President </a:t>
            </a:r>
          </a:p>
          <a:p>
            <a:r>
              <a:rPr lang="en-US" dirty="0"/>
              <a:t>Have met twice (thus far) to develop and propose a new governance structure</a:t>
            </a:r>
          </a:p>
          <a:p>
            <a:r>
              <a:rPr lang="en-US" dirty="0"/>
              <a:t>First meeting tackled topics on governance vs operations; rebuilding and instilling trust amongst constituencies; and understanding our college’s mission</a:t>
            </a:r>
          </a:p>
          <a:p>
            <a:r>
              <a:rPr lang="en-US" dirty="0"/>
              <a:t>Second meeting expanded on the college mission to determine structure of shared governance</a:t>
            </a:r>
          </a:p>
        </p:txBody>
      </p:sp>
    </p:spTree>
    <p:extLst>
      <p:ext uri="{BB962C8B-B14F-4D97-AF65-F5344CB8AC3E}">
        <p14:creationId xmlns:p14="http://schemas.microsoft.com/office/powerpoint/2010/main" val="71212508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Simple in structure</a:t>
            </a:r>
          </a:p>
          <a:p>
            <a:r>
              <a:rPr lang="en-US" dirty="0"/>
              <a:t>Simple in purview</a:t>
            </a:r>
          </a:p>
          <a:p>
            <a:r>
              <a:rPr lang="en-US" dirty="0"/>
              <a:t>One council (?)</a:t>
            </a:r>
          </a:p>
          <a:p>
            <a:r>
              <a:rPr lang="en-US" dirty="0"/>
              <a:t>College Mission-based</a:t>
            </a:r>
          </a:p>
        </p:txBody>
      </p:sp>
      <p:sp>
        <p:nvSpPr>
          <p:cNvPr id="3" name="Title 2"/>
          <p:cNvSpPr>
            <a:spLocks noGrp="1"/>
          </p:cNvSpPr>
          <p:nvPr>
            <p:ph type="title"/>
          </p:nvPr>
        </p:nvSpPr>
        <p:spPr/>
        <p:txBody>
          <a:bodyPr/>
          <a:lstStyle/>
          <a:p>
            <a:r>
              <a:rPr lang="en-US" dirty="0"/>
              <a:t>Important Takeaways</a:t>
            </a:r>
          </a:p>
        </p:txBody>
      </p:sp>
      <p:sp>
        <p:nvSpPr>
          <p:cNvPr id="4" name="Content Placeholder 3"/>
          <p:cNvSpPr>
            <a:spLocks noGrp="1"/>
          </p:cNvSpPr>
          <p:nvPr>
            <p:ph sz="half" idx="11"/>
          </p:nvPr>
        </p:nvSpPr>
        <p:spPr/>
        <p:txBody>
          <a:bodyPr>
            <a:normAutofit/>
          </a:bodyPr>
          <a:lstStyle/>
          <a:p>
            <a:r>
              <a:rPr lang="en-US" dirty="0"/>
              <a:t>Representative Leadership</a:t>
            </a:r>
          </a:p>
          <a:p>
            <a:pPr lvl="1"/>
            <a:r>
              <a:rPr lang="en-US" dirty="0"/>
              <a:t>By job position/roles(?)</a:t>
            </a:r>
          </a:p>
          <a:p>
            <a:pPr lvl="1"/>
            <a:r>
              <a:rPr lang="en-US" dirty="0"/>
              <a:t>By constituency </a:t>
            </a:r>
            <a:r>
              <a:rPr lang="en-US" sz="1800" dirty="0"/>
              <a:t>(except Administrators)</a:t>
            </a:r>
          </a:p>
          <a:p>
            <a:pPr lvl="1"/>
            <a:r>
              <a:rPr lang="en-US" dirty="0"/>
              <a:t>Consultative/ex-officio</a:t>
            </a:r>
          </a:p>
        </p:txBody>
      </p:sp>
    </p:spTree>
    <p:extLst>
      <p:ext uri="{BB962C8B-B14F-4D97-AF65-F5344CB8AC3E}">
        <p14:creationId xmlns:p14="http://schemas.microsoft.com/office/powerpoint/2010/main" val="7599388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Given</a:t>
            </a:r>
          </a:p>
          <a:p>
            <a:pPr lvl="1"/>
            <a:r>
              <a:rPr lang="en-US" dirty="0"/>
              <a:t>Reps from ASFC, CS and AS</a:t>
            </a:r>
          </a:p>
          <a:p>
            <a:pPr lvl="1"/>
            <a:r>
              <a:rPr lang="en-US" dirty="0"/>
              <a:t>President (representing Administration) as facilitator</a:t>
            </a:r>
          </a:p>
        </p:txBody>
      </p:sp>
      <p:sp>
        <p:nvSpPr>
          <p:cNvPr id="3" name="Title 2"/>
          <p:cNvSpPr>
            <a:spLocks noGrp="1"/>
          </p:cNvSpPr>
          <p:nvPr>
            <p:ph type="title"/>
          </p:nvPr>
        </p:nvSpPr>
        <p:spPr/>
        <p:txBody>
          <a:bodyPr/>
          <a:lstStyle/>
          <a:p>
            <a:r>
              <a:rPr lang="en-US" dirty="0"/>
              <a:t>Membership</a:t>
            </a:r>
          </a:p>
        </p:txBody>
      </p:sp>
      <p:sp>
        <p:nvSpPr>
          <p:cNvPr id="4" name="Content Placeholder 3"/>
          <p:cNvSpPr>
            <a:spLocks noGrp="1"/>
          </p:cNvSpPr>
          <p:nvPr>
            <p:ph sz="half" idx="11"/>
          </p:nvPr>
        </p:nvSpPr>
        <p:spPr/>
        <p:txBody>
          <a:bodyPr>
            <a:normAutofit/>
          </a:bodyPr>
          <a:lstStyle/>
          <a:p>
            <a:r>
              <a:rPr lang="en-US" dirty="0"/>
              <a:t>Others?</a:t>
            </a:r>
          </a:p>
          <a:p>
            <a:pPr lvl="1"/>
            <a:r>
              <a:rPr lang="en-US" dirty="0"/>
              <a:t>Unions</a:t>
            </a:r>
          </a:p>
          <a:p>
            <a:pPr lvl="1"/>
            <a:r>
              <a:rPr lang="en-US" dirty="0"/>
              <a:t>Affinity Networks</a:t>
            </a:r>
          </a:p>
          <a:p>
            <a:pPr lvl="1"/>
            <a:r>
              <a:rPr lang="en-US" dirty="0"/>
              <a:t>Consultative (ex</a:t>
            </a:r>
            <a:r>
              <a:rPr lang="en-US" dirty="0">
                <a:sym typeface="Wingdings" pitchFamily="2" charset="2"/>
              </a:rPr>
              <a:t>)</a:t>
            </a:r>
            <a:endParaRPr lang="en-US" dirty="0"/>
          </a:p>
          <a:p>
            <a:pPr lvl="2"/>
            <a:r>
              <a:rPr lang="en-US" sz="1800" dirty="0"/>
              <a:t>IR (on-going, but not “voting”)</a:t>
            </a:r>
          </a:p>
          <a:p>
            <a:pPr lvl="2"/>
            <a:r>
              <a:rPr lang="en-US" sz="1800" dirty="0"/>
              <a:t>VP of Finance (agenda specific)</a:t>
            </a:r>
          </a:p>
          <a:p>
            <a:pPr marL="457200" lvl="2" indent="0">
              <a:buNone/>
            </a:pPr>
            <a:endParaRPr lang="en-US" sz="1800" dirty="0"/>
          </a:p>
        </p:txBody>
      </p:sp>
    </p:spTree>
    <p:extLst>
      <p:ext uri="{BB962C8B-B14F-4D97-AF65-F5344CB8AC3E}">
        <p14:creationId xmlns:p14="http://schemas.microsoft.com/office/powerpoint/2010/main" val="379217678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Mission-Based Governance</a:t>
            </a:r>
            <a:endParaRPr lang="en-US" sz="2800" dirty="0"/>
          </a:p>
        </p:txBody>
      </p:sp>
      <p:sp>
        <p:nvSpPr>
          <p:cNvPr id="3" name="Content Placeholder 2"/>
          <p:cNvSpPr>
            <a:spLocks noGrp="1"/>
          </p:cNvSpPr>
          <p:nvPr>
            <p:ph idx="1"/>
          </p:nvPr>
        </p:nvSpPr>
        <p:spPr/>
        <p:txBody>
          <a:bodyPr>
            <a:normAutofit fontScale="47500" lnSpcReduction="20000"/>
          </a:bodyPr>
          <a:lstStyle/>
          <a:p>
            <a:pPr marL="0" indent="0" algn="ctr">
              <a:buNone/>
            </a:pPr>
            <a:r>
              <a:rPr lang="en-US" sz="5100" dirty="0"/>
              <a:t>Foothill College Mission</a:t>
            </a:r>
          </a:p>
          <a:p>
            <a:pPr marL="0" indent="0" algn="ctr">
              <a:buNone/>
            </a:pPr>
            <a:r>
              <a:rPr lang="en-US" sz="4200" dirty="0"/>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p>
          <a:p>
            <a:pPr marL="0" indent="0" algn="ctr">
              <a:buNone/>
            </a:pPr>
            <a:r>
              <a:rPr lang="en-US" sz="4200" i="1" dirty="0"/>
              <a:t>Approved by Planning &amp; Resource Council (</a:t>
            </a:r>
            <a:r>
              <a:rPr lang="en-US" sz="4200" i="1" dirty="0" err="1"/>
              <a:t>PaRC</a:t>
            </a:r>
            <a:r>
              <a:rPr lang="en-US" sz="4200" i="1" dirty="0"/>
              <a:t>) in April 2017; Approved by Board of Trustees in May 2017</a:t>
            </a:r>
            <a:endParaRPr lang="en-US" sz="4200" dirty="0"/>
          </a:p>
        </p:txBody>
      </p:sp>
    </p:spTree>
    <p:extLst>
      <p:ext uri="{BB962C8B-B14F-4D97-AF65-F5344CB8AC3E}">
        <p14:creationId xmlns:p14="http://schemas.microsoft.com/office/powerpoint/2010/main" val="26287981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Mission-Based Governance</a:t>
            </a:r>
            <a:endParaRPr lang="en-US" sz="2800"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sz="5100" dirty="0"/>
              <a:t>Foothill College Mission</a:t>
            </a:r>
          </a:p>
          <a:p>
            <a:pPr marL="0" indent="0" algn="ctr">
              <a:buNone/>
            </a:pPr>
            <a:r>
              <a:rPr lang="en-US" sz="4200" dirty="0"/>
              <a:t>“Believing a well-educated population is essential to sustaining and enhancing a </a:t>
            </a:r>
            <a:r>
              <a:rPr lang="en-US" sz="4200" dirty="0">
                <a:highlight>
                  <a:srgbClr val="FFFF00"/>
                </a:highlight>
              </a:rPr>
              <a:t>democratic society</a:t>
            </a:r>
            <a:r>
              <a:rPr lang="en-US" sz="4200" dirty="0"/>
              <a:t>, Foothill College offers </a:t>
            </a:r>
            <a:r>
              <a:rPr lang="en-US" sz="4200" dirty="0">
                <a:highlight>
                  <a:srgbClr val="FFFF00"/>
                </a:highlight>
              </a:rPr>
              <a:t>programs and services</a:t>
            </a:r>
            <a:r>
              <a:rPr lang="en-US" sz="4200" dirty="0"/>
              <a:t> that </a:t>
            </a:r>
            <a:r>
              <a:rPr lang="en-US" sz="4200" dirty="0">
                <a:highlight>
                  <a:srgbClr val="FFFF00"/>
                </a:highlight>
              </a:rPr>
              <a:t>empower</a:t>
            </a:r>
            <a:r>
              <a:rPr lang="en-US" sz="4200" dirty="0"/>
              <a:t> students to achieve their goals as members of the </a:t>
            </a:r>
            <a:r>
              <a:rPr lang="en-US" sz="4200" dirty="0">
                <a:highlight>
                  <a:srgbClr val="FFFF00"/>
                </a:highlight>
              </a:rPr>
              <a:t>workforce</a:t>
            </a:r>
            <a:r>
              <a:rPr lang="en-US" sz="4200" dirty="0"/>
              <a:t>, as </a:t>
            </a:r>
            <a:r>
              <a:rPr lang="en-US" sz="4200" dirty="0">
                <a:highlight>
                  <a:srgbClr val="FFFF00"/>
                </a:highlight>
              </a:rPr>
              <a:t>future students</a:t>
            </a:r>
            <a:r>
              <a:rPr lang="en-US" sz="4200" dirty="0"/>
              <a:t>, and as </a:t>
            </a:r>
            <a:r>
              <a:rPr lang="en-US" sz="4200" dirty="0">
                <a:highlight>
                  <a:srgbClr val="FFFF00"/>
                </a:highlight>
              </a:rPr>
              <a:t>global citizens</a:t>
            </a:r>
            <a:r>
              <a:rPr lang="en-US" sz="4200" dirty="0"/>
              <a:t>. We work to obtain </a:t>
            </a:r>
            <a:r>
              <a:rPr lang="en-US" sz="4200" dirty="0">
                <a:highlight>
                  <a:srgbClr val="FFFF00"/>
                </a:highlight>
              </a:rPr>
              <a:t>equity</a:t>
            </a:r>
            <a:r>
              <a:rPr lang="en-US" sz="4200" dirty="0"/>
              <a:t> in achievement of </a:t>
            </a:r>
            <a:r>
              <a:rPr lang="en-US" sz="4200" dirty="0">
                <a:highlight>
                  <a:srgbClr val="FFFF00"/>
                </a:highlight>
              </a:rPr>
              <a:t>student outcomes </a:t>
            </a:r>
            <a:r>
              <a:rPr lang="en-US" sz="4200" dirty="0"/>
              <a:t>for </a:t>
            </a:r>
            <a:r>
              <a:rPr lang="en-US" sz="4200" dirty="0">
                <a:highlight>
                  <a:srgbClr val="FFFF00"/>
                </a:highlight>
              </a:rPr>
              <a:t>all California student populations</a:t>
            </a:r>
            <a:r>
              <a:rPr lang="en-US" sz="4200" dirty="0"/>
              <a:t>, and are guided by our core values of honesty, integrity, trust, openness, transparency, forgiveness, and sustainability. Foothill College offers </a:t>
            </a:r>
            <a:r>
              <a:rPr lang="en-US" sz="4200" dirty="0">
                <a:highlight>
                  <a:srgbClr val="FFFF00"/>
                </a:highlight>
              </a:rPr>
              <a:t>associate degrees and certificates</a:t>
            </a:r>
            <a:r>
              <a:rPr lang="en-US" sz="4200" dirty="0"/>
              <a:t> in multiple disciplines, and a </a:t>
            </a:r>
            <a:r>
              <a:rPr lang="en-US" sz="4200" dirty="0">
                <a:highlight>
                  <a:srgbClr val="FFFF00"/>
                </a:highlight>
              </a:rPr>
              <a:t>baccalaureate degree</a:t>
            </a:r>
            <a:r>
              <a:rPr lang="en-US" sz="4200" dirty="0"/>
              <a:t> in dental hygiene.”</a:t>
            </a:r>
          </a:p>
        </p:txBody>
      </p:sp>
    </p:spTree>
    <p:extLst>
      <p:ext uri="{BB962C8B-B14F-4D97-AF65-F5344CB8AC3E}">
        <p14:creationId xmlns:p14="http://schemas.microsoft.com/office/powerpoint/2010/main" val="8934953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Transfer</a:t>
            </a:r>
          </a:p>
          <a:p>
            <a:pPr lvl="1"/>
            <a:r>
              <a:rPr lang="en-US" dirty="0">
                <a:highlight>
                  <a:srgbClr val="FFFF00"/>
                </a:highlight>
              </a:rPr>
              <a:t>programs and services </a:t>
            </a:r>
          </a:p>
          <a:p>
            <a:pPr lvl="1"/>
            <a:r>
              <a:rPr lang="en-US" dirty="0">
                <a:highlight>
                  <a:srgbClr val="FFFF00"/>
                </a:highlight>
              </a:rPr>
              <a:t>future students</a:t>
            </a:r>
          </a:p>
          <a:p>
            <a:pPr lvl="1"/>
            <a:r>
              <a:rPr lang="en-US" dirty="0">
                <a:highlight>
                  <a:srgbClr val="FFFF00"/>
                </a:highlight>
              </a:rPr>
              <a:t>associate degrees and certificates</a:t>
            </a:r>
          </a:p>
          <a:p>
            <a:pPr marL="228600" lvl="1" indent="0">
              <a:buNone/>
            </a:pPr>
            <a:endParaRPr lang="en-US" dirty="0">
              <a:highlight>
                <a:srgbClr val="FFFF00"/>
              </a:highlight>
            </a:endParaRPr>
          </a:p>
          <a:p>
            <a:pPr marL="228600" lvl="1" indent="0">
              <a:buNone/>
            </a:pPr>
            <a:r>
              <a:rPr lang="en-US" dirty="0"/>
              <a:t>All things concerned with student transfer</a:t>
            </a:r>
          </a:p>
        </p:txBody>
      </p:sp>
      <p:sp>
        <p:nvSpPr>
          <p:cNvPr id="3" name="Title 2"/>
          <p:cNvSpPr>
            <a:spLocks noGrp="1"/>
          </p:cNvSpPr>
          <p:nvPr>
            <p:ph type="title"/>
          </p:nvPr>
        </p:nvSpPr>
        <p:spPr/>
        <p:txBody>
          <a:bodyPr/>
          <a:lstStyle/>
          <a:p>
            <a:pPr algn="ctr"/>
            <a:r>
              <a:rPr lang="en-US" dirty="0"/>
              <a:t>Mission-Based Governance</a:t>
            </a:r>
          </a:p>
        </p:txBody>
      </p:sp>
      <p:sp>
        <p:nvSpPr>
          <p:cNvPr id="4" name="Content Placeholder 3"/>
          <p:cNvSpPr>
            <a:spLocks noGrp="1"/>
          </p:cNvSpPr>
          <p:nvPr>
            <p:ph sz="half" idx="11"/>
          </p:nvPr>
        </p:nvSpPr>
        <p:spPr/>
        <p:txBody>
          <a:bodyPr>
            <a:normAutofit lnSpcReduction="10000"/>
          </a:bodyPr>
          <a:lstStyle/>
          <a:p>
            <a:r>
              <a:rPr lang="en-US" dirty="0"/>
              <a:t>CTE</a:t>
            </a:r>
          </a:p>
          <a:p>
            <a:pPr lvl="1"/>
            <a:r>
              <a:rPr lang="en-US" dirty="0">
                <a:highlight>
                  <a:srgbClr val="FFFF00"/>
                </a:highlight>
              </a:rPr>
              <a:t>programs and services </a:t>
            </a:r>
          </a:p>
          <a:p>
            <a:pPr lvl="1"/>
            <a:r>
              <a:rPr lang="en-US" dirty="0">
                <a:highlight>
                  <a:srgbClr val="FFFF00"/>
                </a:highlight>
              </a:rPr>
              <a:t>future students</a:t>
            </a:r>
          </a:p>
          <a:p>
            <a:pPr lvl="1"/>
            <a:r>
              <a:rPr lang="en-US" dirty="0">
                <a:highlight>
                  <a:srgbClr val="FFFF00"/>
                </a:highlight>
              </a:rPr>
              <a:t>associate degrees and certificates</a:t>
            </a:r>
          </a:p>
          <a:p>
            <a:pPr lvl="1"/>
            <a:r>
              <a:rPr lang="en-US" dirty="0">
                <a:highlight>
                  <a:srgbClr val="FFFF00"/>
                </a:highlight>
              </a:rPr>
              <a:t>baccalaureate degree</a:t>
            </a:r>
          </a:p>
          <a:p>
            <a:pPr marL="457200" lvl="2" indent="0">
              <a:buNone/>
            </a:pPr>
            <a:endParaRPr lang="en-US" sz="1800" dirty="0"/>
          </a:p>
          <a:p>
            <a:pPr marL="457200" lvl="2" indent="0">
              <a:buNone/>
            </a:pPr>
            <a:r>
              <a:rPr lang="en-US" dirty="0"/>
              <a:t>All things concerned with student CTE and workforce </a:t>
            </a:r>
          </a:p>
        </p:txBody>
      </p:sp>
    </p:spTree>
    <p:extLst>
      <p:ext uri="{BB962C8B-B14F-4D97-AF65-F5344CB8AC3E}">
        <p14:creationId xmlns:p14="http://schemas.microsoft.com/office/powerpoint/2010/main" val="40122643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normAutofit lnSpcReduction="10000"/>
          </a:bodyPr>
          <a:lstStyle/>
          <a:p>
            <a:r>
              <a:rPr lang="en-US" dirty="0"/>
              <a:t>Equity</a:t>
            </a:r>
          </a:p>
          <a:p>
            <a:pPr lvl="1"/>
            <a:r>
              <a:rPr lang="en-US" dirty="0">
                <a:highlight>
                  <a:srgbClr val="FFFF00"/>
                </a:highlight>
              </a:rPr>
              <a:t>democratic society</a:t>
            </a:r>
          </a:p>
          <a:p>
            <a:pPr lvl="1"/>
            <a:r>
              <a:rPr lang="en-US" dirty="0">
                <a:highlight>
                  <a:srgbClr val="FFFF00"/>
                </a:highlight>
              </a:rPr>
              <a:t>Equity</a:t>
            </a:r>
          </a:p>
          <a:p>
            <a:pPr lvl="1"/>
            <a:r>
              <a:rPr lang="en-US" dirty="0">
                <a:highlight>
                  <a:srgbClr val="FFFF00"/>
                </a:highlight>
              </a:rPr>
              <a:t>student outcomes</a:t>
            </a:r>
          </a:p>
          <a:p>
            <a:pPr lvl="1"/>
            <a:r>
              <a:rPr lang="en-US" dirty="0">
                <a:highlight>
                  <a:srgbClr val="FFFF00"/>
                </a:highlight>
              </a:rPr>
              <a:t>all California student populations</a:t>
            </a:r>
          </a:p>
          <a:p>
            <a:pPr marL="228600" lvl="1" indent="0">
              <a:buNone/>
            </a:pPr>
            <a:endParaRPr lang="en-US" dirty="0">
              <a:highlight>
                <a:srgbClr val="FFFF00"/>
              </a:highlight>
            </a:endParaRPr>
          </a:p>
          <a:p>
            <a:pPr marL="228600" lvl="1" indent="0">
              <a:buNone/>
            </a:pPr>
            <a:r>
              <a:rPr lang="en-US" dirty="0"/>
              <a:t>All things concerned with equity, SLOs, actual student outcomes</a:t>
            </a:r>
          </a:p>
        </p:txBody>
      </p:sp>
      <p:sp>
        <p:nvSpPr>
          <p:cNvPr id="3" name="Title 2"/>
          <p:cNvSpPr>
            <a:spLocks noGrp="1"/>
          </p:cNvSpPr>
          <p:nvPr>
            <p:ph type="title"/>
          </p:nvPr>
        </p:nvSpPr>
        <p:spPr/>
        <p:txBody>
          <a:bodyPr/>
          <a:lstStyle/>
          <a:p>
            <a:pPr algn="ctr"/>
            <a:r>
              <a:rPr lang="en-US" dirty="0"/>
              <a:t>Mission-Based Governance</a:t>
            </a:r>
          </a:p>
        </p:txBody>
      </p:sp>
      <p:sp>
        <p:nvSpPr>
          <p:cNvPr id="4" name="Content Placeholder 3"/>
          <p:cNvSpPr>
            <a:spLocks noGrp="1"/>
          </p:cNvSpPr>
          <p:nvPr>
            <p:ph sz="half" idx="11"/>
          </p:nvPr>
        </p:nvSpPr>
        <p:spPr/>
        <p:txBody>
          <a:bodyPr>
            <a:normAutofit fontScale="92500"/>
          </a:bodyPr>
          <a:lstStyle/>
          <a:p>
            <a:r>
              <a:rPr lang="en-US" dirty="0"/>
              <a:t>Empowerment</a:t>
            </a:r>
          </a:p>
          <a:p>
            <a:pPr lvl="1"/>
            <a:r>
              <a:rPr lang="en-US" dirty="0">
                <a:highlight>
                  <a:srgbClr val="FFFF00"/>
                </a:highlight>
              </a:rPr>
              <a:t>democratic society</a:t>
            </a:r>
          </a:p>
          <a:p>
            <a:pPr lvl="1"/>
            <a:r>
              <a:rPr lang="en-US" dirty="0">
                <a:highlight>
                  <a:srgbClr val="FFFF00"/>
                </a:highlight>
              </a:rPr>
              <a:t>programs and services </a:t>
            </a:r>
          </a:p>
          <a:p>
            <a:pPr lvl="1"/>
            <a:r>
              <a:rPr lang="en-US" dirty="0">
                <a:highlight>
                  <a:srgbClr val="FFFF00"/>
                </a:highlight>
              </a:rPr>
              <a:t>Global citizens</a:t>
            </a:r>
          </a:p>
          <a:p>
            <a:pPr lvl="1"/>
            <a:endParaRPr lang="en-US" sz="1800" dirty="0">
              <a:highlight>
                <a:srgbClr val="FFFF00"/>
              </a:highlight>
            </a:endParaRPr>
          </a:p>
          <a:p>
            <a:pPr marL="228600" lvl="1" indent="0">
              <a:buNone/>
            </a:pPr>
            <a:r>
              <a:rPr lang="en-US" dirty="0"/>
              <a:t>All things concerned with student development, leadership, and co-curricular experiences that enhance the college experience</a:t>
            </a:r>
          </a:p>
        </p:txBody>
      </p:sp>
    </p:spTree>
    <p:extLst>
      <p:ext uri="{BB962C8B-B14F-4D97-AF65-F5344CB8AC3E}">
        <p14:creationId xmlns:p14="http://schemas.microsoft.com/office/powerpoint/2010/main" val="42846008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normAutofit lnSpcReduction="10000"/>
          </a:bodyPr>
          <a:lstStyle/>
          <a:p>
            <a:r>
              <a:rPr lang="en-US" dirty="0"/>
              <a:t>Community</a:t>
            </a:r>
          </a:p>
          <a:p>
            <a:pPr lvl="1"/>
            <a:r>
              <a:rPr lang="en-US" dirty="0">
                <a:highlight>
                  <a:srgbClr val="FFFF00"/>
                </a:highlight>
              </a:rPr>
              <a:t>democratic society</a:t>
            </a:r>
          </a:p>
          <a:p>
            <a:pPr lvl="1"/>
            <a:r>
              <a:rPr lang="en-US" dirty="0">
                <a:highlight>
                  <a:srgbClr val="FFFF00"/>
                </a:highlight>
              </a:rPr>
              <a:t>global citizens </a:t>
            </a:r>
          </a:p>
          <a:p>
            <a:pPr lvl="1"/>
            <a:r>
              <a:rPr lang="en-US" dirty="0">
                <a:highlight>
                  <a:srgbClr val="FFFF00"/>
                </a:highlight>
              </a:rPr>
              <a:t>all California student populations</a:t>
            </a:r>
          </a:p>
          <a:p>
            <a:pPr lvl="1"/>
            <a:endParaRPr lang="en-US" dirty="0">
              <a:highlight>
                <a:srgbClr val="FFFF00"/>
              </a:highlight>
            </a:endParaRPr>
          </a:p>
          <a:p>
            <a:pPr marL="228600" lvl="1" indent="0">
              <a:buNone/>
            </a:pPr>
            <a:r>
              <a:rPr lang="en-US" dirty="0"/>
              <a:t>Not just the college’s community but the surrounding community and Foothill’s relation to it</a:t>
            </a:r>
          </a:p>
        </p:txBody>
      </p:sp>
      <p:sp>
        <p:nvSpPr>
          <p:cNvPr id="3" name="Title 2"/>
          <p:cNvSpPr>
            <a:spLocks noGrp="1"/>
          </p:cNvSpPr>
          <p:nvPr>
            <p:ph type="title"/>
          </p:nvPr>
        </p:nvSpPr>
        <p:spPr/>
        <p:txBody>
          <a:bodyPr/>
          <a:lstStyle/>
          <a:p>
            <a:pPr algn="ctr"/>
            <a:r>
              <a:rPr lang="en-US" dirty="0"/>
              <a:t>Mission-Based Governance</a:t>
            </a:r>
          </a:p>
        </p:txBody>
      </p:sp>
      <p:sp>
        <p:nvSpPr>
          <p:cNvPr id="4" name="Content Placeholder 3"/>
          <p:cNvSpPr>
            <a:spLocks noGrp="1"/>
          </p:cNvSpPr>
          <p:nvPr>
            <p:ph sz="half" idx="11"/>
          </p:nvPr>
        </p:nvSpPr>
        <p:spPr/>
        <p:txBody>
          <a:bodyPr>
            <a:normAutofit lnSpcReduction="10000"/>
          </a:bodyPr>
          <a:lstStyle/>
          <a:p>
            <a:r>
              <a:rPr lang="en-US" dirty="0"/>
              <a:t>Access</a:t>
            </a:r>
          </a:p>
          <a:p>
            <a:pPr lvl="1"/>
            <a:r>
              <a:rPr lang="en-US" dirty="0">
                <a:highlight>
                  <a:srgbClr val="FFFF00"/>
                </a:highlight>
              </a:rPr>
              <a:t>programs and services </a:t>
            </a:r>
          </a:p>
          <a:p>
            <a:pPr lvl="1"/>
            <a:r>
              <a:rPr lang="en-US" dirty="0">
                <a:highlight>
                  <a:srgbClr val="FFFF00"/>
                </a:highlight>
              </a:rPr>
              <a:t>global citizens</a:t>
            </a:r>
          </a:p>
          <a:p>
            <a:pPr lvl="1"/>
            <a:r>
              <a:rPr lang="en-US" dirty="0">
                <a:highlight>
                  <a:srgbClr val="FFFF00"/>
                </a:highlight>
              </a:rPr>
              <a:t>all California student populations</a:t>
            </a:r>
          </a:p>
          <a:p>
            <a:pPr marL="228600" lvl="1" indent="0">
              <a:buNone/>
            </a:pPr>
            <a:endParaRPr lang="en-US" dirty="0">
              <a:highlight>
                <a:srgbClr val="FFFF00"/>
              </a:highlight>
            </a:endParaRPr>
          </a:p>
          <a:p>
            <a:pPr marL="228600" lvl="1" indent="0">
              <a:buNone/>
            </a:pPr>
            <a:r>
              <a:rPr lang="en-US" dirty="0"/>
              <a:t>All things concerned with student access to education and resources</a:t>
            </a:r>
          </a:p>
        </p:txBody>
      </p:sp>
    </p:spTree>
    <p:extLst>
      <p:ext uri="{BB962C8B-B14F-4D97-AF65-F5344CB8AC3E}">
        <p14:creationId xmlns:p14="http://schemas.microsoft.com/office/powerpoint/2010/main" val="2042550375"/>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Academic Fall2015</Template>
  <TotalTime>338</TotalTime>
  <Words>555</Words>
  <Application>Microsoft Macintosh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Helvetica Neue</vt:lpstr>
      <vt:lpstr>Helvetica Neue Medium</vt:lpstr>
      <vt:lpstr>Wingdings 2</vt:lpstr>
      <vt:lpstr>Academic Fall2015</vt:lpstr>
      <vt:lpstr>Shared Governance:</vt:lpstr>
      <vt:lpstr>The Committee on Committees aka The Shared Gov. Task Force</vt:lpstr>
      <vt:lpstr>Important Takeaways</vt:lpstr>
      <vt:lpstr>Membership</vt:lpstr>
      <vt:lpstr>Mission-Based Governance</vt:lpstr>
      <vt:lpstr>Mission-Based Governance</vt:lpstr>
      <vt:lpstr>Mission-Based Governance</vt:lpstr>
      <vt:lpstr>Mission-Based Governance</vt:lpstr>
      <vt:lpstr>Mission-Based Governance</vt:lpstr>
      <vt:lpstr>Mission-Based Governance Structure</vt:lpstr>
      <vt:lpstr>Mission-Based Governance Do these 6 represent the Mission of Foothill?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Adrienne Hypolite</cp:lastModifiedBy>
  <cp:revision>15</cp:revision>
  <dcterms:created xsi:type="dcterms:W3CDTF">2017-07-10T18:20:34Z</dcterms:created>
  <dcterms:modified xsi:type="dcterms:W3CDTF">2022-02-24T00:13:31Z</dcterms:modified>
</cp:coreProperties>
</file>