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6" r:id="rId3"/>
    <p:sldId id="261" r:id="rId4"/>
    <p:sldId id="275" r:id="rId5"/>
    <p:sldId id="292" r:id="rId6"/>
    <p:sldId id="267" r:id="rId7"/>
    <p:sldId id="29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6" d="100"/>
          <a:sy n="116" d="100"/>
        </p:scale>
        <p:origin x="1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3E0B8-F615-934A-A5BE-9ADC0B5A4E9F}" type="datetimeFigureOut">
              <a:rPr lang="en-US" smtClean="0"/>
              <a:t>3/23/20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98C3A-3CB0-0041-B92A-4866BB467340}" type="slidenum">
              <a:rPr lang="en-US" smtClean="0"/>
              <a:t>‹#›</a:t>
            </a:fld>
            <a:endParaRPr lang="en-US"/>
          </a:p>
        </p:txBody>
      </p:sp>
    </p:spTree>
    <p:extLst>
      <p:ext uri="{BB962C8B-B14F-4D97-AF65-F5344CB8AC3E}">
        <p14:creationId xmlns:p14="http://schemas.microsoft.com/office/powerpoint/2010/main" val="212218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570335-7F80-0747-81D3-577513D90926}" type="slidenum">
              <a:rPr lang="en-US" smtClean="0"/>
              <a:t>5</a:t>
            </a:fld>
            <a:endParaRPr lang="en-US"/>
          </a:p>
        </p:txBody>
      </p:sp>
    </p:spTree>
    <p:extLst>
      <p:ext uri="{BB962C8B-B14F-4D97-AF65-F5344CB8AC3E}">
        <p14:creationId xmlns:p14="http://schemas.microsoft.com/office/powerpoint/2010/main" val="279340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76ADB7-1E9C-4456-BD03-EF02E337CAA0}"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135065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6ADB7-1E9C-4456-BD03-EF02E337CAA0}"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155133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6ADB7-1E9C-4456-BD03-EF02E337CAA0}"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254613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6ADB7-1E9C-4456-BD03-EF02E337CAA0}"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385427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76ADB7-1E9C-4456-BD03-EF02E337CAA0}"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329861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76ADB7-1E9C-4456-BD03-EF02E337CAA0}"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62979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76ADB7-1E9C-4456-BD03-EF02E337CAA0}" type="datetimeFigureOut">
              <a:rPr lang="en-US" smtClean="0"/>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216914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76ADB7-1E9C-4456-BD03-EF02E337CAA0}" type="datetimeFigureOut">
              <a:rPr lang="en-US" smtClean="0"/>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324677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6ADB7-1E9C-4456-BD03-EF02E337CAA0}" type="datetimeFigureOut">
              <a:rPr lang="en-US" smtClean="0"/>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150823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76ADB7-1E9C-4456-BD03-EF02E337CAA0}"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382675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76ADB7-1E9C-4456-BD03-EF02E337CAA0}"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97519-179D-4796-A271-97BA924FB9D4}" type="slidenum">
              <a:rPr lang="en-US" smtClean="0"/>
              <a:t>‹#›</a:t>
            </a:fld>
            <a:endParaRPr lang="en-US"/>
          </a:p>
        </p:txBody>
      </p:sp>
    </p:spTree>
    <p:extLst>
      <p:ext uri="{BB962C8B-B14F-4D97-AF65-F5344CB8AC3E}">
        <p14:creationId xmlns:p14="http://schemas.microsoft.com/office/powerpoint/2010/main" val="63598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6ADB7-1E9C-4456-BD03-EF02E337CAA0}" type="datetimeFigureOut">
              <a:rPr lang="en-US" smtClean="0"/>
              <a:t>3/23/20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97519-179D-4796-A271-97BA924FB9D4}" type="slidenum">
              <a:rPr lang="en-US" smtClean="0"/>
              <a:t>‹#›</a:t>
            </a:fld>
            <a:endParaRPr lang="en-US"/>
          </a:p>
        </p:txBody>
      </p:sp>
    </p:spTree>
    <p:extLst>
      <p:ext uri="{BB962C8B-B14F-4D97-AF65-F5344CB8AC3E}">
        <p14:creationId xmlns:p14="http://schemas.microsoft.com/office/powerpoint/2010/main" val="183549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2363"/>
            <a:ext cx="7772400" cy="877599"/>
          </a:xfrm>
        </p:spPr>
        <p:txBody>
          <a:bodyPr>
            <a:normAutofit/>
          </a:bodyPr>
          <a:lstStyle/>
          <a:p>
            <a:r>
              <a:rPr lang="en-US" sz="5500" b="1" dirty="0"/>
              <a:t>Program Review </a:t>
            </a:r>
          </a:p>
        </p:txBody>
      </p:sp>
      <p:sp>
        <p:nvSpPr>
          <p:cNvPr id="3" name="Subtitle 2"/>
          <p:cNvSpPr>
            <a:spLocks noGrp="1"/>
          </p:cNvSpPr>
          <p:nvPr>
            <p:ph type="subTitle" idx="1"/>
          </p:nvPr>
        </p:nvSpPr>
        <p:spPr/>
        <p:txBody>
          <a:bodyPr>
            <a:normAutofit/>
          </a:bodyPr>
          <a:lstStyle/>
          <a:p>
            <a:r>
              <a:rPr lang="en-US" sz="3200" dirty="0"/>
              <a:t>Advisory Council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817" y="942110"/>
            <a:ext cx="6697197" cy="1063290"/>
          </a:xfrm>
          <a:prstGeom prst="rect">
            <a:avLst/>
          </a:prstGeom>
        </p:spPr>
      </p:pic>
      <p:sp>
        <p:nvSpPr>
          <p:cNvPr id="5" name="Rectangle 4"/>
          <p:cNvSpPr/>
          <p:nvPr/>
        </p:nvSpPr>
        <p:spPr>
          <a:xfrm>
            <a:off x="96253" y="96253"/>
            <a:ext cx="8941869" cy="66895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7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732" y="161775"/>
            <a:ext cx="8170334" cy="430887"/>
          </a:xfrm>
          <a:prstGeom prst="rect">
            <a:avLst/>
          </a:prstGeom>
        </p:spPr>
        <p:txBody>
          <a:bodyPr wrap="square">
            <a:spAutoFit/>
          </a:bodyPr>
          <a:lstStyle/>
          <a:p>
            <a:pPr marL="63500" marR="0" algn="ctr">
              <a:spcBef>
                <a:spcPts val="185"/>
              </a:spcBef>
              <a:spcAft>
                <a:spcPts val="0"/>
              </a:spcAft>
            </a:pPr>
            <a:r>
              <a:rPr lang="en-US" sz="2200" b="1" spc="-5"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Program</a:t>
            </a:r>
            <a:r>
              <a:rPr lang="en-U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200" b="1" spc="-5" dirty="0">
                <a:solidFill>
                  <a:srgbClr val="C00000"/>
                </a:solidFill>
                <a:latin typeface="Calibri" panose="020F0502020204030204" pitchFamily="34" charset="0"/>
                <a:ea typeface="Calibri" panose="020F0502020204030204" pitchFamily="34" charset="0"/>
                <a:cs typeface="Times New Roman" panose="02020603050405020304" pitchFamily="18" charset="0"/>
              </a:rPr>
              <a:t>Review</a:t>
            </a:r>
            <a:r>
              <a:rPr lang="en-US" sz="2200" b="1" spc="15"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200" b="1" spc="-5" dirty="0">
                <a:solidFill>
                  <a:srgbClr val="C00000"/>
                </a:solidFill>
                <a:latin typeface="Calibri" panose="020F0502020204030204" pitchFamily="34" charset="0"/>
                <a:ea typeface="Calibri" panose="020F0502020204030204" pitchFamily="34" charset="0"/>
                <a:cs typeface="Times New Roman" panose="02020603050405020304" pitchFamily="18" charset="0"/>
              </a:rPr>
              <a:t>Visual</a:t>
            </a:r>
            <a:r>
              <a:rPr lang="en-U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200" b="1" spc="-5" dirty="0">
                <a:solidFill>
                  <a:srgbClr val="C00000"/>
                </a:solidFill>
                <a:latin typeface="Calibri" panose="020F0502020204030204" pitchFamily="34" charset="0"/>
                <a:ea typeface="Calibri" panose="020F0502020204030204" pitchFamily="34" charset="0"/>
                <a:cs typeface="Times New Roman" panose="02020603050405020304" pitchFamily="18" charset="0"/>
              </a:rPr>
              <a:t>Timeline and Due Dates</a:t>
            </a:r>
            <a:endParaRPr lang="en-U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2DC9BAA-4501-E741-A240-DFCCB07CA785}"/>
              </a:ext>
            </a:extLst>
          </p:cNvPr>
          <p:cNvGraphicFramePr>
            <a:graphicFrameLocks noGrp="1"/>
          </p:cNvGraphicFramePr>
          <p:nvPr>
            <p:extLst>
              <p:ext uri="{D42A27DB-BD31-4B8C-83A1-F6EECF244321}">
                <p14:modId xmlns:p14="http://schemas.microsoft.com/office/powerpoint/2010/main" val="1228716553"/>
              </p:ext>
            </p:extLst>
          </p:nvPr>
        </p:nvGraphicFramePr>
        <p:xfrm>
          <a:off x="142724" y="1010658"/>
          <a:ext cx="8888153" cy="5544045"/>
        </p:xfrm>
        <a:graphic>
          <a:graphicData uri="http://schemas.openxmlformats.org/drawingml/2006/table">
            <a:tbl>
              <a:tblPr firstRow="1" firstCol="1" bandRow="1">
                <a:tableStyleId>{2D5ABB26-0587-4C30-8999-92F81FD0307C}</a:tableStyleId>
              </a:tblPr>
              <a:tblGrid>
                <a:gridCol w="990500">
                  <a:extLst>
                    <a:ext uri="{9D8B030D-6E8A-4147-A177-3AD203B41FA5}">
                      <a16:colId xmlns:a16="http://schemas.microsoft.com/office/drawing/2014/main" val="18399272"/>
                    </a:ext>
                  </a:extLst>
                </a:gridCol>
                <a:gridCol w="737511">
                  <a:extLst>
                    <a:ext uri="{9D8B030D-6E8A-4147-A177-3AD203B41FA5}">
                      <a16:colId xmlns:a16="http://schemas.microsoft.com/office/drawing/2014/main" val="2918815555"/>
                    </a:ext>
                  </a:extLst>
                </a:gridCol>
                <a:gridCol w="5659420">
                  <a:extLst>
                    <a:ext uri="{9D8B030D-6E8A-4147-A177-3AD203B41FA5}">
                      <a16:colId xmlns:a16="http://schemas.microsoft.com/office/drawing/2014/main" val="1066395957"/>
                    </a:ext>
                  </a:extLst>
                </a:gridCol>
                <a:gridCol w="1500722">
                  <a:extLst>
                    <a:ext uri="{9D8B030D-6E8A-4147-A177-3AD203B41FA5}">
                      <a16:colId xmlns:a16="http://schemas.microsoft.com/office/drawing/2014/main" val="170686409"/>
                    </a:ext>
                  </a:extLst>
                </a:gridCol>
              </a:tblGrid>
              <a:tr h="524228">
                <a:tc>
                  <a:txBody>
                    <a:bodyPr/>
                    <a:lstStyle/>
                    <a:p>
                      <a:pPr marL="63500" marR="0" indent="0" algn="ctr">
                        <a:spcBef>
                          <a:spcPts val="0"/>
                        </a:spcBef>
                        <a:spcAft>
                          <a:spcPts val="0"/>
                        </a:spcAft>
                      </a:pPr>
                      <a:r>
                        <a:rPr lang="en-US" sz="1100" b="1" dirty="0">
                          <a:solidFill>
                            <a:schemeClr val="tx1"/>
                          </a:solidFill>
                          <a:effectLst/>
                        </a:rPr>
                        <a:t>Month</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100" b="1" dirty="0">
                          <a:solidFill>
                            <a:schemeClr val="tx1"/>
                          </a:solidFill>
                          <a:effectLst/>
                        </a:rPr>
                        <a:t>Due Date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100" b="1" dirty="0">
                          <a:solidFill>
                            <a:schemeClr val="tx1"/>
                          </a:solidFill>
                          <a:effectLst/>
                        </a:rPr>
                        <a:t>Action</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3970" algn="ctr">
                        <a:spcBef>
                          <a:spcPts val="0"/>
                        </a:spcBef>
                        <a:spcAft>
                          <a:spcPts val="0"/>
                        </a:spcAft>
                      </a:pPr>
                      <a:r>
                        <a:rPr lang="en-US" sz="1100" b="1" dirty="0">
                          <a:solidFill>
                            <a:schemeClr val="tx1"/>
                          </a:solidFill>
                          <a:effectLst/>
                        </a:rPr>
                        <a:t>Who is Responsible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480867"/>
                  </a:ext>
                </a:extLst>
              </a:tr>
              <a:tr h="483283">
                <a:tc>
                  <a:txBody>
                    <a:bodyPr/>
                    <a:lstStyle/>
                    <a:p>
                      <a:pPr marL="63500" marR="0" indent="0" algn="l">
                        <a:spcBef>
                          <a:spcPts val="0"/>
                        </a:spcBef>
                        <a:spcAft>
                          <a:spcPts val="0"/>
                        </a:spcAft>
                      </a:pPr>
                      <a:r>
                        <a:rPr lang="en-US" sz="1100" dirty="0">
                          <a:effectLst/>
                        </a:rPr>
                        <a:t>September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spc="-5" dirty="0">
                          <a:effectLst/>
                        </a:rPr>
                        <a:t>9-30-19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marR="0" indent="0" algn="l">
                        <a:spcBef>
                          <a:spcPts val="0"/>
                        </a:spcBef>
                        <a:spcAft>
                          <a:spcPts val="0"/>
                        </a:spcAft>
                      </a:pPr>
                      <a:r>
                        <a:rPr lang="en-US" sz="1100" spc="-5" dirty="0">
                          <a:effectLst/>
                        </a:rPr>
                        <a:t>Notification</a:t>
                      </a:r>
                      <a:r>
                        <a:rPr lang="en-US" sz="1100" dirty="0">
                          <a:effectLst/>
                        </a:rPr>
                        <a:t> </a:t>
                      </a:r>
                      <a:r>
                        <a:rPr lang="en-US" sz="1100" spc="-5" dirty="0">
                          <a:effectLst/>
                        </a:rPr>
                        <a:t>to</a:t>
                      </a:r>
                      <a:r>
                        <a:rPr lang="en-US" sz="1100" spc="5" dirty="0">
                          <a:effectLst/>
                        </a:rPr>
                        <a:t> </a:t>
                      </a:r>
                      <a:r>
                        <a:rPr lang="en-US" sz="1100" spc="-5" dirty="0">
                          <a:effectLst/>
                        </a:rPr>
                        <a:t>Deans,</a:t>
                      </a:r>
                      <a:r>
                        <a:rPr lang="en-US" sz="1100" spc="-10" dirty="0">
                          <a:effectLst/>
                        </a:rPr>
                        <a:t> </a:t>
                      </a:r>
                      <a:r>
                        <a:rPr lang="en-US" sz="1100" spc="-5" dirty="0">
                          <a:effectLst/>
                        </a:rPr>
                        <a:t>Academic</a:t>
                      </a:r>
                      <a:r>
                        <a:rPr lang="en-US" sz="1100" spc="-15" dirty="0">
                          <a:effectLst/>
                        </a:rPr>
                        <a:t> </a:t>
                      </a:r>
                      <a:r>
                        <a:rPr lang="en-US" sz="1100" spc="-5" dirty="0">
                          <a:effectLst/>
                        </a:rPr>
                        <a:t>Senate,</a:t>
                      </a:r>
                      <a:r>
                        <a:rPr lang="en-US" sz="1100" spc="-10" dirty="0">
                          <a:effectLst/>
                        </a:rPr>
                        <a:t> </a:t>
                      </a:r>
                      <a:r>
                        <a:rPr lang="en-US" sz="1100" spc="-5" dirty="0">
                          <a:effectLst/>
                        </a:rPr>
                        <a:t>and</a:t>
                      </a:r>
                      <a:r>
                        <a:rPr lang="en-US" sz="1100" spc="-15" dirty="0">
                          <a:effectLst/>
                        </a:rPr>
                        <a:t> </a:t>
                      </a:r>
                      <a:r>
                        <a:rPr lang="en-US" sz="1100" spc="-5" dirty="0">
                          <a:effectLst/>
                        </a:rPr>
                        <a:t>Classified</a:t>
                      </a:r>
                      <a:r>
                        <a:rPr lang="en-US" sz="1100" spc="245" dirty="0">
                          <a:effectLst/>
                        </a:rPr>
                        <a:t> </a:t>
                      </a:r>
                      <a:r>
                        <a:rPr lang="en-US" sz="1100" spc="-5" dirty="0">
                          <a:effectLst/>
                        </a:rPr>
                        <a:t>Senate Requesting Writers and Readers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Office of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556008"/>
                  </a:ext>
                </a:extLst>
              </a:tr>
              <a:tr h="285960">
                <a:tc rowSpan="2">
                  <a:txBody>
                    <a:bodyPr/>
                    <a:lstStyle/>
                    <a:p>
                      <a:pPr marL="63500" marR="0" indent="0" algn="l">
                        <a:spcBef>
                          <a:spcPts val="0"/>
                        </a:spcBef>
                        <a:spcAft>
                          <a:spcPts val="0"/>
                        </a:spcAft>
                      </a:pPr>
                      <a:r>
                        <a:rPr lang="en-US" sz="1100" dirty="0">
                          <a:effectLst/>
                        </a:rPr>
                        <a:t>October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spc="-5" dirty="0">
                          <a:effectLst/>
                        </a:rPr>
                        <a:t>10-25-19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Deans send confirmation of the Writers to the Office of Instruction</a:t>
                      </a: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Deans &amp; AVPs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386031"/>
                  </a:ext>
                </a:extLst>
              </a:tr>
              <a:tr h="328485">
                <a:tc vMerge="1">
                  <a:txBody>
                    <a:bodyPr/>
                    <a:lstStyle/>
                    <a:p>
                      <a:endParaRPr lang="en-US"/>
                    </a:p>
                  </a:txBody>
                  <a:tcPr/>
                </a:tc>
                <a:tc>
                  <a:txBody>
                    <a:bodyPr/>
                    <a:lstStyle/>
                    <a:p>
                      <a:pPr marL="0" marR="0" indent="-14605" algn="l">
                        <a:spcBef>
                          <a:spcPts val="0"/>
                        </a:spcBef>
                        <a:spcAft>
                          <a:spcPts val="0"/>
                        </a:spcAft>
                      </a:pPr>
                      <a:r>
                        <a:rPr lang="en-US" sz="1100" spc="-5" dirty="0">
                          <a:effectLst/>
                        </a:rPr>
                        <a:t>10-30-19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Orientation</a:t>
                      </a:r>
                      <a:r>
                        <a:rPr lang="en-US" sz="1100" spc="-15" dirty="0">
                          <a:effectLst/>
                        </a:rPr>
                        <a:t> </a:t>
                      </a:r>
                      <a:r>
                        <a:rPr lang="en-US" sz="1100" spc="-5" dirty="0">
                          <a:effectLst/>
                        </a:rPr>
                        <a:t>and</a:t>
                      </a:r>
                      <a:r>
                        <a:rPr lang="en-US" sz="1100" dirty="0">
                          <a:effectLst/>
                        </a:rPr>
                        <a:t> </a:t>
                      </a:r>
                      <a:r>
                        <a:rPr lang="en-US" sz="1100" spc="-5" dirty="0">
                          <a:effectLst/>
                        </a:rPr>
                        <a:t>Training</a:t>
                      </a:r>
                      <a:r>
                        <a:rPr lang="en-US" sz="1100" spc="-15" dirty="0">
                          <a:effectLst/>
                        </a:rPr>
                        <a:t> </a:t>
                      </a:r>
                      <a:r>
                        <a:rPr lang="en-US" sz="1100" spc="-5" dirty="0">
                          <a:effectLst/>
                        </a:rPr>
                        <a:t>of</a:t>
                      </a:r>
                      <a:r>
                        <a:rPr lang="en-US" sz="1100" spc="-10" dirty="0">
                          <a:effectLst/>
                        </a:rPr>
                        <a:t> </a:t>
                      </a:r>
                      <a:r>
                        <a:rPr lang="en-US" sz="1100" spc="-5" dirty="0">
                          <a:effectLst/>
                        </a:rPr>
                        <a:t>the</a:t>
                      </a:r>
                      <a:r>
                        <a:rPr lang="en-US" sz="1100" dirty="0">
                          <a:effectLst/>
                        </a:rPr>
                        <a:t> </a:t>
                      </a:r>
                      <a:r>
                        <a:rPr lang="en-US" sz="1100" spc="-5" dirty="0">
                          <a:effectLst/>
                        </a:rPr>
                        <a:t>Writers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Office of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6761091"/>
                  </a:ext>
                </a:extLst>
              </a:tr>
              <a:tr h="386214">
                <a:tc rowSpan="3">
                  <a:txBody>
                    <a:bodyPr/>
                    <a:lstStyle/>
                    <a:p>
                      <a:pPr marL="63500" marR="0" indent="0" algn="l">
                        <a:spcBef>
                          <a:spcPts val="0"/>
                        </a:spcBef>
                        <a:spcAft>
                          <a:spcPts val="0"/>
                        </a:spcAft>
                      </a:pPr>
                      <a:r>
                        <a:rPr lang="en-US" sz="1100" dirty="0">
                          <a:effectLst/>
                        </a:rPr>
                        <a:t>November</a:t>
                      </a: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spc="-5" dirty="0">
                          <a:effectLst/>
                        </a:rPr>
                        <a:t>11-1-19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Writer(s)</a:t>
                      </a:r>
                      <a:r>
                        <a:rPr lang="en-US" sz="1100" spc="-20" dirty="0">
                          <a:effectLst/>
                        </a:rPr>
                        <a:t> </a:t>
                      </a:r>
                      <a:r>
                        <a:rPr lang="en-US" sz="1100" spc="-5" dirty="0">
                          <a:effectLst/>
                        </a:rPr>
                        <a:t>Draft</a:t>
                      </a:r>
                      <a:r>
                        <a:rPr lang="en-US" sz="1100" spc="-15" dirty="0">
                          <a:effectLst/>
                        </a:rPr>
                        <a:t> </a:t>
                      </a:r>
                      <a:r>
                        <a:rPr lang="en-US" sz="1100" spc="-5" dirty="0">
                          <a:effectLst/>
                        </a:rPr>
                        <a:t>the</a:t>
                      </a:r>
                      <a:r>
                        <a:rPr lang="en-US" sz="1100" dirty="0">
                          <a:effectLst/>
                        </a:rPr>
                        <a:t> </a:t>
                      </a:r>
                      <a:r>
                        <a:rPr lang="en-US" sz="1100" spc="-5" dirty="0">
                          <a:effectLst/>
                        </a:rPr>
                        <a:t>Self-Study</a:t>
                      </a:r>
                      <a:r>
                        <a:rPr lang="en-US" sz="1100" spc="-10" dirty="0">
                          <a:effectLst/>
                        </a:rPr>
                        <a:t> </a:t>
                      </a:r>
                      <a:r>
                        <a:rPr lang="en-US" sz="1100" spc="-5" dirty="0">
                          <a:effectLst/>
                        </a:rPr>
                        <a:t>Report - Start 11-</a:t>
                      </a:r>
                      <a:r>
                        <a:rPr lang="en-US" sz="1100" dirty="0">
                          <a:effectLst/>
                        </a:rPr>
                        <a:t>1-19 to 2-28-20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Writers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781359"/>
                  </a:ext>
                </a:extLst>
              </a:tr>
              <a:tr h="340989">
                <a:tc vMerge="1">
                  <a:txBody>
                    <a:bodyPr/>
                    <a:lstStyle/>
                    <a:p>
                      <a:endParaRPr lang="en-US"/>
                    </a:p>
                  </a:txBody>
                  <a:tcPr/>
                </a:tc>
                <a:tc>
                  <a:txBody>
                    <a:bodyPr/>
                    <a:lstStyle/>
                    <a:p>
                      <a:pPr marL="0" marR="0" indent="-14605" algn="l">
                        <a:spcBef>
                          <a:spcPts val="0"/>
                        </a:spcBef>
                        <a:spcAft>
                          <a:spcPts val="0"/>
                        </a:spcAft>
                      </a:pPr>
                      <a:r>
                        <a:rPr lang="en-US" sz="1100" spc="-5" dirty="0">
                          <a:effectLst/>
                        </a:rPr>
                        <a:t>11-8-19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Confirmation</a:t>
                      </a:r>
                      <a:r>
                        <a:rPr lang="en-US" sz="1100" spc="-15" dirty="0">
                          <a:effectLst/>
                        </a:rPr>
                        <a:t> </a:t>
                      </a:r>
                      <a:r>
                        <a:rPr lang="en-US" sz="1100" spc="-5" dirty="0">
                          <a:effectLst/>
                        </a:rPr>
                        <a:t>of</a:t>
                      </a:r>
                      <a:r>
                        <a:rPr lang="en-US" sz="1100" dirty="0">
                          <a:effectLst/>
                        </a:rPr>
                        <a:t> </a:t>
                      </a:r>
                      <a:r>
                        <a:rPr lang="en-US" sz="1100" spc="-5" dirty="0">
                          <a:effectLst/>
                        </a:rPr>
                        <a:t>the</a:t>
                      </a:r>
                      <a:r>
                        <a:rPr lang="en-US" sz="1100" spc="-10" dirty="0">
                          <a:effectLst/>
                        </a:rPr>
                        <a:t> </a:t>
                      </a:r>
                      <a:r>
                        <a:rPr lang="en-US" sz="1100" spc="-5" dirty="0">
                          <a:effectLst/>
                        </a:rPr>
                        <a:t>Readers</a:t>
                      </a:r>
                      <a:r>
                        <a:rPr lang="en-US" sz="1100" spc="-30" dirty="0">
                          <a:effectLst/>
                        </a:rPr>
                        <a:t> </a:t>
                      </a:r>
                      <a:r>
                        <a:rPr lang="en-US" sz="1100" spc="-5" dirty="0">
                          <a:effectLst/>
                        </a:rPr>
                        <a:t>from</a:t>
                      </a:r>
                      <a:r>
                        <a:rPr lang="en-US" sz="1100" spc="-15" dirty="0">
                          <a:effectLst/>
                        </a:rPr>
                        <a:t> </a:t>
                      </a:r>
                      <a:r>
                        <a:rPr lang="en-US" sz="1100" spc="-5" dirty="0">
                          <a:effectLst/>
                        </a:rPr>
                        <a:t>Academic</a:t>
                      </a:r>
                      <a:r>
                        <a:rPr lang="en-US" sz="1100" spc="-15" dirty="0">
                          <a:effectLst/>
                        </a:rPr>
                        <a:t> </a:t>
                      </a:r>
                      <a:r>
                        <a:rPr lang="en-US" sz="1100" spc="-5" dirty="0">
                          <a:effectLst/>
                        </a:rPr>
                        <a:t>and</a:t>
                      </a:r>
                      <a:r>
                        <a:rPr lang="en-US" sz="1100" dirty="0">
                          <a:effectLst/>
                        </a:rPr>
                        <a:t> </a:t>
                      </a:r>
                      <a:r>
                        <a:rPr lang="en-US" sz="1100" spc="-5" dirty="0">
                          <a:effectLst/>
                        </a:rPr>
                        <a:t>Classified</a:t>
                      </a:r>
                      <a:r>
                        <a:rPr lang="en-US" sz="1100" spc="265" dirty="0">
                          <a:effectLst/>
                        </a:rPr>
                        <a:t> </a:t>
                      </a:r>
                      <a:r>
                        <a:rPr lang="en-US" sz="1100" spc="-5" dirty="0">
                          <a:effectLst/>
                        </a:rPr>
                        <a:t>Senates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Academic Senate</a:t>
                      </a:r>
                      <a:endParaRPr lang="en-US" sz="1100" dirty="0">
                        <a:effectLst/>
                      </a:endParaRPr>
                    </a:p>
                    <a:p>
                      <a:pPr marL="0" marR="0" indent="0" algn="l">
                        <a:spcBef>
                          <a:spcPts val="0"/>
                        </a:spcBef>
                        <a:spcAft>
                          <a:spcPts val="0"/>
                        </a:spcAft>
                      </a:pPr>
                      <a:r>
                        <a:rPr lang="en-US" sz="1100" spc="-5" dirty="0">
                          <a:effectLst/>
                        </a:rPr>
                        <a:t>Classified Senate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7235908"/>
                  </a:ext>
                </a:extLst>
              </a:tr>
              <a:tr h="340989">
                <a:tc vMerge="1">
                  <a:txBody>
                    <a:bodyPr/>
                    <a:lstStyle/>
                    <a:p>
                      <a:pPr marL="63500" marR="0" indent="0" algn="ctr">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4605" algn="l">
                        <a:spcBef>
                          <a:spcPts val="0"/>
                        </a:spcBef>
                        <a:spcAft>
                          <a:spcPts val="0"/>
                        </a:spcAft>
                      </a:pPr>
                      <a:r>
                        <a:rPr lang="en-US" sz="1100" spc="-5" dirty="0">
                          <a:effectLst/>
                        </a:rPr>
                        <a:t>11-22-19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Orientation and Training of the Readers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Office of Instruction</a:t>
                      </a:r>
                      <a:endParaRPr lang="en-US" sz="1100" dirty="0">
                        <a:effectLst/>
                      </a:endParaRPr>
                    </a:p>
                    <a:p>
                      <a:pPr marL="0" marR="0" indent="0" algn="l">
                        <a:spcBef>
                          <a:spcPts val="0"/>
                        </a:spcBef>
                        <a:spcAft>
                          <a:spcPts val="0"/>
                        </a:spcAft>
                      </a:pPr>
                      <a:r>
                        <a:rPr lang="en-US" sz="1100" spc="-5" dirty="0">
                          <a:effectLst/>
                        </a:rPr>
                        <a:t>Readers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40631"/>
                  </a:ext>
                </a:extLst>
              </a:tr>
              <a:tr h="317090">
                <a:tc rowSpan="2">
                  <a:txBody>
                    <a:bodyPr/>
                    <a:lstStyle/>
                    <a:p>
                      <a:pPr marL="63500" marR="0" indent="0" algn="l">
                        <a:spcBef>
                          <a:spcPts val="0"/>
                        </a:spcBef>
                        <a:spcAft>
                          <a:spcPts val="0"/>
                        </a:spcAft>
                      </a:pPr>
                      <a:r>
                        <a:rPr lang="en-US" sz="1100" dirty="0">
                          <a:effectLst/>
                        </a:rPr>
                        <a:t>January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spc="-5" dirty="0">
                          <a:effectLst/>
                        </a:rPr>
                        <a:t>1-17-20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Section</a:t>
                      </a:r>
                      <a:r>
                        <a:rPr lang="en-US" sz="1100" spc="-5" baseline="0" dirty="0">
                          <a:effectLst/>
                        </a:rPr>
                        <a:t> A-D in </a:t>
                      </a:r>
                      <a:r>
                        <a:rPr lang="en-US" sz="1100" spc="-5" dirty="0">
                          <a:effectLst/>
                        </a:rPr>
                        <a:t>the Self-Study Template is due to the Dean for review and feedback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Writer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789469"/>
                  </a:ext>
                </a:extLst>
              </a:tr>
              <a:tr h="365849">
                <a:tc vMerge="1">
                  <a:txBody>
                    <a:bodyPr/>
                    <a:lstStyle/>
                    <a:p>
                      <a:endParaRPr lang="en-US"/>
                    </a:p>
                  </a:txBody>
                  <a:tcPr/>
                </a:tc>
                <a:tc>
                  <a:txBody>
                    <a:bodyPr/>
                    <a:lstStyle/>
                    <a:p>
                      <a:pPr marL="0" marR="0" indent="-14605" algn="l">
                        <a:spcBef>
                          <a:spcPts val="0"/>
                        </a:spcBef>
                        <a:spcAft>
                          <a:spcPts val="0"/>
                        </a:spcAft>
                      </a:pPr>
                      <a:r>
                        <a:rPr lang="en-US" sz="1100" spc="-5" dirty="0">
                          <a:effectLst/>
                        </a:rPr>
                        <a:t>2-7-20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Deans provide feedback to the Writer(s) on Section A-D of the Self-Study Template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Deans &amp; AVPs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2721020"/>
                  </a:ext>
                </a:extLst>
              </a:tr>
              <a:tr h="315484">
                <a:tc>
                  <a:txBody>
                    <a:bodyPr/>
                    <a:lstStyle/>
                    <a:p>
                      <a:pPr marL="63500" marR="0" indent="0" algn="l">
                        <a:spcBef>
                          <a:spcPts val="0"/>
                        </a:spcBef>
                        <a:spcAft>
                          <a:spcPts val="0"/>
                        </a:spcAft>
                      </a:pPr>
                      <a:r>
                        <a:rPr lang="en-US" sz="1100" dirty="0">
                          <a:effectLst/>
                        </a:rPr>
                        <a:t>February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spc="-5">
                          <a:effectLst/>
                        </a:rPr>
                        <a:t>2-29-20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Final Draft (All Sections) of the Program Review Template is Due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Writer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66916"/>
                  </a:ext>
                </a:extLst>
              </a:tr>
              <a:tr h="483283">
                <a:tc rowSpan="2">
                  <a:txBody>
                    <a:bodyPr/>
                    <a:lstStyle/>
                    <a:p>
                      <a:pPr marL="63500" marR="0" indent="0" algn="l">
                        <a:spcBef>
                          <a:spcPts val="0"/>
                        </a:spcBef>
                        <a:spcAft>
                          <a:spcPts val="0"/>
                        </a:spcAft>
                      </a:pPr>
                      <a:r>
                        <a:rPr lang="en-US" sz="1100" dirty="0">
                          <a:effectLst/>
                        </a:rPr>
                        <a:t>March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spc="-5" dirty="0">
                          <a:effectLst/>
                        </a:rPr>
                        <a:t>3-2-20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07645" algn="l"/>
                        </a:tabLst>
                      </a:pPr>
                      <a:r>
                        <a:rPr lang="en-US" sz="1100" spc="-5" dirty="0">
                          <a:effectLst/>
                        </a:rPr>
                        <a:t>Readers</a:t>
                      </a:r>
                      <a:r>
                        <a:rPr lang="en-US" sz="1100" spc="-30" dirty="0">
                          <a:effectLst/>
                        </a:rPr>
                        <a:t> are provided the Program Review Template and the PR Evaluation Rubric to begin the evaluation</a:t>
                      </a:r>
                      <a:endParaRPr lang="en-US" sz="1100" dirty="0">
                        <a:effectLst/>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100" spc="-5" dirty="0">
                          <a:effectLst/>
                        </a:rPr>
                        <a:t>Office of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384779"/>
                  </a:ext>
                </a:extLst>
              </a:tr>
              <a:tr h="296656">
                <a:tc vMerge="1">
                  <a:txBody>
                    <a:bodyPr/>
                    <a:lstStyle/>
                    <a:p>
                      <a:endParaRPr lang="en-US"/>
                    </a:p>
                  </a:txBody>
                  <a:tcPr/>
                </a:tc>
                <a:tc>
                  <a:txBody>
                    <a:bodyPr/>
                    <a:lstStyle/>
                    <a:p>
                      <a:pPr marL="0" marR="0" indent="-14605" algn="l">
                        <a:spcBef>
                          <a:spcPts val="0"/>
                        </a:spcBef>
                        <a:spcAft>
                          <a:spcPts val="0"/>
                        </a:spcAft>
                      </a:pPr>
                      <a:r>
                        <a:rPr lang="en-US" sz="1100" spc="-5" dirty="0">
                          <a:effectLst/>
                        </a:rPr>
                        <a:t>3-2-20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07645" algn="l"/>
                        </a:tabLst>
                      </a:pPr>
                      <a:r>
                        <a:rPr lang="en-US" sz="1100" spc="-5" dirty="0">
                          <a:effectLst/>
                        </a:rPr>
                        <a:t>Readers begin the evaluation of the Program Review Template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100" spc="-5" dirty="0">
                          <a:effectLst/>
                        </a:rPr>
                        <a:t>Readers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80679"/>
                  </a:ext>
                </a:extLst>
              </a:tr>
              <a:tr h="296126">
                <a:tc rowSpan="2">
                  <a:txBody>
                    <a:bodyPr/>
                    <a:lstStyle/>
                    <a:p>
                      <a:pPr marL="63500" marR="0" indent="0" algn="l">
                        <a:spcBef>
                          <a:spcPts val="0"/>
                        </a:spcBef>
                        <a:spcAft>
                          <a:spcPts val="0"/>
                        </a:spcAft>
                      </a:pPr>
                      <a:r>
                        <a:rPr lang="en-US" sz="1100" dirty="0">
                          <a:effectLst/>
                        </a:rPr>
                        <a:t>April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spc="-5">
                          <a:effectLst/>
                        </a:rPr>
                        <a:t>4-3-20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07645" algn="l"/>
                        </a:tabLst>
                      </a:pPr>
                      <a:r>
                        <a:rPr lang="en-US" sz="1100" spc="-5" dirty="0">
                          <a:effectLst/>
                        </a:rPr>
                        <a:t>Readers</a:t>
                      </a:r>
                      <a:r>
                        <a:rPr lang="en-US" sz="1100" spc="-30" dirty="0">
                          <a:effectLst/>
                        </a:rPr>
                        <a:t> </a:t>
                      </a:r>
                      <a:r>
                        <a:rPr lang="en-US" sz="1100" spc="-5" dirty="0">
                          <a:effectLst/>
                        </a:rPr>
                        <a:t>Complete</a:t>
                      </a:r>
                      <a:r>
                        <a:rPr lang="en-US" sz="1100" spc="-10" dirty="0">
                          <a:effectLst/>
                        </a:rPr>
                        <a:t> </a:t>
                      </a:r>
                      <a:r>
                        <a:rPr lang="en-US" sz="1100" spc="-5" dirty="0">
                          <a:effectLst/>
                        </a:rPr>
                        <a:t>the</a:t>
                      </a:r>
                      <a:r>
                        <a:rPr lang="en-US" sz="1100" dirty="0">
                          <a:effectLst/>
                        </a:rPr>
                        <a:t> </a:t>
                      </a:r>
                      <a:r>
                        <a:rPr lang="en-US" sz="1100" spc="-5" dirty="0">
                          <a:effectLst/>
                        </a:rPr>
                        <a:t>Evaluation</a:t>
                      </a:r>
                      <a:r>
                        <a:rPr lang="en-US" sz="1100" spc="-15" dirty="0">
                          <a:effectLst/>
                        </a:rPr>
                        <a:t> </a:t>
                      </a:r>
                      <a:r>
                        <a:rPr lang="en-US" sz="1100" spc="-5" dirty="0">
                          <a:effectLst/>
                        </a:rPr>
                        <a:t>and</a:t>
                      </a:r>
                      <a:r>
                        <a:rPr lang="en-US" sz="1100" dirty="0">
                          <a:effectLst/>
                        </a:rPr>
                        <a:t> </a:t>
                      </a:r>
                      <a:r>
                        <a:rPr lang="en-US" sz="1100" spc="-5" dirty="0">
                          <a:effectLst/>
                        </a:rPr>
                        <a:t>Submit</a:t>
                      </a:r>
                      <a:r>
                        <a:rPr lang="en-US" sz="1100" spc="-10" dirty="0">
                          <a:effectLst/>
                        </a:rPr>
                        <a:t> </a:t>
                      </a:r>
                      <a:r>
                        <a:rPr lang="en-US" sz="1100" spc="-5" dirty="0">
                          <a:effectLst/>
                        </a:rPr>
                        <a:t>their</a:t>
                      </a:r>
                      <a:r>
                        <a:rPr lang="en-US" sz="1100" spc="-10" dirty="0">
                          <a:effectLst/>
                        </a:rPr>
                        <a:t> </a:t>
                      </a:r>
                      <a:r>
                        <a:rPr lang="en-US" sz="1100" spc="-5" dirty="0">
                          <a:effectLst/>
                        </a:rPr>
                        <a:t>Final Rubric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100" spc="-5" dirty="0">
                          <a:effectLst/>
                        </a:rPr>
                        <a:t>Readers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556460"/>
                  </a:ext>
                </a:extLst>
              </a:tr>
              <a:tr h="296126">
                <a:tc vMerge="1">
                  <a:txBody>
                    <a:bodyPr/>
                    <a:lstStyle/>
                    <a:p>
                      <a:pPr marL="63500" marR="0" indent="0" algn="l">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l">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4-15-20</a:t>
                      </a: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b="0" i="0" u="none" strike="noStrike" kern="1200" dirty="0">
                          <a:solidFill>
                            <a:schemeClr val="tx1"/>
                          </a:solidFill>
                          <a:effectLst/>
                          <a:latin typeface="+mn-lt"/>
                          <a:ea typeface="+mn-ea"/>
                          <a:cs typeface="+mn-cs"/>
                        </a:rPr>
                        <a:t>PowerPoint Presentation Due to the Office of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Writers</a:t>
                      </a: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109036"/>
                  </a:ext>
                </a:extLst>
              </a:tr>
              <a:tr h="483283">
                <a:tc>
                  <a:txBody>
                    <a:bodyPr/>
                    <a:lstStyle/>
                    <a:p>
                      <a:pPr marL="63500" marR="0" indent="0" algn="l">
                        <a:spcBef>
                          <a:spcPts val="0"/>
                        </a:spcBef>
                        <a:spcAft>
                          <a:spcPts val="0"/>
                        </a:spcAft>
                      </a:pPr>
                      <a:r>
                        <a:rPr lang="en-US" sz="1100" dirty="0">
                          <a:effectLst/>
                        </a:rPr>
                        <a:t>April/May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4605" algn="ctr">
                        <a:spcBef>
                          <a:spcPts val="0"/>
                        </a:spcBef>
                        <a:spcAft>
                          <a:spcPts val="0"/>
                        </a:spcAft>
                      </a:pPr>
                      <a:r>
                        <a:rPr lang="en-US" sz="1100" spc="-5" dirty="0">
                          <a:effectLst/>
                        </a:rPr>
                        <a:t>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207645" algn="l"/>
                        </a:tabLst>
                      </a:pPr>
                      <a:r>
                        <a:rPr lang="en-US" sz="1100" spc="-5" dirty="0">
                          <a:effectLst/>
                        </a:rPr>
                        <a:t>College</a:t>
                      </a:r>
                      <a:r>
                        <a:rPr lang="en-US" sz="1100" spc="-10" dirty="0">
                          <a:effectLst/>
                        </a:rPr>
                        <a:t> </a:t>
                      </a:r>
                      <a:r>
                        <a:rPr lang="en-US" sz="1100" spc="-5" dirty="0">
                          <a:effectLst/>
                        </a:rPr>
                        <a:t>Council</a:t>
                      </a:r>
                      <a:r>
                        <a:rPr lang="en-US" sz="1100" dirty="0">
                          <a:effectLst/>
                        </a:rPr>
                        <a:t> Reviews</a:t>
                      </a:r>
                      <a:r>
                        <a:rPr lang="en-US" sz="1100" spc="-25" dirty="0">
                          <a:effectLst/>
                        </a:rPr>
                        <a:t> </a:t>
                      </a:r>
                      <a:r>
                        <a:rPr lang="en-US" sz="1100" spc="-5" dirty="0">
                          <a:effectLst/>
                        </a:rPr>
                        <a:t>Programs'</a:t>
                      </a:r>
                      <a:r>
                        <a:rPr lang="en-US" sz="1100" spc="-15" dirty="0">
                          <a:effectLst/>
                        </a:rPr>
                        <a:t> </a:t>
                      </a:r>
                      <a:r>
                        <a:rPr lang="en-US" sz="1100" spc="-5" dirty="0">
                          <a:effectLst/>
                        </a:rPr>
                        <a:t>Self-Study</a:t>
                      </a:r>
                      <a:r>
                        <a:rPr lang="en-US" sz="1100" dirty="0">
                          <a:effectLst/>
                        </a:rPr>
                        <a:t> </a:t>
                      </a:r>
                      <a:r>
                        <a:rPr lang="en-US" sz="1100" spc="-5" dirty="0">
                          <a:effectLst/>
                        </a:rPr>
                        <a:t>Reports</a:t>
                      </a:r>
                      <a:r>
                        <a:rPr lang="en-US" sz="1100" spc="-30" dirty="0">
                          <a:effectLst/>
                        </a:rPr>
                        <a:t> </a:t>
                      </a:r>
                      <a:r>
                        <a:rPr lang="en-US" sz="1100" spc="-5" dirty="0">
                          <a:effectLst/>
                        </a:rPr>
                        <a:t>and</a:t>
                      </a:r>
                      <a:r>
                        <a:rPr lang="en-US" sz="1100" spc="235" dirty="0">
                          <a:effectLst/>
                        </a:rPr>
                        <a:t> </a:t>
                      </a:r>
                      <a:r>
                        <a:rPr lang="en-US" sz="1100" spc="-5" dirty="0">
                          <a:effectLst/>
                        </a:rPr>
                        <a:t>Presentations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100" spc="-5" dirty="0">
                          <a:effectLst/>
                        </a:rPr>
                        <a:t>The College Council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473308"/>
                  </a:ext>
                </a:extLst>
              </a:tr>
            </a:tbl>
          </a:graphicData>
        </a:graphic>
      </p:graphicFrame>
    </p:spTree>
    <p:extLst>
      <p:ext uri="{BB962C8B-B14F-4D97-AF65-F5344CB8AC3E}">
        <p14:creationId xmlns:p14="http://schemas.microsoft.com/office/powerpoint/2010/main" val="269958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9448" y="2171829"/>
            <a:ext cx="4572000" cy="369332"/>
          </a:xfrm>
          <a:prstGeom prst="rect">
            <a:avLst/>
          </a:prstGeom>
        </p:spPr>
        <p:txBody>
          <a:bodyPr>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CB7667B4-A9E2-A143-9042-DD7E10499C29}"/>
              </a:ext>
            </a:extLst>
          </p:cNvPr>
          <p:cNvGraphicFramePr>
            <a:graphicFrameLocks noGrp="1"/>
          </p:cNvGraphicFramePr>
          <p:nvPr>
            <p:extLst>
              <p:ext uri="{D42A27DB-BD31-4B8C-83A1-F6EECF244321}">
                <p14:modId xmlns:p14="http://schemas.microsoft.com/office/powerpoint/2010/main" val="575534572"/>
              </p:ext>
            </p:extLst>
          </p:nvPr>
        </p:nvGraphicFramePr>
        <p:xfrm>
          <a:off x="598714" y="406168"/>
          <a:ext cx="8033656" cy="5689831"/>
        </p:xfrm>
        <a:graphic>
          <a:graphicData uri="http://schemas.openxmlformats.org/drawingml/2006/table">
            <a:tbl>
              <a:tblPr firstRow="1" firstCol="1" bandRow="1">
                <a:tableStyleId>{5C22544A-7EE6-4342-B048-85BDC9FD1C3A}</a:tableStyleId>
              </a:tblPr>
              <a:tblGrid>
                <a:gridCol w="1197640">
                  <a:extLst>
                    <a:ext uri="{9D8B030D-6E8A-4147-A177-3AD203B41FA5}">
                      <a16:colId xmlns:a16="http://schemas.microsoft.com/office/drawing/2014/main" val="1496622345"/>
                    </a:ext>
                  </a:extLst>
                </a:gridCol>
                <a:gridCol w="1273784">
                  <a:extLst>
                    <a:ext uri="{9D8B030D-6E8A-4147-A177-3AD203B41FA5}">
                      <a16:colId xmlns:a16="http://schemas.microsoft.com/office/drawing/2014/main" val="1168636485"/>
                    </a:ext>
                  </a:extLst>
                </a:gridCol>
                <a:gridCol w="1390558">
                  <a:extLst>
                    <a:ext uri="{9D8B030D-6E8A-4147-A177-3AD203B41FA5}">
                      <a16:colId xmlns:a16="http://schemas.microsoft.com/office/drawing/2014/main" val="360881841"/>
                    </a:ext>
                  </a:extLst>
                </a:gridCol>
                <a:gridCol w="1390558">
                  <a:extLst>
                    <a:ext uri="{9D8B030D-6E8A-4147-A177-3AD203B41FA5}">
                      <a16:colId xmlns:a16="http://schemas.microsoft.com/office/drawing/2014/main" val="1668511393"/>
                    </a:ext>
                  </a:extLst>
                </a:gridCol>
                <a:gridCol w="1390558">
                  <a:extLst>
                    <a:ext uri="{9D8B030D-6E8A-4147-A177-3AD203B41FA5}">
                      <a16:colId xmlns:a16="http://schemas.microsoft.com/office/drawing/2014/main" val="3300900953"/>
                    </a:ext>
                  </a:extLst>
                </a:gridCol>
                <a:gridCol w="1390558">
                  <a:extLst>
                    <a:ext uri="{9D8B030D-6E8A-4147-A177-3AD203B41FA5}">
                      <a16:colId xmlns:a16="http://schemas.microsoft.com/office/drawing/2014/main" val="2115215914"/>
                    </a:ext>
                  </a:extLst>
                </a:gridCol>
              </a:tblGrid>
              <a:tr h="571034">
                <a:tc gridSpan="6">
                  <a:txBody>
                    <a:bodyPr/>
                    <a:lstStyle/>
                    <a:p>
                      <a:pPr marL="0" marR="0" algn="ctr">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Program Review 2019-2020 Appointment of Roles Form</a:t>
                      </a:r>
                      <a:endParaRPr lang="en-US"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1558962"/>
                  </a:ext>
                </a:extLst>
              </a:tr>
              <a:tr h="468924">
                <a:tc>
                  <a:txBody>
                    <a:bodyPr/>
                    <a:lstStyle/>
                    <a:p>
                      <a:pPr marL="0" marR="0" algn="l">
                        <a:spcBef>
                          <a:spcPts val="0"/>
                        </a:spcBef>
                        <a:spcAft>
                          <a:spcPts val="0"/>
                        </a:spcAft>
                      </a:pPr>
                      <a:r>
                        <a:rPr lang="en-US" sz="1400" b="1" dirty="0">
                          <a:solidFill>
                            <a:schemeClr val="tx1"/>
                          </a:solidFill>
                          <a:effectLst/>
                          <a:latin typeface="Calibri" panose="020F0502020204030204" pitchFamily="34" charset="0"/>
                          <a:cs typeface="Calibri" panose="020F0502020204030204" pitchFamily="34" charset="0"/>
                        </a:rPr>
                        <a:t>Program Name</a:t>
                      </a:r>
                      <a:endPar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b="1" dirty="0">
                          <a:effectLst/>
                          <a:latin typeface="Calibri" panose="020F0502020204030204" pitchFamily="34" charset="0"/>
                          <a:cs typeface="Calibri" panose="020F0502020204030204" pitchFamily="34" charset="0"/>
                        </a:rPr>
                        <a:t>Faculty Reader from Division</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b="1" dirty="0">
                          <a:effectLst/>
                          <a:latin typeface="Calibri" panose="020F0502020204030204" pitchFamily="34" charset="0"/>
                          <a:cs typeface="Calibri" panose="020F0502020204030204" pitchFamily="34" charset="0"/>
                        </a:rPr>
                        <a:t>Faculty Reader at- Large</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Classified Staff at- Large</a:t>
                      </a: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b="1" dirty="0">
                          <a:effectLst/>
                          <a:latin typeface="Calibri" panose="020F0502020204030204" pitchFamily="34" charset="0"/>
                          <a:cs typeface="Calibri" panose="020F0502020204030204" pitchFamily="34" charset="0"/>
                        </a:rPr>
                        <a:t>Dean or AVP</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IR Coach</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4504678"/>
                  </a:ext>
                </a:extLst>
              </a:tr>
              <a:tr h="468924">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Chemistry</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Shaelyn</a:t>
                      </a:r>
                      <a:r>
                        <a:rPr lang="en-US" sz="1400" dirty="0">
                          <a:effectLst/>
                          <a:latin typeface="Calibri" panose="020F0502020204030204" pitchFamily="34" charset="0"/>
                          <a:ea typeface="Times New Roman" panose="02020603050405020304" pitchFamily="18" charset="0"/>
                          <a:cs typeface="Calibri" panose="020F0502020204030204" pitchFamily="34" charset="0"/>
                        </a:rPr>
                        <a:t> St Onge-Cole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David McCormick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Josh Pelletier</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cs typeface="Calibri" panose="020F0502020204030204" pitchFamily="34" charset="0"/>
                        </a:rPr>
                        <a:t>Ram Subramaniam</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Doreen 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480341"/>
                  </a:ext>
                </a:extLst>
              </a:tr>
              <a:tr h="468924">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Dental Assisting</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Anand Venkataraman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Jay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Patyk</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Manuel Diaz-</a:t>
                      </a:r>
                      <a:r>
                        <a:rPr lang="en-US"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Alvares</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cs typeface="Calibri" panose="020F0502020204030204" pitchFamily="34" charset="0"/>
                        </a:rPr>
                        <a:t>Ram Subramaniam</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Lisa 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091376"/>
                  </a:ext>
                </a:extLst>
              </a:tr>
              <a:tr h="488271">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Engineering</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Ronald Painter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Voltaire Villanueva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Alfred Guzman</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cs typeface="Calibri" panose="020F0502020204030204" pitchFamily="34" charset="0"/>
                        </a:rPr>
                        <a:t>Ram Subramaniam</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Doreen 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4277462"/>
                  </a:ext>
                </a:extLst>
              </a:tr>
              <a:tr h="468924">
                <a:tc>
                  <a:txBody>
                    <a:bodyPr/>
                    <a:lstStyle/>
                    <a:p>
                      <a:pPr marL="0" marR="0" algn="l">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Geography</a:t>
                      </a:r>
                      <a:endPar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Kerri Ryer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Geoff Mathews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Eric Hoppe</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cs typeface="Calibri" panose="020F0502020204030204" pitchFamily="34" charset="0"/>
                        </a:rPr>
                        <a:t>Kurt Hueg</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Lara 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322534"/>
                  </a:ext>
                </a:extLst>
              </a:tr>
              <a:tr h="383000">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Humanities</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Joe Woolcock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Julie Ceballos</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cs typeface="Calibri" panose="020F0502020204030204" pitchFamily="34" charset="0"/>
                        </a:rPr>
                        <a:t>Kurt Hueg</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Lara 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188535"/>
                  </a:ext>
                </a:extLst>
              </a:tr>
              <a:tr h="468924">
                <a:tc>
                  <a:txBody>
                    <a:bodyPr/>
                    <a:lstStyle/>
                    <a:p>
                      <a:pPr marL="0" marR="0" algn="l">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Music Tech</a:t>
                      </a:r>
                      <a:endPar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Carolyn Brown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Brian Evans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Christine Mangiameli</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cs typeface="Calibri" panose="020F0502020204030204" pitchFamily="34" charset="0"/>
                        </a:rPr>
                        <a:t>Debbie Lee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Doreen 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756233"/>
                  </a:ext>
                </a:extLst>
              </a:tr>
              <a:tr h="510667">
                <a:tc>
                  <a:txBody>
                    <a:bodyPr/>
                    <a:lstStyle/>
                    <a:p>
                      <a:pPr marL="0" marR="0" algn="l">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Theater Arts &amp; Theater Tech</a:t>
                      </a:r>
                      <a:endPar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Elizabeth Barkley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Karen Erickson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Jerry Robredo</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cs typeface="Calibri" panose="020F0502020204030204" pitchFamily="34" charset="0"/>
                        </a:rPr>
                        <a:t>Debbie Lee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Lisa 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817616"/>
                  </a:ext>
                </a:extLst>
              </a:tr>
              <a:tr h="468924">
                <a:tc>
                  <a:txBody>
                    <a:bodyPr/>
                    <a:lstStyle/>
                    <a:p>
                      <a:pPr marL="0" marR="0" algn="l">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Pharmacy Tech</a:t>
                      </a:r>
                      <a:endPar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Lisa Schulthaeis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Hilary Gomes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Alfred Guzman</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cs typeface="Calibri" panose="020F0502020204030204" pitchFamily="34" charset="0"/>
                        </a:rPr>
                        <a:t>Ram Subramaniam</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Lisa 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940290"/>
                  </a:ext>
                </a:extLst>
              </a:tr>
              <a:tr h="468924">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Respiratory Therapy</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Kathy Armstrong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Hilda Fernandez</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Hayley Davidson</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cs typeface="Calibri" panose="020F0502020204030204" pitchFamily="34" charset="0"/>
                        </a:rPr>
                        <a:t>Ram Subramaniam</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spcBef>
                          <a:spcPts val="0"/>
                        </a:spcBef>
                        <a:spcAft>
                          <a:spcPts val="75"/>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Lisa 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82038"/>
                  </a:ext>
                </a:extLst>
              </a:tr>
              <a:tr h="454391">
                <a:tc>
                  <a:txBody>
                    <a:bodyPr/>
                    <a:lstStyle/>
                    <a:p>
                      <a:pPr marL="0" marR="0" algn="l">
                        <a:lnSpc>
                          <a:spcPct val="100000"/>
                        </a:lnSpc>
                        <a:spcBef>
                          <a:spcPts val="0"/>
                        </a:spcBef>
                        <a:spcAft>
                          <a:spcPts val="0"/>
                        </a:spcAft>
                      </a:pPr>
                      <a:r>
                        <a:rPr lang="en-US" sz="1400" b="0" dirty="0">
                          <a:solidFill>
                            <a:schemeClr val="tx1"/>
                          </a:solidFill>
                        </a:rPr>
                        <a:t>Spanish</a:t>
                      </a: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400" dirty="0">
                        <a:solidFill>
                          <a:schemeClr val="tx1"/>
                        </a:solidFill>
                      </a:endParaRP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dirty="0">
                          <a:solidFill>
                            <a:schemeClr val="tx1"/>
                          </a:solidFill>
                        </a:rPr>
                        <a:t>Mary Thomas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dirty="0">
                          <a:solidFill>
                            <a:schemeClr val="tx1"/>
                          </a:solidFill>
                        </a:rPr>
                        <a:t>Alejandro Favela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dirty="0">
                          <a:solidFill>
                            <a:schemeClr val="tx1"/>
                          </a:solidFill>
                        </a:rPr>
                        <a:t>Valerie Fong</a:t>
                      </a:r>
                    </a:p>
                  </a:txBody>
                  <a:tcPr marL="41840" marR="41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dirty="0">
                          <a:solidFill>
                            <a:schemeClr val="tx1"/>
                          </a:solidFill>
                        </a:rPr>
                        <a:t>Doreen 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3266595"/>
                  </a:ext>
                </a:extLst>
              </a:tr>
            </a:tbl>
          </a:graphicData>
        </a:graphic>
      </p:graphicFrame>
    </p:spTree>
    <p:extLst>
      <p:ext uri="{BB962C8B-B14F-4D97-AF65-F5344CB8AC3E}">
        <p14:creationId xmlns:p14="http://schemas.microsoft.com/office/powerpoint/2010/main" val="226649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46412"/>
            <a:ext cx="8293100" cy="6124754"/>
          </a:xfrm>
          <a:prstGeom prst="rect">
            <a:avLst/>
          </a:prstGeom>
        </p:spPr>
        <p:txBody>
          <a:bodyPr wrap="square">
            <a:spAutoFit/>
          </a:bodyPr>
          <a:lstStyle/>
          <a:p>
            <a:r>
              <a:rPr lang="en-US" sz="2200" b="1" dirty="0">
                <a:solidFill>
                  <a:srgbClr val="C00000"/>
                </a:solidFill>
                <a:latin typeface="Calibri" panose="020F0502020204030204" pitchFamily="34" charset="0"/>
                <a:ea typeface="Calibri" panose="020F0502020204030204" pitchFamily="34" charset="0"/>
                <a:cs typeface="Calibri" panose="020F0502020204030204" pitchFamily="34" charset="0"/>
              </a:rPr>
              <a:t>Preparing and Presenting the Template PowerPoint to The Advisory Council</a:t>
            </a:r>
            <a:endParaRPr lang="en-US" sz="2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Calibri" panose="020F0502020204030204" pitchFamily="34" charset="0"/>
              </a:rPr>
              <a:t>Programs under review presenting to the Advisory Council is part of the shared governance process and is a part of ensuring compliance with the accreditation process.  The Advisory Council’s role is to hold programs’ accountable to critical engagement as they participate in the program review process. The presentation should provide The Advisory Council with</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an ability to understand the emergent themes, issues, and or needs being experienced by programs under review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an overview about how the program contributes to the College mission and makes a difference for the students’ it serves</a:t>
            </a:r>
          </a:p>
          <a:p>
            <a:pPr marL="342900" marR="0" lvl="0" indent="-342900">
              <a:spcBef>
                <a:spcPts val="0"/>
              </a:spcBef>
              <a:spcAft>
                <a:spcPts val="0"/>
              </a:spcAft>
              <a:buFont typeface="Times New Roman" panose="02020603050405020304" pitchFamily="18" charset="0"/>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an understanding of the individual program’s areas of improvement as well as the overall weaknesses across all programs under review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Calibri" panose="020F0502020204030204" pitchFamily="34" charset="0"/>
              </a:rPr>
              <a:t> Presenting also provides the program the opportunity to</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Tell the story of the programs’ strengths and ask for the resources/help needed to continue great work, fix areas of weakness, and/or to scale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80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E112A-BCAB-E048-A0E3-2FEEDD549CC5}"/>
              </a:ext>
            </a:extLst>
          </p:cNvPr>
          <p:cNvSpPr>
            <a:spLocks noGrp="1"/>
          </p:cNvSpPr>
          <p:nvPr>
            <p:ph idx="1"/>
          </p:nvPr>
        </p:nvSpPr>
        <p:spPr>
          <a:xfrm>
            <a:off x="1157844" y="1290668"/>
            <a:ext cx="7208322" cy="5567332"/>
          </a:xfrm>
        </p:spPr>
        <p:txBody>
          <a:bodyPr>
            <a:noAutofit/>
          </a:bodyPr>
          <a:lstStyle/>
          <a:p>
            <a:pPr lvl="0">
              <a:buClr>
                <a:srgbClr val="AB1F2C"/>
              </a:buClr>
            </a:pPr>
            <a:r>
              <a:rPr lang="en-US" sz="1800" dirty="0">
                <a:solidFill>
                  <a:srgbClr val="333333"/>
                </a:solidFill>
              </a:rPr>
              <a:t>The Advisory Council presentations will be conducted in </a:t>
            </a:r>
            <a:r>
              <a:rPr lang="en-US" sz="1800" dirty="0">
                <a:solidFill>
                  <a:schemeClr val="tx1"/>
                </a:solidFill>
              </a:rPr>
              <a:t>20 minute </a:t>
            </a:r>
            <a:r>
              <a:rPr lang="en-US" sz="1800" dirty="0">
                <a:solidFill>
                  <a:srgbClr val="333333"/>
                </a:solidFill>
              </a:rPr>
              <a:t>intervals during two meeting sessions. </a:t>
            </a:r>
          </a:p>
          <a:p>
            <a:pPr>
              <a:buClr>
                <a:srgbClr val="AB1F2C"/>
              </a:buClr>
            </a:pPr>
            <a:r>
              <a:rPr lang="en-US" sz="1800" b="1" dirty="0">
                <a:solidFill>
                  <a:srgbClr val="333333"/>
                </a:solidFill>
              </a:rPr>
              <a:t>Writer presentation will be no longer than 10 minutes with an additional 10 minutes for Questions and Answers</a:t>
            </a:r>
          </a:p>
          <a:p>
            <a:pPr>
              <a:buClr>
                <a:srgbClr val="AB1F2C"/>
              </a:buClr>
            </a:pPr>
            <a:r>
              <a:rPr lang="en-US" sz="1800" dirty="0">
                <a:solidFill>
                  <a:srgbClr val="333333"/>
                </a:solidFill>
              </a:rPr>
              <a:t>The Advisory Council requests program presenters use the template provided, with no additional or deleted slides, which will be strictly followed due to the number of presentations and to allow for questions during the time allotted. </a:t>
            </a:r>
          </a:p>
        </p:txBody>
      </p:sp>
      <p:sp>
        <p:nvSpPr>
          <p:cNvPr id="4" name="Rectangle 3">
            <a:extLst>
              <a:ext uri="{FF2B5EF4-FFF2-40B4-BE49-F238E27FC236}">
                <a16:creationId xmlns:a16="http://schemas.microsoft.com/office/drawing/2014/main" id="{BE7FC24E-FFD3-E244-A06B-1C902A4385EA}"/>
              </a:ext>
            </a:extLst>
          </p:cNvPr>
          <p:cNvSpPr/>
          <p:nvPr/>
        </p:nvSpPr>
        <p:spPr>
          <a:xfrm>
            <a:off x="2677082" y="271342"/>
            <a:ext cx="7413975" cy="430887"/>
          </a:xfrm>
          <a:prstGeom prst="rect">
            <a:avLst/>
          </a:prstGeom>
        </p:spPr>
        <p:txBody>
          <a:bodyPr wrap="square">
            <a:spAutoFit/>
          </a:bodyPr>
          <a:lstStyle/>
          <a:p>
            <a:pPr>
              <a:spcBef>
                <a:spcPts val="40"/>
              </a:spcBef>
            </a:pPr>
            <a:r>
              <a:rPr lang="en-US" sz="2200" b="1" dirty="0">
                <a:solidFill>
                  <a:srgbClr val="C00000"/>
                </a:solidFill>
              </a:rPr>
              <a:t>Presentation to Council</a:t>
            </a:r>
            <a:endParaRPr lang="en-US"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20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348" t="15734" r="18358" b="14321"/>
          <a:stretch/>
        </p:blipFill>
        <p:spPr>
          <a:xfrm>
            <a:off x="287867" y="745067"/>
            <a:ext cx="3072296" cy="2311401"/>
          </a:xfrm>
          <a:prstGeom prst="rect">
            <a:avLst/>
          </a:prstGeom>
        </p:spPr>
      </p:pic>
      <p:pic>
        <p:nvPicPr>
          <p:cNvPr id="8" name="Picture 7"/>
          <p:cNvPicPr>
            <a:picLocks noChangeAspect="1"/>
          </p:cNvPicPr>
          <p:nvPr/>
        </p:nvPicPr>
        <p:blipFill rotWithShape="1">
          <a:blip r:embed="rId3"/>
          <a:srcRect l="29444" t="16666" r="17847" b="13951"/>
          <a:stretch/>
        </p:blipFill>
        <p:spPr>
          <a:xfrm>
            <a:off x="1508046" y="1709172"/>
            <a:ext cx="3639136" cy="2694591"/>
          </a:xfrm>
          <a:prstGeom prst="rect">
            <a:avLst/>
          </a:prstGeom>
        </p:spPr>
      </p:pic>
      <p:pic>
        <p:nvPicPr>
          <p:cNvPr id="4" name="Picture 3"/>
          <p:cNvPicPr>
            <a:picLocks noChangeAspect="1"/>
          </p:cNvPicPr>
          <p:nvPr/>
        </p:nvPicPr>
        <p:blipFill rotWithShape="1">
          <a:blip r:embed="rId4"/>
          <a:srcRect l="29221" t="15522" r="18308" b="14322"/>
          <a:stretch/>
        </p:blipFill>
        <p:spPr>
          <a:xfrm>
            <a:off x="3809998" y="2768599"/>
            <a:ext cx="3496733" cy="2629823"/>
          </a:xfrm>
          <a:prstGeom prst="rect">
            <a:avLst/>
          </a:prstGeom>
        </p:spPr>
      </p:pic>
      <p:sp>
        <p:nvSpPr>
          <p:cNvPr id="5" name="Rectangle 4"/>
          <p:cNvSpPr/>
          <p:nvPr/>
        </p:nvSpPr>
        <p:spPr>
          <a:xfrm>
            <a:off x="0" y="156624"/>
            <a:ext cx="9144000" cy="430887"/>
          </a:xfrm>
          <a:prstGeom prst="rect">
            <a:avLst/>
          </a:prstGeom>
        </p:spPr>
        <p:txBody>
          <a:bodyPr wrap="square">
            <a:spAutoFit/>
          </a:bodyPr>
          <a:lstStyle/>
          <a:p>
            <a:pPr algn="ctr">
              <a:spcBef>
                <a:spcPts val="40"/>
              </a:spcBef>
            </a:pPr>
            <a:r>
              <a:rPr lang="en-US" sz="2200" b="1" dirty="0">
                <a:solidFill>
                  <a:srgbClr val="C00000"/>
                </a:solidFill>
                <a:latin typeface="Calibri" panose="020F0502020204030204" pitchFamily="34" charset="0"/>
                <a:ea typeface="Calibri" panose="020F0502020204030204" pitchFamily="34" charset="0"/>
                <a:cs typeface="Calibri" panose="020F0502020204030204" pitchFamily="34" charset="0"/>
              </a:rPr>
              <a:t>Advisory Council PowerPoint Template</a:t>
            </a:r>
            <a:endParaRPr lang="en-US" sz="2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5"/>
          <a:srcRect l="29381" t="15825" r="17837" b="14807"/>
          <a:stretch/>
        </p:blipFill>
        <p:spPr>
          <a:xfrm>
            <a:off x="5372099" y="4013201"/>
            <a:ext cx="3458783" cy="2556934"/>
          </a:xfrm>
          <a:prstGeom prst="rect">
            <a:avLst/>
          </a:prstGeom>
        </p:spPr>
      </p:pic>
    </p:spTree>
    <p:extLst>
      <p:ext uri="{BB962C8B-B14F-4D97-AF65-F5344CB8AC3E}">
        <p14:creationId xmlns:p14="http://schemas.microsoft.com/office/powerpoint/2010/main" val="107285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E3EB3-8361-504A-A801-94E5F104F826}"/>
              </a:ext>
            </a:extLst>
          </p:cNvPr>
          <p:cNvSpPr/>
          <p:nvPr/>
        </p:nvSpPr>
        <p:spPr>
          <a:xfrm>
            <a:off x="0" y="156624"/>
            <a:ext cx="9144000" cy="430887"/>
          </a:xfrm>
          <a:prstGeom prst="rect">
            <a:avLst/>
          </a:prstGeom>
        </p:spPr>
        <p:txBody>
          <a:bodyPr wrap="square">
            <a:spAutoFit/>
          </a:bodyPr>
          <a:lstStyle/>
          <a:p>
            <a:pPr algn="ctr">
              <a:spcBef>
                <a:spcPts val="40"/>
              </a:spcBef>
            </a:pPr>
            <a:r>
              <a:rPr lang="en-US" sz="2200" b="1" dirty="0">
                <a:solidFill>
                  <a:srgbClr val="C00000"/>
                </a:solidFill>
                <a:latin typeface="Calibri" panose="020F0502020204030204" pitchFamily="34" charset="0"/>
                <a:ea typeface="Calibri" panose="020F0502020204030204" pitchFamily="34" charset="0"/>
                <a:cs typeface="Calibri" panose="020F0502020204030204" pitchFamily="34" charset="0"/>
              </a:rPr>
              <a:t>Condensed Outcome Rubric Summary</a:t>
            </a:r>
            <a:endParaRPr lang="en-US" sz="2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E7A3BD7-B1F0-9C4E-99D4-229D6F457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3" y="587511"/>
            <a:ext cx="9020833" cy="5761645"/>
          </a:xfrm>
          <a:prstGeom prst="rect">
            <a:avLst/>
          </a:prstGeom>
          <a:ln>
            <a:solidFill>
              <a:schemeClr val="tx1"/>
            </a:solidFill>
          </a:ln>
        </p:spPr>
      </p:pic>
    </p:spTree>
    <p:extLst>
      <p:ext uri="{BB962C8B-B14F-4D97-AF65-F5344CB8AC3E}">
        <p14:creationId xmlns:p14="http://schemas.microsoft.com/office/powerpoint/2010/main" val="2733447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7732</TotalTime>
  <Words>398</Words>
  <Application>Microsoft Macintosh PowerPoint</Application>
  <PresentationFormat>On-screen Show (4:3)</PresentationFormat>
  <Paragraphs>145</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Program Review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2019-2020</dc:title>
  <dc:creator>Kristy Lisle</dc:creator>
  <cp:lastModifiedBy>Veronia Casas Hernandez</cp:lastModifiedBy>
  <cp:revision>34</cp:revision>
  <dcterms:created xsi:type="dcterms:W3CDTF">2019-09-26T17:13:56Z</dcterms:created>
  <dcterms:modified xsi:type="dcterms:W3CDTF">2020-03-24T03:57:37Z</dcterms:modified>
</cp:coreProperties>
</file>