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31"/>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9" autoAdjust="0"/>
    <p:restoredTop sz="94679"/>
  </p:normalViewPr>
  <p:slideViewPr>
    <p:cSldViewPr snapToGrid="0" snapToObjects="1">
      <p:cViewPr varScale="1">
        <p:scale>
          <a:sx n="158" d="100"/>
          <a:sy n="158" d="100"/>
        </p:scale>
        <p:origin x="109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ADE113D-CEF0-4B0E-BB44-16DA0D51D9A1}" type="datetimeFigureOut">
              <a:rPr lang="en-US" smtClean="0"/>
              <a:t>10/5/18</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9041DFB-D7B7-4302-917C-7AFFE80B50D0}" type="slidenum">
              <a:rPr lang="en-US" smtClean="0"/>
              <a:t>‹#›</a:t>
            </a:fld>
            <a:endParaRPr lang="en-US" dirty="0"/>
          </a:p>
        </p:txBody>
      </p:sp>
    </p:spTree>
    <p:extLst>
      <p:ext uri="{BB962C8B-B14F-4D97-AF65-F5344CB8AC3E}">
        <p14:creationId xmlns:p14="http://schemas.microsoft.com/office/powerpoint/2010/main" val="19226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business.fhda.edu/budget/annual-budget-and-quarterly-repor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880248"/>
            <a:ext cx="8088058" cy="3091015"/>
          </a:xfrm>
        </p:spPr>
        <p:txBody>
          <a:bodyPr/>
          <a:lstStyle/>
          <a:p>
            <a:pPr algn="l"/>
            <a:r>
              <a:rPr lang="en-US" sz="4800" dirty="0"/>
              <a:t>Budget Update</a:t>
            </a:r>
            <a:br>
              <a:rPr lang="en-US" sz="4800" dirty="0"/>
            </a:br>
            <a:br>
              <a:rPr lang="en-US" dirty="0"/>
            </a:br>
            <a:r>
              <a:rPr lang="en-US" sz="3200" b="0" dirty="0"/>
              <a:t>Bret Watson</a:t>
            </a:r>
            <a:br>
              <a:rPr lang="en-US" sz="3200" b="0" dirty="0"/>
            </a:br>
            <a:r>
              <a:rPr lang="en-US" sz="3200" b="0" dirty="0"/>
              <a:t>VP Finance &amp; Administrative Services</a:t>
            </a:r>
          </a:p>
        </p:txBody>
      </p:sp>
      <p:sp>
        <p:nvSpPr>
          <p:cNvPr id="3" name="Subtitle 2"/>
          <p:cNvSpPr>
            <a:spLocks noGrp="1"/>
          </p:cNvSpPr>
          <p:nvPr>
            <p:ph type="subTitle" idx="1"/>
          </p:nvPr>
        </p:nvSpPr>
        <p:spPr>
          <a:xfrm>
            <a:off x="556411" y="4841342"/>
            <a:ext cx="8088058" cy="989782"/>
          </a:xfrm>
        </p:spPr>
        <p:txBody>
          <a:bodyPr/>
          <a:lstStyle/>
          <a:p>
            <a:r>
              <a:rPr lang="en-US" dirty="0"/>
              <a:t>October 5, 2018</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674" y="2030492"/>
            <a:ext cx="7315200" cy="4203014"/>
          </a:xfrm>
          <a:ln>
            <a:noFill/>
          </a:ln>
        </p:spPr>
        <p:txBody>
          <a:bodyPr>
            <a:normAutofit/>
          </a:bodyPr>
          <a:lstStyle/>
          <a:p>
            <a:r>
              <a:rPr lang="en-US" sz="3200" dirty="0">
                <a:latin typeface="Helvetica Neue"/>
                <a:cs typeface="Helvetica Neue"/>
              </a:rPr>
              <a:t>Foothill College Budget Reductions target for Year 3 is </a:t>
            </a:r>
            <a:r>
              <a:rPr lang="en-US" sz="3200" b="1" dirty="0">
                <a:solidFill>
                  <a:srgbClr val="990000"/>
                </a:solidFill>
                <a:latin typeface="Helvetica Neue"/>
                <a:cs typeface="Helvetica Neue"/>
              </a:rPr>
              <a:t>-$4,408,764</a:t>
            </a:r>
            <a:endParaRPr lang="en-US" sz="3200" b="1" dirty="0">
              <a:solidFill>
                <a:srgbClr val="0D4DB6"/>
              </a:solidFill>
              <a:latin typeface="Helvetica Neue"/>
              <a:cs typeface="Helvetica Neue"/>
            </a:endParaRPr>
          </a:p>
          <a:p>
            <a:r>
              <a:rPr lang="en-US" sz="3200" dirty="0">
                <a:solidFill>
                  <a:schemeClr val="tx1"/>
                </a:solidFill>
                <a:latin typeface="Helvetica Neue"/>
                <a:cs typeface="Helvetica Neue"/>
              </a:rPr>
              <a:t>Reduction List is due to District on </a:t>
            </a:r>
            <a:r>
              <a:rPr lang="en-US" sz="3200" b="1" dirty="0">
                <a:solidFill>
                  <a:srgbClr val="990000"/>
                </a:solidFill>
                <a:latin typeface="Helvetica Neue"/>
                <a:cs typeface="Helvetica Neue"/>
              </a:rPr>
              <a:t>November 2, 2018</a:t>
            </a:r>
            <a:endParaRPr lang="en-US" sz="3200" dirty="0">
              <a:solidFill>
                <a:srgbClr val="0D4DB6"/>
              </a:solidFill>
              <a:latin typeface="Helvetica Neue"/>
              <a:cs typeface="Helvetica Neue"/>
            </a:endParaRPr>
          </a:p>
          <a:p>
            <a:r>
              <a:rPr lang="en-US" sz="3200" dirty="0">
                <a:latin typeface="Helvetica Neue"/>
                <a:cs typeface="Helvetica Neue"/>
              </a:rPr>
              <a:t>Implementation date is </a:t>
            </a:r>
            <a:r>
              <a:rPr lang="en-US" sz="3200" b="1" dirty="0">
                <a:solidFill>
                  <a:srgbClr val="990000"/>
                </a:solidFill>
                <a:latin typeface="Helvetica Neue"/>
                <a:cs typeface="Helvetica Neue"/>
              </a:rPr>
              <a:t>July 1, 2019</a:t>
            </a:r>
            <a:endParaRPr lang="en-US" sz="3200" dirty="0">
              <a:latin typeface="Helvetica Neue"/>
              <a:cs typeface="Helvetica Neue"/>
            </a:endParaRPr>
          </a:p>
          <a:p>
            <a:pPr marL="0" indent="0">
              <a:buNone/>
            </a:pPr>
            <a:endParaRPr lang="en-US" sz="3200" dirty="0"/>
          </a:p>
        </p:txBody>
      </p:sp>
      <p:sp>
        <p:nvSpPr>
          <p:cNvPr id="6" name="Title 1"/>
          <p:cNvSpPr>
            <a:spLocks noGrp="1"/>
          </p:cNvSpPr>
          <p:nvPr>
            <p:ph type="title"/>
          </p:nvPr>
        </p:nvSpPr>
        <p:spPr>
          <a:xfrm>
            <a:off x="256674" y="566442"/>
            <a:ext cx="7610333" cy="1235062"/>
          </a:xfrm>
        </p:spPr>
        <p:txBody>
          <a:bodyPr/>
          <a:lstStyle/>
          <a:p>
            <a:r>
              <a:rPr lang="en-US" dirty="0">
                <a:latin typeface="Helvetica Neue"/>
                <a:cs typeface="Helvetica Neue"/>
              </a:rPr>
              <a:t>Phase II Budget Reductions</a:t>
            </a:r>
          </a:p>
        </p:txBody>
      </p:sp>
    </p:spTree>
    <p:extLst>
      <p:ext uri="{BB962C8B-B14F-4D97-AF65-F5344CB8AC3E}">
        <p14:creationId xmlns:p14="http://schemas.microsoft.com/office/powerpoint/2010/main" val="337510541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E482-E704-5745-862E-6A54B1B3CBD8}"/>
              </a:ext>
            </a:extLst>
          </p:cNvPr>
          <p:cNvSpPr>
            <a:spLocks noGrp="1"/>
          </p:cNvSpPr>
          <p:nvPr>
            <p:ph type="title"/>
          </p:nvPr>
        </p:nvSpPr>
        <p:spPr>
          <a:xfrm>
            <a:off x="300862" y="736140"/>
            <a:ext cx="6767369" cy="793247"/>
          </a:xfrm>
        </p:spPr>
        <p:txBody>
          <a:bodyPr/>
          <a:lstStyle/>
          <a:p>
            <a:r>
              <a:rPr lang="en-US" dirty="0">
                <a:latin typeface="Helvetica Neue"/>
                <a:cs typeface="Helvetica Neue"/>
              </a:rPr>
              <a:t>Reduction Preview</a:t>
            </a:r>
          </a:p>
        </p:txBody>
      </p:sp>
      <p:sp>
        <p:nvSpPr>
          <p:cNvPr id="3" name="Content Placeholder 2">
            <a:extLst>
              <a:ext uri="{FF2B5EF4-FFF2-40B4-BE49-F238E27FC236}">
                <a16:creationId xmlns:a16="http://schemas.microsoft.com/office/drawing/2014/main" id="{ADDC33D1-14CC-814C-B7FA-692E7BCAFE90}"/>
              </a:ext>
            </a:extLst>
          </p:cNvPr>
          <p:cNvSpPr>
            <a:spLocks noGrp="1"/>
          </p:cNvSpPr>
          <p:nvPr>
            <p:ph idx="1"/>
          </p:nvPr>
        </p:nvSpPr>
        <p:spPr>
          <a:xfrm>
            <a:off x="300862" y="1944418"/>
            <a:ext cx="6767369" cy="4454261"/>
          </a:xfrm>
        </p:spPr>
        <p:txBody>
          <a:bodyPr>
            <a:normAutofit/>
          </a:bodyPr>
          <a:lstStyle/>
          <a:p>
            <a:r>
              <a:rPr lang="en-US" sz="3200" b="1" dirty="0">
                <a:latin typeface="Helvetica Neue"/>
                <a:cs typeface="Helvetica Neue"/>
              </a:rPr>
              <a:t>No program eliminations</a:t>
            </a:r>
          </a:p>
          <a:p>
            <a:r>
              <a:rPr lang="en-US" sz="3200" dirty="0">
                <a:latin typeface="Helvetica Neue"/>
                <a:cs typeface="Helvetica Neue"/>
              </a:rPr>
              <a:t>Information is reflected by division</a:t>
            </a:r>
          </a:p>
          <a:p>
            <a:r>
              <a:rPr lang="en-US" sz="3200" dirty="0">
                <a:latin typeface="Helvetica Neue"/>
                <a:cs typeface="Helvetica Neue"/>
              </a:rPr>
              <a:t>No detail regarding position number, name, position title, etc.</a:t>
            </a:r>
          </a:p>
          <a:p>
            <a:endParaRPr lang="en-US" dirty="0"/>
          </a:p>
        </p:txBody>
      </p:sp>
    </p:spTree>
    <p:extLst>
      <p:ext uri="{BB962C8B-B14F-4D97-AF65-F5344CB8AC3E}">
        <p14:creationId xmlns:p14="http://schemas.microsoft.com/office/powerpoint/2010/main" val="123086920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95" y="1808968"/>
            <a:ext cx="8611963" cy="4586988"/>
          </a:xfrm>
          <a:ln>
            <a:noFill/>
          </a:ln>
        </p:spPr>
        <p:txBody>
          <a:bodyPr>
            <a:normAutofit fontScale="77500" lnSpcReduction="20000"/>
          </a:bodyPr>
          <a:lstStyle/>
          <a:p>
            <a:pPr marL="0" indent="0">
              <a:buNone/>
            </a:pPr>
            <a:r>
              <a:rPr lang="en-US" sz="3500" dirty="0">
                <a:latin typeface="Helvetica Neue"/>
                <a:cs typeface="Helvetica Neue"/>
              </a:rPr>
              <a:t>	</a:t>
            </a:r>
          </a:p>
          <a:p>
            <a:pPr>
              <a:buFont typeface="Arial" panose="020B0604020202020204" pitchFamily="34" charset="0"/>
              <a:buChar char="•"/>
            </a:pPr>
            <a:r>
              <a:rPr lang="en-US" sz="3500" dirty="0">
                <a:latin typeface="Helvetica Neue"/>
                <a:cs typeface="Helvetica Neue"/>
              </a:rPr>
              <a:t>Moved one filled Classified (ACE) position (.5 FTE) to the Self Sustaining Fund 115</a:t>
            </a:r>
          </a:p>
          <a:p>
            <a:pPr>
              <a:buFont typeface="Arial" panose="020B0604020202020204" pitchFamily="34" charset="0"/>
              <a:buChar char="•"/>
            </a:pPr>
            <a:r>
              <a:rPr lang="en-US" sz="3500" dirty="0">
                <a:latin typeface="Helvetica Neue"/>
                <a:cs typeface="Helvetica Neue"/>
              </a:rPr>
              <a:t>Moved one filled Administrator position (.3 FTE) to the Self Sustaining Fund 115</a:t>
            </a:r>
          </a:p>
          <a:p>
            <a:pPr>
              <a:buFont typeface="Arial" panose="020B0604020202020204" pitchFamily="34" charset="0"/>
              <a:buChar char="•"/>
            </a:pPr>
            <a:r>
              <a:rPr lang="en-US" sz="3500" dirty="0">
                <a:latin typeface="Helvetica Neue"/>
                <a:cs typeface="Helvetica Neue"/>
              </a:rPr>
              <a:t>Eliminated one vacant Classified (ACE) position (.79 FTE) General Fund and (.21 FTE) Self Sustaining Fund</a:t>
            </a:r>
          </a:p>
          <a:p>
            <a:pPr>
              <a:buFont typeface="Arial" panose="020B0604020202020204" pitchFamily="34" charset="0"/>
              <a:buChar char="•"/>
            </a:pPr>
            <a:endParaRPr lang="en-US" sz="3500" dirty="0">
              <a:latin typeface="Helvetica Neue"/>
              <a:cs typeface="Helvetica Neue"/>
            </a:endParaRPr>
          </a:p>
          <a:p>
            <a:pPr marL="0" indent="0">
              <a:buNone/>
            </a:pPr>
            <a:r>
              <a:rPr lang="en-US" sz="3500" b="1" dirty="0">
                <a:latin typeface="Helvetica Neue"/>
                <a:cs typeface="Helvetica Neue"/>
              </a:rPr>
              <a:t>Total Reductions = </a:t>
            </a:r>
            <a:r>
              <a:rPr lang="en-US" sz="3500" b="1" dirty="0">
                <a:solidFill>
                  <a:srgbClr val="990000"/>
                </a:solidFill>
                <a:latin typeface="Helvetica Neue"/>
                <a:cs typeface="Helvetica Neue"/>
              </a:rPr>
              <a:t>$180,049</a:t>
            </a:r>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295325" y="182468"/>
            <a:ext cx="8620085" cy="1626500"/>
          </a:xfrm>
        </p:spPr>
        <p:txBody>
          <a:bodyPr/>
          <a:lstStyle/>
          <a:p>
            <a:r>
              <a:rPr lang="en-US" dirty="0">
                <a:solidFill>
                  <a:schemeClr val="bg1"/>
                </a:solidFill>
                <a:latin typeface="Helvetica Neue"/>
                <a:cs typeface="Helvetica Neue"/>
              </a:rPr>
              <a:t>Finance, Marketing &amp; </a:t>
            </a:r>
            <a:br>
              <a:rPr lang="en-US" dirty="0">
                <a:solidFill>
                  <a:schemeClr val="bg1"/>
                </a:solidFill>
                <a:latin typeface="Helvetica Neue"/>
                <a:cs typeface="Helvetica Neue"/>
              </a:rPr>
            </a:br>
            <a:r>
              <a:rPr lang="en-US" dirty="0">
                <a:solidFill>
                  <a:schemeClr val="bg1"/>
                </a:solidFill>
                <a:latin typeface="Helvetica Neue"/>
                <a:cs typeface="Helvetica Neue"/>
              </a:rPr>
              <a:t>President’s Office: Phase I</a:t>
            </a:r>
          </a:p>
        </p:txBody>
      </p:sp>
    </p:spTree>
    <p:extLst>
      <p:ext uri="{BB962C8B-B14F-4D97-AF65-F5344CB8AC3E}">
        <p14:creationId xmlns:p14="http://schemas.microsoft.com/office/powerpoint/2010/main" val="43838071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30" y="1740420"/>
            <a:ext cx="8719930" cy="5423646"/>
          </a:xfrm>
          <a:ln>
            <a:noFill/>
          </a:ln>
        </p:spPr>
        <p:txBody>
          <a:bodyPr wrap="square">
            <a:normAutofit fontScale="62500" lnSpcReduction="20000"/>
          </a:bodyPr>
          <a:lstStyle/>
          <a:p>
            <a:pPr>
              <a:lnSpc>
                <a:spcPct val="120000"/>
              </a:lnSpc>
              <a:spcAft>
                <a:spcPts val="0"/>
              </a:spcAft>
              <a:buFont typeface="Arial" panose="020B0604020202020204" pitchFamily="34" charset="0"/>
              <a:buChar char="•"/>
            </a:pPr>
            <a:r>
              <a:rPr lang="en-US" sz="3200" dirty="0">
                <a:latin typeface="Helvetica Neue "/>
                <a:cs typeface="Helvetica Neue "/>
              </a:rPr>
              <a:t>Move two Classified ACE positions, one filled (.25 FTE) to Self Sustaining Fund 115 and one vacant (.50 FTE) to the Workforce Development Program</a:t>
            </a:r>
          </a:p>
          <a:p>
            <a:pPr>
              <a:lnSpc>
                <a:spcPct val="120000"/>
              </a:lnSpc>
              <a:spcAft>
                <a:spcPts val="0"/>
              </a:spcAft>
              <a:buFont typeface="Arial" panose="020B0604020202020204" pitchFamily="34" charset="0"/>
              <a:buChar char="•"/>
            </a:pPr>
            <a:r>
              <a:rPr lang="en-US" sz="3200" dirty="0">
                <a:latin typeface="Helvetica Neue "/>
                <a:cs typeface="Helvetica Neue "/>
              </a:rPr>
              <a:t>Move one filled Classified Teamsters position (.5 FTE) to Self Sustaining Fund</a:t>
            </a:r>
          </a:p>
          <a:p>
            <a:pPr>
              <a:lnSpc>
                <a:spcPct val="120000"/>
              </a:lnSpc>
              <a:spcAft>
                <a:spcPts val="0"/>
              </a:spcAft>
              <a:buFont typeface="Arial" panose="020B0604020202020204" pitchFamily="34" charset="0"/>
              <a:buChar char="•"/>
            </a:pPr>
            <a:r>
              <a:rPr lang="en-US" sz="3200" dirty="0">
                <a:solidFill>
                  <a:schemeClr val="tx1"/>
                </a:solidFill>
                <a:latin typeface="Helvetica Neue "/>
                <a:cs typeface="Helvetica Neue "/>
              </a:rPr>
              <a:t>Eliminate two Administration positions (2.0 FTE); one filled and one vacant</a:t>
            </a:r>
          </a:p>
          <a:p>
            <a:pPr>
              <a:lnSpc>
                <a:spcPct val="120000"/>
              </a:lnSpc>
              <a:spcAft>
                <a:spcPts val="0"/>
              </a:spcAft>
              <a:buFont typeface="Arial" panose="020B0604020202020204" pitchFamily="34" charset="0"/>
              <a:buChar char="•"/>
            </a:pPr>
            <a:r>
              <a:rPr lang="en-US" sz="3200" dirty="0">
                <a:latin typeface="Helvetica Neue "/>
                <a:cs typeface="Helvetica Neue "/>
              </a:rPr>
              <a:t>Eliminate two and a half filled Classified ACE positions (2.5 FTE)</a:t>
            </a:r>
          </a:p>
          <a:p>
            <a:pPr marL="0" indent="0">
              <a:buNone/>
            </a:pPr>
            <a:r>
              <a:rPr lang="en-US" sz="3200" dirty="0">
                <a:latin typeface="Helvetica Neue "/>
                <a:cs typeface="Helvetica Neue "/>
              </a:rPr>
              <a:t>	</a:t>
            </a:r>
            <a:r>
              <a:rPr lang="en-US" sz="3200" b="1" dirty="0">
                <a:latin typeface="Helvetica Neue "/>
                <a:cs typeface="Helvetica Neue "/>
              </a:rPr>
              <a:t>Subtotal = </a:t>
            </a:r>
            <a:r>
              <a:rPr lang="en-US" sz="3200" b="1" dirty="0">
                <a:solidFill>
                  <a:schemeClr val="tx1"/>
                </a:solidFill>
                <a:latin typeface="Helvetica Neue "/>
                <a:cs typeface="Helvetica Neue "/>
              </a:rPr>
              <a:t>$793,927</a:t>
            </a:r>
          </a:p>
          <a:p>
            <a:pPr>
              <a:buFont typeface="Arial" panose="020B0604020202020204" pitchFamily="34" charset="0"/>
              <a:buChar char="•"/>
            </a:pPr>
            <a:r>
              <a:rPr lang="en-US" sz="3200" dirty="0">
                <a:latin typeface="Helvetica Neue "/>
                <a:cs typeface="Helvetica Neue "/>
              </a:rPr>
              <a:t>“B” Budget permanent reduction	</a:t>
            </a:r>
          </a:p>
          <a:p>
            <a:pPr marL="0" indent="0">
              <a:buNone/>
            </a:pPr>
            <a:r>
              <a:rPr lang="en-US" sz="3200" dirty="0">
                <a:latin typeface="Helvetica Neue "/>
                <a:cs typeface="Helvetica Neue "/>
              </a:rPr>
              <a:t>	</a:t>
            </a:r>
            <a:r>
              <a:rPr lang="en-US" sz="3200" b="1" dirty="0">
                <a:latin typeface="Helvetica Neue "/>
                <a:cs typeface="Helvetica Neue "/>
              </a:rPr>
              <a:t>Subtotal = </a:t>
            </a:r>
            <a:r>
              <a:rPr lang="en-US" sz="3200" b="1" dirty="0">
                <a:solidFill>
                  <a:schemeClr val="tx1"/>
                </a:solidFill>
                <a:latin typeface="Helvetica Neue "/>
                <a:cs typeface="Helvetica Neue "/>
              </a:rPr>
              <a:t>$115,000</a:t>
            </a:r>
          </a:p>
          <a:p>
            <a:pPr marL="0" indent="0">
              <a:buNone/>
            </a:pPr>
            <a:r>
              <a:rPr lang="en-US" sz="3200" dirty="0">
                <a:latin typeface="Helvetica Neue "/>
                <a:cs typeface="Helvetica Neue "/>
              </a:rPr>
              <a:t>	</a:t>
            </a:r>
            <a:r>
              <a:rPr lang="en-US" sz="3200" b="1" dirty="0">
                <a:latin typeface="Helvetica Neue "/>
                <a:cs typeface="Helvetica Neue "/>
              </a:rPr>
              <a:t>Total Reductions = </a:t>
            </a:r>
            <a:r>
              <a:rPr lang="en-US" sz="3200" b="1" dirty="0">
                <a:solidFill>
                  <a:srgbClr val="990000"/>
                </a:solidFill>
                <a:latin typeface="Helvetica Neue "/>
                <a:cs typeface="Helvetica Neue "/>
              </a:rPr>
              <a:t>$908,927</a:t>
            </a:r>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300972" y="330150"/>
            <a:ext cx="7610333" cy="1378899"/>
          </a:xfrm>
        </p:spPr>
        <p:txBody>
          <a:bodyPr/>
          <a:lstStyle/>
          <a:p>
            <a:r>
              <a:rPr lang="en-US" dirty="0">
                <a:solidFill>
                  <a:schemeClr val="bg1"/>
                </a:solidFill>
                <a:latin typeface="Helvetica Neue"/>
                <a:cs typeface="Helvetica Neue"/>
              </a:rPr>
              <a:t>Finance, Marketing &amp; </a:t>
            </a:r>
            <a:br>
              <a:rPr lang="en-US" dirty="0">
                <a:solidFill>
                  <a:schemeClr val="bg1"/>
                </a:solidFill>
                <a:latin typeface="Helvetica Neue"/>
                <a:cs typeface="Helvetica Neue"/>
              </a:rPr>
            </a:br>
            <a:r>
              <a:rPr lang="en-US" dirty="0">
                <a:solidFill>
                  <a:schemeClr val="bg1"/>
                </a:solidFill>
                <a:latin typeface="Helvetica Neue"/>
                <a:cs typeface="Helvetica Neue"/>
              </a:rPr>
              <a:t>President’s Office: Phase II</a:t>
            </a:r>
            <a:endParaRPr lang="en-US" dirty="0"/>
          </a:p>
        </p:txBody>
      </p:sp>
    </p:spTree>
    <p:extLst>
      <p:ext uri="{BB962C8B-B14F-4D97-AF65-F5344CB8AC3E}">
        <p14:creationId xmlns:p14="http://schemas.microsoft.com/office/powerpoint/2010/main" val="11796431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270" y="1895641"/>
            <a:ext cx="6207085" cy="4799787"/>
          </a:xfrm>
          <a:ln>
            <a:noFill/>
          </a:ln>
        </p:spPr>
        <p:txBody>
          <a:bodyPr wrap="square">
            <a:normAutofit/>
          </a:bodyPr>
          <a:lstStyle/>
          <a:p>
            <a:pPr marL="0" indent="0">
              <a:buNone/>
            </a:pPr>
            <a:r>
              <a:rPr lang="en-US" sz="2600" dirty="0">
                <a:solidFill>
                  <a:schemeClr val="tx1"/>
                </a:solidFill>
                <a:latin typeface="Helvetica Neue"/>
                <a:cs typeface="Helvetica Neue"/>
              </a:rPr>
              <a:t>Phase I reductions </a:t>
            </a:r>
            <a:r>
              <a:rPr lang="en-US" sz="2600" b="1" dirty="0">
                <a:solidFill>
                  <a:schemeClr val="tx1"/>
                </a:solidFill>
                <a:latin typeface="Helvetica Neue"/>
                <a:cs typeface="Helvetica Neue"/>
              </a:rPr>
              <a:t>= $180,049</a:t>
            </a:r>
          </a:p>
          <a:p>
            <a:pPr marL="0" indent="0">
              <a:buNone/>
            </a:pPr>
            <a:r>
              <a:rPr lang="en-US" sz="2600" dirty="0">
                <a:solidFill>
                  <a:schemeClr val="tx1"/>
                </a:solidFill>
                <a:latin typeface="Helvetica Neue"/>
                <a:cs typeface="Helvetica Neue"/>
              </a:rPr>
              <a:t>Phase II reductions </a:t>
            </a:r>
            <a:r>
              <a:rPr lang="en-US" sz="2600" b="1" dirty="0">
                <a:solidFill>
                  <a:schemeClr val="tx1"/>
                </a:solidFill>
                <a:latin typeface="Helvetica Neue"/>
                <a:cs typeface="Helvetica Neue"/>
              </a:rPr>
              <a:t>= $908,927</a:t>
            </a:r>
          </a:p>
          <a:p>
            <a:pPr marL="0" indent="0">
              <a:buNone/>
            </a:pPr>
            <a:r>
              <a:rPr lang="en-US" sz="2600" b="1" dirty="0">
                <a:solidFill>
                  <a:srgbClr val="990000"/>
                </a:solidFill>
                <a:latin typeface="Helvetica Neue"/>
                <a:cs typeface="Helvetica Neue"/>
              </a:rPr>
              <a:t>Reorg. Additions </a:t>
            </a:r>
          </a:p>
          <a:p>
            <a:pPr marL="0" indent="0">
              <a:buNone/>
            </a:pPr>
            <a:r>
              <a:rPr lang="en-US" sz="2600" dirty="0">
                <a:solidFill>
                  <a:schemeClr val="tx1"/>
                </a:solidFill>
                <a:latin typeface="Helvetica Neue"/>
                <a:cs typeface="Helvetica Neue"/>
              </a:rPr>
              <a:t>Add one Administrator position (1.0 FTE)</a:t>
            </a:r>
          </a:p>
          <a:p>
            <a:pPr marL="0" indent="0">
              <a:buNone/>
            </a:pPr>
            <a:r>
              <a:rPr lang="en-US" sz="2600" dirty="0">
                <a:solidFill>
                  <a:schemeClr val="tx1"/>
                </a:solidFill>
                <a:latin typeface="Helvetica Neue"/>
                <a:cs typeface="Helvetica Neue"/>
              </a:rPr>
              <a:t>Add one Classified Teamsters position (1.0 FTE)</a:t>
            </a:r>
          </a:p>
          <a:p>
            <a:pPr marL="0" indent="0">
              <a:buNone/>
            </a:pPr>
            <a:r>
              <a:rPr lang="en-US" sz="2600" dirty="0">
                <a:solidFill>
                  <a:schemeClr val="tx1"/>
                </a:solidFill>
                <a:latin typeface="Helvetica Neue"/>
                <a:cs typeface="Helvetica Neue"/>
              </a:rPr>
              <a:t>Reorganization costs </a:t>
            </a:r>
            <a:r>
              <a:rPr lang="en-US" sz="2600" b="1" dirty="0">
                <a:solidFill>
                  <a:schemeClr val="tx1"/>
                </a:solidFill>
                <a:latin typeface="Helvetica Neue"/>
                <a:cs typeface="Helvetica Neue"/>
              </a:rPr>
              <a:t>= </a:t>
            </a:r>
            <a:r>
              <a:rPr lang="en-US" sz="2600" b="1" dirty="0">
                <a:solidFill>
                  <a:srgbClr val="990000"/>
                </a:solidFill>
                <a:latin typeface="Helvetica Neue"/>
                <a:cs typeface="Helvetica Neue"/>
              </a:rPr>
              <a:t>-$324,281</a:t>
            </a:r>
          </a:p>
          <a:p>
            <a:pPr marL="0" indent="0">
              <a:buNone/>
            </a:pPr>
            <a:r>
              <a:rPr lang="en-US" sz="2800" b="1" dirty="0">
                <a:latin typeface="Helvetica Neue"/>
                <a:cs typeface="Helvetica Neue"/>
              </a:rPr>
              <a:t>Total reductions = </a:t>
            </a:r>
            <a:r>
              <a:rPr lang="en-US" sz="2800" b="1" dirty="0">
                <a:solidFill>
                  <a:srgbClr val="990000"/>
                </a:solidFill>
                <a:latin typeface="Helvetica Neue"/>
                <a:cs typeface="Helvetica Neue"/>
              </a:rPr>
              <a:t>$764,696</a:t>
            </a:r>
          </a:p>
          <a:p>
            <a:pPr marL="0" indent="0">
              <a:buNone/>
            </a:pPr>
            <a:endParaRPr lang="en-US" sz="2000" b="1" dirty="0"/>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345270" y="346528"/>
            <a:ext cx="7610333" cy="1303301"/>
          </a:xfrm>
        </p:spPr>
        <p:txBody>
          <a:bodyPr/>
          <a:lstStyle/>
          <a:p>
            <a:r>
              <a:rPr lang="en-US" dirty="0">
                <a:solidFill>
                  <a:schemeClr val="bg1"/>
                </a:solidFill>
                <a:latin typeface="Helvetica Neue"/>
                <a:cs typeface="Helvetica Neue"/>
              </a:rPr>
              <a:t>Finance, Marketing &amp; </a:t>
            </a:r>
            <a:br>
              <a:rPr lang="en-US" dirty="0">
                <a:solidFill>
                  <a:schemeClr val="bg1"/>
                </a:solidFill>
                <a:latin typeface="Helvetica Neue"/>
                <a:cs typeface="Helvetica Neue"/>
              </a:rPr>
            </a:br>
            <a:r>
              <a:rPr lang="en-US" dirty="0">
                <a:solidFill>
                  <a:schemeClr val="bg1"/>
                </a:solidFill>
                <a:latin typeface="Helvetica Neue"/>
                <a:cs typeface="Helvetica Neue"/>
              </a:rPr>
              <a:t>President’s Office</a:t>
            </a:r>
            <a:endParaRPr lang="en-US" dirty="0"/>
          </a:p>
        </p:txBody>
      </p:sp>
    </p:spTree>
    <p:extLst>
      <p:ext uri="{BB962C8B-B14F-4D97-AF65-F5344CB8AC3E}">
        <p14:creationId xmlns:p14="http://schemas.microsoft.com/office/powerpoint/2010/main" val="140296348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07" y="1986186"/>
            <a:ext cx="8721208" cy="4602781"/>
          </a:xfrm>
          <a:ln>
            <a:noFill/>
          </a:ln>
        </p:spPr>
        <p:txBody>
          <a:bodyPr>
            <a:normAutofit fontScale="77500" lnSpcReduction="20000"/>
          </a:bodyPr>
          <a:lstStyle/>
          <a:p>
            <a:pPr marL="0" indent="0">
              <a:buNone/>
            </a:pPr>
            <a:r>
              <a:rPr lang="en-US" sz="3500" dirty="0">
                <a:latin typeface="Helvetica Neue"/>
                <a:cs typeface="Helvetica Neue"/>
              </a:rPr>
              <a:t>	</a:t>
            </a:r>
          </a:p>
          <a:p>
            <a:pPr>
              <a:buFont typeface="Arial" panose="020B0604020202020204" pitchFamily="34" charset="0"/>
              <a:buChar char="•"/>
            </a:pPr>
            <a:r>
              <a:rPr lang="en-US" sz="3500" dirty="0">
                <a:latin typeface="Helvetica Neue"/>
                <a:cs typeface="Helvetica Neue"/>
              </a:rPr>
              <a:t>Moved one vacant Administrator position (1.0 FTE) to the Self Sustaining Fund and to Strong Workforce</a:t>
            </a:r>
          </a:p>
          <a:p>
            <a:pPr>
              <a:buFont typeface="Arial" panose="020B0604020202020204" pitchFamily="34" charset="0"/>
              <a:buChar char="•"/>
            </a:pPr>
            <a:r>
              <a:rPr lang="en-US" sz="3500" dirty="0">
                <a:latin typeface="Helvetica Neue"/>
                <a:cs typeface="Helvetica Neue"/>
              </a:rPr>
              <a:t>Eliminated one vacant Classified ACE position </a:t>
            </a:r>
            <a:br>
              <a:rPr lang="en-US" sz="3500" dirty="0">
                <a:latin typeface="Helvetica Neue"/>
                <a:cs typeface="Helvetica Neue"/>
              </a:rPr>
            </a:br>
            <a:r>
              <a:rPr lang="en-US" sz="3500" dirty="0">
                <a:latin typeface="Helvetica Neue"/>
                <a:cs typeface="Helvetica Neue"/>
              </a:rPr>
              <a:t>(1.0 FTE)</a:t>
            </a:r>
          </a:p>
          <a:p>
            <a:pPr>
              <a:buFont typeface="Arial" panose="020B0604020202020204" pitchFamily="34" charset="0"/>
              <a:buChar char="•"/>
            </a:pPr>
            <a:r>
              <a:rPr lang="en-US" sz="3500" dirty="0">
                <a:latin typeface="Helvetica Neue"/>
                <a:cs typeface="Helvetica Neue"/>
              </a:rPr>
              <a:t>Eliminated nine vacant Faculty Assoc. positions </a:t>
            </a:r>
            <a:br>
              <a:rPr lang="en-US" sz="3500" dirty="0">
                <a:latin typeface="Helvetica Neue"/>
                <a:cs typeface="Helvetica Neue"/>
              </a:rPr>
            </a:br>
            <a:r>
              <a:rPr lang="en-US" sz="3500" dirty="0">
                <a:latin typeface="Helvetica Neue"/>
                <a:cs typeface="Helvetica Neue"/>
              </a:rPr>
              <a:t>(9.0 FTE)</a:t>
            </a:r>
          </a:p>
          <a:p>
            <a:pPr marL="0" indent="0">
              <a:buNone/>
            </a:pPr>
            <a:r>
              <a:rPr lang="en-US" sz="3500" dirty="0">
                <a:latin typeface="Helvetica Neue"/>
                <a:cs typeface="Helvetica Neue"/>
              </a:rPr>
              <a:t>		</a:t>
            </a:r>
          </a:p>
          <a:p>
            <a:pPr marL="0" indent="0">
              <a:buNone/>
            </a:pPr>
            <a:r>
              <a:rPr lang="en-US" sz="3500" b="1" dirty="0">
                <a:latin typeface="Helvetica Neue"/>
                <a:cs typeface="Helvetica Neue"/>
              </a:rPr>
              <a:t>Total Reductions = </a:t>
            </a:r>
            <a:r>
              <a:rPr lang="en-US" sz="3500" b="1" dirty="0">
                <a:solidFill>
                  <a:srgbClr val="990000"/>
                </a:solidFill>
                <a:latin typeface="Helvetica Neue"/>
                <a:cs typeface="Helvetica Neue"/>
              </a:rPr>
              <a:t>$1,497,899</a:t>
            </a:r>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197608" y="359686"/>
            <a:ext cx="7610333" cy="1626500"/>
          </a:xfrm>
        </p:spPr>
        <p:txBody>
          <a:bodyPr/>
          <a:lstStyle/>
          <a:p>
            <a:r>
              <a:rPr lang="en-US" dirty="0">
                <a:solidFill>
                  <a:srgbClr val="FFFFFF"/>
                </a:solidFill>
                <a:latin typeface="Helvetica Neue"/>
                <a:cs typeface="Helvetica Neue"/>
              </a:rPr>
              <a:t>Instruction: Phase I</a:t>
            </a:r>
          </a:p>
        </p:txBody>
      </p:sp>
    </p:spTree>
    <p:extLst>
      <p:ext uri="{BB962C8B-B14F-4D97-AF65-F5344CB8AC3E}">
        <p14:creationId xmlns:p14="http://schemas.microsoft.com/office/powerpoint/2010/main" val="10758582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28" y="1876333"/>
            <a:ext cx="8883287" cy="5183156"/>
          </a:xfrm>
          <a:ln>
            <a:noFill/>
          </a:ln>
        </p:spPr>
        <p:txBody>
          <a:bodyPr wrap="square">
            <a:normAutofit/>
          </a:bodyPr>
          <a:lstStyle/>
          <a:p>
            <a:pPr>
              <a:lnSpc>
                <a:spcPct val="120000"/>
              </a:lnSpc>
              <a:spcAft>
                <a:spcPts val="0"/>
              </a:spcAft>
              <a:buFont typeface="Arial" panose="020B0604020202020204" pitchFamily="34" charset="0"/>
              <a:buChar char="•"/>
            </a:pPr>
            <a:r>
              <a:rPr lang="en-US" sz="1800" dirty="0">
                <a:latin typeface="Helvetica Neue"/>
                <a:cs typeface="Helvetica Neue"/>
              </a:rPr>
              <a:t>Move one filled Classified ACE position (1.0 FTE) to the Foundation</a:t>
            </a:r>
          </a:p>
          <a:p>
            <a:pPr>
              <a:lnSpc>
                <a:spcPct val="120000"/>
              </a:lnSpc>
              <a:spcAft>
                <a:spcPts val="0"/>
              </a:spcAft>
              <a:buFont typeface="Arial" panose="020B0604020202020204" pitchFamily="34" charset="0"/>
              <a:buChar char="•"/>
            </a:pPr>
            <a:r>
              <a:rPr lang="en-US" sz="1800" dirty="0">
                <a:solidFill>
                  <a:schemeClr val="tx1"/>
                </a:solidFill>
                <a:latin typeface="Helvetica Neue"/>
                <a:cs typeface="Helvetica Neue"/>
              </a:rPr>
              <a:t>Eliminate one filled Administrator position (1.0 FTE)</a:t>
            </a:r>
          </a:p>
          <a:p>
            <a:pPr>
              <a:lnSpc>
                <a:spcPct val="120000"/>
              </a:lnSpc>
              <a:spcAft>
                <a:spcPts val="0"/>
              </a:spcAft>
              <a:buFont typeface="Arial" panose="020B0604020202020204" pitchFamily="34" charset="0"/>
              <a:buChar char="•"/>
            </a:pPr>
            <a:r>
              <a:rPr lang="en-US" sz="1800" dirty="0">
                <a:latin typeface="Helvetica Neue"/>
                <a:cs typeface="Helvetica Neue"/>
              </a:rPr>
              <a:t>Eliminate two vacant Classified ACE positions (2.0 FTE) and nine and one-half filled Classified ACE positions (8.88 FTE) General Fund &amp; (.62 FTE) Restricted Fund</a:t>
            </a:r>
          </a:p>
          <a:p>
            <a:pPr>
              <a:lnSpc>
                <a:spcPct val="120000"/>
              </a:lnSpc>
              <a:spcAft>
                <a:spcPts val="0"/>
              </a:spcAft>
              <a:buFont typeface="Arial" panose="020B0604020202020204" pitchFamily="34" charset="0"/>
              <a:buChar char="•"/>
            </a:pPr>
            <a:r>
              <a:rPr lang="en-US" sz="1800" dirty="0">
                <a:latin typeface="Helvetica Neue"/>
                <a:cs typeface="Helvetica Neue"/>
              </a:rPr>
              <a:t>Eliminate 12 vacant Faculty Assoc. positions (12.0 FTE)</a:t>
            </a:r>
          </a:p>
          <a:p>
            <a:pPr marL="0" indent="0">
              <a:lnSpc>
                <a:spcPct val="120000"/>
              </a:lnSpc>
              <a:spcAft>
                <a:spcPts val="0"/>
              </a:spcAft>
              <a:buNone/>
            </a:pPr>
            <a:r>
              <a:rPr lang="en-US" sz="1800" dirty="0">
                <a:latin typeface="Helvetica Neue"/>
                <a:cs typeface="Helvetica Neue"/>
              </a:rPr>
              <a:t>	</a:t>
            </a:r>
            <a:r>
              <a:rPr lang="en-US" sz="1800" b="1" dirty="0">
                <a:latin typeface="Helvetica Neue"/>
                <a:cs typeface="Helvetica Neue"/>
              </a:rPr>
              <a:t>Subtotal = $2,526,967</a:t>
            </a:r>
          </a:p>
          <a:p>
            <a:pPr>
              <a:buFont typeface="Arial" panose="020B0604020202020204" pitchFamily="34" charset="0"/>
              <a:buChar char="•"/>
            </a:pPr>
            <a:r>
              <a:rPr lang="en-US" sz="1800" dirty="0">
                <a:latin typeface="Helvetica Neue"/>
                <a:cs typeface="Helvetica Neue"/>
              </a:rPr>
              <a:t>“B” Budget reduction</a:t>
            </a:r>
          </a:p>
          <a:p>
            <a:pPr marL="0" indent="0">
              <a:buNone/>
            </a:pPr>
            <a:r>
              <a:rPr lang="en-US" sz="1800" dirty="0">
                <a:latin typeface="Helvetica Neue"/>
                <a:cs typeface="Helvetica Neue"/>
              </a:rPr>
              <a:t>	</a:t>
            </a:r>
            <a:r>
              <a:rPr lang="en-US" sz="1800" b="1" dirty="0">
                <a:latin typeface="Helvetica Neue"/>
                <a:cs typeface="Helvetica Neue"/>
              </a:rPr>
              <a:t>Subtotal = $100,000</a:t>
            </a:r>
          </a:p>
          <a:p>
            <a:pPr marL="0" indent="0">
              <a:buNone/>
            </a:pPr>
            <a:r>
              <a:rPr lang="en-US" sz="1600" dirty="0">
                <a:latin typeface="Helvetica Neue"/>
                <a:cs typeface="Helvetica Neue"/>
              </a:rPr>
              <a:t>	</a:t>
            </a:r>
            <a:r>
              <a:rPr lang="en-US" sz="2400" b="1" dirty="0">
                <a:latin typeface="Helvetica Neue"/>
                <a:cs typeface="Helvetica Neue"/>
              </a:rPr>
              <a:t>Total Reductions = </a:t>
            </a:r>
            <a:r>
              <a:rPr lang="en-US" sz="2400" b="1" dirty="0">
                <a:solidFill>
                  <a:srgbClr val="990000"/>
                </a:solidFill>
                <a:latin typeface="Helvetica Neue"/>
                <a:cs typeface="Helvetica Neue"/>
              </a:rPr>
              <a:t>$2,626,967</a:t>
            </a:r>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206728" y="339669"/>
            <a:ext cx="7610333" cy="1560167"/>
          </a:xfrm>
        </p:spPr>
        <p:txBody>
          <a:bodyPr/>
          <a:lstStyle/>
          <a:p>
            <a:r>
              <a:rPr lang="en-US" dirty="0">
                <a:solidFill>
                  <a:srgbClr val="FFFFFF"/>
                </a:solidFill>
                <a:latin typeface="Helvetica Neue"/>
                <a:cs typeface="Helvetica Neue"/>
              </a:rPr>
              <a:t>Instruction: Phase II</a:t>
            </a:r>
          </a:p>
        </p:txBody>
      </p:sp>
    </p:spTree>
    <p:extLst>
      <p:ext uri="{BB962C8B-B14F-4D97-AF65-F5344CB8AC3E}">
        <p14:creationId xmlns:p14="http://schemas.microsoft.com/office/powerpoint/2010/main" val="15797918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24" y="2032360"/>
            <a:ext cx="7970805" cy="4673288"/>
          </a:xfrm>
          <a:ln>
            <a:noFill/>
          </a:ln>
        </p:spPr>
        <p:txBody>
          <a:bodyPr wrap="square">
            <a:normAutofit/>
          </a:bodyPr>
          <a:lstStyle/>
          <a:p>
            <a:pPr marL="0" indent="0">
              <a:buNone/>
            </a:pPr>
            <a:r>
              <a:rPr lang="en-US" sz="2400" dirty="0">
                <a:solidFill>
                  <a:schemeClr val="tx1"/>
                </a:solidFill>
                <a:latin typeface="Helvetica Neue"/>
                <a:cs typeface="Helvetica Neue"/>
              </a:rPr>
              <a:t>Phase I Total Reductions </a:t>
            </a:r>
            <a:r>
              <a:rPr lang="en-US" sz="2400" b="1" dirty="0">
                <a:solidFill>
                  <a:schemeClr val="tx1"/>
                </a:solidFill>
                <a:latin typeface="Helvetica Neue"/>
                <a:cs typeface="Helvetica Neue"/>
              </a:rPr>
              <a:t>= $1,497,899</a:t>
            </a:r>
          </a:p>
          <a:p>
            <a:pPr marL="0" indent="0">
              <a:buNone/>
            </a:pPr>
            <a:r>
              <a:rPr lang="en-US" sz="2400" dirty="0">
                <a:solidFill>
                  <a:schemeClr val="tx1"/>
                </a:solidFill>
                <a:latin typeface="Helvetica Neue"/>
                <a:cs typeface="Helvetica Neue"/>
              </a:rPr>
              <a:t>Phase II Total Reductions </a:t>
            </a:r>
            <a:r>
              <a:rPr lang="en-US" sz="2400" b="1" dirty="0">
                <a:solidFill>
                  <a:schemeClr val="tx1"/>
                </a:solidFill>
                <a:latin typeface="Helvetica Neue"/>
                <a:cs typeface="Helvetica Neue"/>
              </a:rPr>
              <a:t>= $2,626,967</a:t>
            </a:r>
          </a:p>
          <a:p>
            <a:pPr marL="0" indent="0">
              <a:buNone/>
            </a:pPr>
            <a:r>
              <a:rPr lang="en-US" sz="2400" b="1" dirty="0">
                <a:solidFill>
                  <a:srgbClr val="990000"/>
                </a:solidFill>
                <a:latin typeface="Helvetica Neue"/>
                <a:cs typeface="Helvetica Neue"/>
              </a:rPr>
              <a:t>Reorg. Additions </a:t>
            </a:r>
          </a:p>
          <a:p>
            <a:pPr marL="0" indent="0">
              <a:buNone/>
            </a:pPr>
            <a:r>
              <a:rPr lang="en-US" sz="2400" dirty="0">
                <a:solidFill>
                  <a:schemeClr val="tx1"/>
                </a:solidFill>
                <a:latin typeface="Helvetica Neue"/>
                <a:cs typeface="Helvetica Neue"/>
              </a:rPr>
              <a:t>Add one Classified ACE position (1.0 FTE)</a:t>
            </a:r>
          </a:p>
          <a:p>
            <a:pPr marL="0" indent="0">
              <a:buNone/>
            </a:pPr>
            <a:r>
              <a:rPr lang="en-US" sz="2400" dirty="0">
                <a:solidFill>
                  <a:schemeClr val="tx1"/>
                </a:solidFill>
                <a:latin typeface="Helvetica Neue"/>
                <a:cs typeface="Helvetica Neue"/>
              </a:rPr>
              <a:t>Reclass for one filled Administrator position</a:t>
            </a:r>
          </a:p>
          <a:p>
            <a:pPr marL="0" indent="0">
              <a:buNone/>
            </a:pPr>
            <a:r>
              <a:rPr lang="en-US" sz="2400" dirty="0">
                <a:solidFill>
                  <a:schemeClr val="tx1"/>
                </a:solidFill>
                <a:latin typeface="Helvetica Neue"/>
                <a:cs typeface="Helvetica Neue"/>
              </a:rPr>
              <a:t>Reorganization costs </a:t>
            </a:r>
            <a:r>
              <a:rPr lang="en-US" sz="2400" b="1" dirty="0">
                <a:solidFill>
                  <a:schemeClr val="tx1"/>
                </a:solidFill>
                <a:latin typeface="Helvetica Neue"/>
                <a:cs typeface="Helvetica Neue"/>
              </a:rPr>
              <a:t>= </a:t>
            </a:r>
            <a:r>
              <a:rPr lang="en-US" sz="2400" b="1" dirty="0">
                <a:solidFill>
                  <a:srgbClr val="990000"/>
                </a:solidFill>
                <a:latin typeface="Helvetica Neue"/>
                <a:cs typeface="Helvetica Neue"/>
              </a:rPr>
              <a:t>-$110,711</a:t>
            </a:r>
          </a:p>
          <a:p>
            <a:pPr marL="0" indent="0">
              <a:buNone/>
            </a:pPr>
            <a:endParaRPr lang="en-US" sz="2000" b="1" dirty="0">
              <a:solidFill>
                <a:schemeClr val="tx1"/>
              </a:solidFill>
              <a:latin typeface="Helvetica Neue"/>
              <a:cs typeface="Helvetica Neue"/>
            </a:endParaRPr>
          </a:p>
          <a:p>
            <a:pPr marL="0" indent="0">
              <a:buNone/>
            </a:pPr>
            <a:r>
              <a:rPr lang="en-US" sz="2800" b="1" dirty="0">
                <a:latin typeface="Helvetica Neue"/>
                <a:cs typeface="Helvetica Neue"/>
              </a:rPr>
              <a:t>Total Reductions = </a:t>
            </a:r>
            <a:r>
              <a:rPr lang="en-US" sz="2800" b="1" dirty="0">
                <a:solidFill>
                  <a:srgbClr val="990000"/>
                </a:solidFill>
                <a:latin typeface="Helvetica Neue"/>
                <a:cs typeface="Helvetica Neue"/>
              </a:rPr>
              <a:t>$4,014,155</a:t>
            </a:r>
          </a:p>
          <a:p>
            <a:pPr marL="0" indent="0">
              <a:buNone/>
            </a:pPr>
            <a:endParaRPr lang="en-US" sz="2000" b="1" dirty="0"/>
          </a:p>
          <a:p>
            <a:pPr marL="0" indent="0">
              <a:buNone/>
            </a:pPr>
            <a:endParaRPr lang="en-US" sz="1400" dirty="0"/>
          </a:p>
          <a:p>
            <a:pPr marL="0" indent="0">
              <a:buNone/>
            </a:pPr>
            <a:endParaRPr lang="en-US" sz="1400" dirty="0"/>
          </a:p>
          <a:p>
            <a:pPr marL="0" indent="0">
              <a:buNone/>
            </a:pPr>
            <a:endParaRPr lang="en-US" sz="3200" dirty="0"/>
          </a:p>
        </p:txBody>
      </p:sp>
      <p:sp>
        <p:nvSpPr>
          <p:cNvPr id="4" name="Title 1"/>
          <p:cNvSpPr txBox="1">
            <a:spLocks/>
          </p:cNvSpPr>
          <p:nvPr/>
        </p:nvSpPr>
        <p:spPr>
          <a:xfrm>
            <a:off x="339624" y="290908"/>
            <a:ext cx="7610333" cy="1560167"/>
          </a:xfrm>
          <a:prstGeom prst="rect">
            <a:avLst/>
          </a:prstGeom>
        </p:spPr>
        <p:txBody>
          <a:bodyPr anchor="ctr"/>
          <a:lstStyle>
            <a:lvl1pPr algn="l" rtl="0" eaLnBrk="1" fontAlgn="base" hangingPunct="1">
              <a:spcBef>
                <a:spcPct val="0"/>
              </a:spcBef>
              <a:spcAft>
                <a:spcPct val="0"/>
              </a:spcAft>
              <a:defRPr sz="4000" b="1" i="0" kern="1200">
                <a:solidFill>
                  <a:srgbClr val="F6F1E7"/>
                </a:solidFill>
                <a:latin typeface="Helvetica Neue" charset="0"/>
                <a:ea typeface="Helvetica Neue" charset="0"/>
                <a:cs typeface="Helvetica Neue"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a:lstStyle>
          <a:p>
            <a:r>
              <a:rPr lang="en-US" dirty="0">
                <a:solidFill>
                  <a:srgbClr val="FFFFFF"/>
                </a:solidFill>
                <a:latin typeface="Helvetica Neue"/>
                <a:cs typeface="Helvetica Neue"/>
              </a:rPr>
              <a:t>Instruction</a:t>
            </a:r>
          </a:p>
        </p:txBody>
      </p:sp>
    </p:spTree>
    <p:extLst>
      <p:ext uri="{BB962C8B-B14F-4D97-AF65-F5344CB8AC3E}">
        <p14:creationId xmlns:p14="http://schemas.microsoft.com/office/powerpoint/2010/main" val="46619446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10" y="1741342"/>
            <a:ext cx="8110632" cy="4889596"/>
          </a:xfrm>
          <a:ln>
            <a:noFill/>
          </a:ln>
        </p:spPr>
        <p:txBody>
          <a:bodyPr>
            <a:normAutofit/>
          </a:bodyPr>
          <a:lstStyle/>
          <a:p>
            <a:pPr marL="0" indent="0">
              <a:buNone/>
            </a:pPr>
            <a:r>
              <a:rPr lang="en-US" sz="3200" dirty="0">
                <a:latin typeface="Helvetica Neue"/>
                <a:cs typeface="Helvetica Neue"/>
              </a:rPr>
              <a:t>	</a:t>
            </a:r>
          </a:p>
          <a:p>
            <a:pPr>
              <a:buFont typeface="Arial" panose="020B0604020202020204" pitchFamily="34" charset="0"/>
              <a:buChar char="•"/>
            </a:pPr>
            <a:r>
              <a:rPr lang="en-US" sz="2800" dirty="0">
                <a:latin typeface="Helvetica Neue"/>
                <a:cs typeface="Helvetica Neue"/>
              </a:rPr>
              <a:t>Moved two filled Classified ACE positions </a:t>
            </a:r>
            <a:br>
              <a:rPr lang="en-US" sz="2800" dirty="0">
                <a:latin typeface="Helvetica Neue"/>
                <a:cs typeface="Helvetica Neue"/>
              </a:rPr>
            </a:br>
            <a:r>
              <a:rPr lang="en-US" sz="2800" dirty="0">
                <a:latin typeface="Helvetica Neue"/>
                <a:cs typeface="Helvetica Neue"/>
              </a:rPr>
              <a:t>(.25 FTE) to the Self Sustaining Fund 115 and </a:t>
            </a:r>
            <a:br>
              <a:rPr lang="en-US" sz="2800" dirty="0">
                <a:latin typeface="Helvetica Neue"/>
                <a:cs typeface="Helvetica Neue"/>
              </a:rPr>
            </a:br>
            <a:r>
              <a:rPr lang="en-US" sz="2800" dirty="0">
                <a:latin typeface="Helvetica Neue"/>
                <a:cs typeface="Helvetica Neue"/>
              </a:rPr>
              <a:t>(.50 FTE) to the Campus Center Fund 128</a:t>
            </a:r>
          </a:p>
          <a:p>
            <a:pPr>
              <a:buFont typeface="Arial" panose="020B0604020202020204" pitchFamily="34" charset="0"/>
              <a:buChar char="•"/>
            </a:pPr>
            <a:r>
              <a:rPr lang="en-US" sz="2800" dirty="0">
                <a:latin typeface="Helvetica Neue"/>
                <a:cs typeface="Helvetica Neue"/>
              </a:rPr>
              <a:t>Eliminated one vacant Classified ACE position </a:t>
            </a:r>
            <a:br>
              <a:rPr lang="en-US" sz="2800" dirty="0">
                <a:latin typeface="Helvetica Neue"/>
                <a:cs typeface="Helvetica Neue"/>
              </a:rPr>
            </a:br>
            <a:r>
              <a:rPr lang="en-US" sz="2800" dirty="0">
                <a:latin typeface="Helvetica Neue"/>
                <a:cs typeface="Helvetica Neue"/>
              </a:rPr>
              <a:t>(.06 FTE) General Fund and (.94 FTE) SSSP		</a:t>
            </a:r>
          </a:p>
          <a:p>
            <a:pPr marL="0" indent="0">
              <a:buNone/>
            </a:pPr>
            <a:r>
              <a:rPr lang="en-US" sz="2800" b="1" dirty="0">
                <a:latin typeface="Helvetica Neue"/>
                <a:cs typeface="Helvetica Neue"/>
              </a:rPr>
              <a:t>Total Reductions = </a:t>
            </a:r>
            <a:r>
              <a:rPr lang="en-US" sz="2800" b="1" dirty="0">
                <a:solidFill>
                  <a:srgbClr val="990000"/>
                </a:solidFill>
                <a:latin typeface="Helvetica Neue"/>
                <a:cs typeface="Helvetica Neue"/>
              </a:rPr>
              <a:t>$73,287</a:t>
            </a:r>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153310" y="463064"/>
            <a:ext cx="7610333" cy="1626500"/>
          </a:xfrm>
        </p:spPr>
        <p:txBody>
          <a:bodyPr/>
          <a:lstStyle/>
          <a:p>
            <a:r>
              <a:rPr lang="en-US" dirty="0">
                <a:solidFill>
                  <a:srgbClr val="FFFFFF"/>
                </a:solidFill>
                <a:latin typeface="Helvetica Neue"/>
                <a:cs typeface="Helvetica Neue"/>
              </a:rPr>
              <a:t>Student Services: Phase I</a:t>
            </a:r>
          </a:p>
        </p:txBody>
      </p:sp>
    </p:spTree>
    <p:extLst>
      <p:ext uri="{BB962C8B-B14F-4D97-AF65-F5344CB8AC3E}">
        <p14:creationId xmlns:p14="http://schemas.microsoft.com/office/powerpoint/2010/main" val="338478929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3" y="1887583"/>
            <a:ext cx="8706441" cy="5118099"/>
          </a:xfrm>
          <a:ln>
            <a:noFill/>
          </a:ln>
        </p:spPr>
        <p:txBody>
          <a:bodyPr wrap="square">
            <a:normAutofit fontScale="92500" lnSpcReduction="10000"/>
          </a:bodyPr>
          <a:lstStyle/>
          <a:p>
            <a:pPr>
              <a:lnSpc>
                <a:spcPct val="120000"/>
              </a:lnSpc>
              <a:spcAft>
                <a:spcPts val="0"/>
              </a:spcAft>
              <a:buFont typeface="Arial" panose="020B0604020202020204" pitchFamily="34" charset="0"/>
              <a:buChar char="•"/>
            </a:pPr>
            <a:r>
              <a:rPr lang="en-US" sz="2400" dirty="0">
                <a:latin typeface="Helvetica Neue"/>
                <a:cs typeface="Helvetica Neue"/>
              </a:rPr>
              <a:t>Move two vacant Classified ACE positions (2.0 FTE) to SSSP</a:t>
            </a:r>
          </a:p>
          <a:p>
            <a:pPr>
              <a:lnSpc>
                <a:spcPct val="120000"/>
              </a:lnSpc>
              <a:spcAft>
                <a:spcPts val="0"/>
              </a:spcAft>
              <a:buFont typeface="Arial" panose="020B0604020202020204" pitchFamily="34" charset="0"/>
              <a:buChar char="•"/>
            </a:pPr>
            <a:r>
              <a:rPr lang="en-US" sz="2400" dirty="0">
                <a:latin typeface="Helvetica Neue"/>
                <a:cs typeface="Helvetica Neue"/>
              </a:rPr>
              <a:t>Move three filled Classified ACE positions (3.0 FTE) to SSSP and one filled Classified ACE position (.25 FTE) to Student Accounts</a:t>
            </a:r>
          </a:p>
          <a:p>
            <a:pPr>
              <a:lnSpc>
                <a:spcPct val="120000"/>
              </a:lnSpc>
              <a:spcAft>
                <a:spcPts val="0"/>
              </a:spcAft>
              <a:buFont typeface="Arial" panose="020B0604020202020204" pitchFamily="34" charset="0"/>
              <a:buChar char="•"/>
            </a:pPr>
            <a:r>
              <a:rPr lang="en-US" sz="2400" dirty="0">
                <a:latin typeface="Helvetica Neue"/>
                <a:cs typeface="Helvetica Neue"/>
              </a:rPr>
              <a:t>Move one filled Faculty Assoc. position (.75 FTE) to SSSP</a:t>
            </a:r>
          </a:p>
          <a:p>
            <a:pPr>
              <a:lnSpc>
                <a:spcPct val="120000"/>
              </a:lnSpc>
              <a:spcAft>
                <a:spcPts val="0"/>
              </a:spcAft>
              <a:buFont typeface="Arial" panose="020B0604020202020204" pitchFamily="34" charset="0"/>
              <a:buChar char="•"/>
            </a:pPr>
            <a:r>
              <a:rPr lang="en-US" sz="2400" dirty="0">
                <a:solidFill>
                  <a:schemeClr val="tx1"/>
                </a:solidFill>
                <a:latin typeface="Helvetica Neue"/>
                <a:cs typeface="Helvetica Neue"/>
              </a:rPr>
              <a:t>Eliminate one filled Administrator position (1.0 FTE)</a:t>
            </a:r>
          </a:p>
          <a:p>
            <a:pPr>
              <a:lnSpc>
                <a:spcPct val="120000"/>
              </a:lnSpc>
              <a:spcAft>
                <a:spcPts val="0"/>
              </a:spcAft>
              <a:buFont typeface="Arial" panose="020B0604020202020204" pitchFamily="34" charset="0"/>
              <a:buChar char="•"/>
            </a:pPr>
            <a:r>
              <a:rPr lang="en-US" sz="2400" dirty="0">
                <a:latin typeface="Helvetica Neue"/>
                <a:cs typeface="Helvetica Neue"/>
              </a:rPr>
              <a:t>Eliminate three filled Classified ACE positions (2.77 FTE)  General Fund and (.23 FTE) Restricted Fund</a:t>
            </a:r>
          </a:p>
          <a:p>
            <a:pPr>
              <a:lnSpc>
                <a:spcPct val="120000"/>
              </a:lnSpc>
              <a:spcAft>
                <a:spcPts val="0"/>
              </a:spcAft>
              <a:buFont typeface="Arial" panose="020B0604020202020204" pitchFamily="34" charset="0"/>
              <a:buChar char="•"/>
            </a:pPr>
            <a:r>
              <a:rPr lang="en-US" sz="2400" dirty="0">
                <a:latin typeface="Helvetica Neue"/>
                <a:cs typeface="Helvetica Neue"/>
              </a:rPr>
              <a:t>Eliminate one vacant Classified Teamsters position (1.0 FTE)</a:t>
            </a:r>
            <a:endParaRPr lang="en-US" sz="2200" dirty="0">
              <a:latin typeface="Helvetica Neue"/>
              <a:cs typeface="Helvetica Neue"/>
            </a:endParaRPr>
          </a:p>
          <a:p>
            <a:pPr marL="0" indent="0">
              <a:lnSpc>
                <a:spcPct val="120000"/>
              </a:lnSpc>
              <a:spcAft>
                <a:spcPts val="0"/>
              </a:spcAft>
              <a:buNone/>
            </a:pPr>
            <a:r>
              <a:rPr lang="en-US" sz="2600" b="1" dirty="0">
                <a:latin typeface="Helvetica Neue"/>
                <a:cs typeface="Helvetica Neue"/>
              </a:rPr>
              <a:t>Total Reductions = </a:t>
            </a:r>
            <a:r>
              <a:rPr lang="en-US" sz="2600" b="1" dirty="0">
                <a:solidFill>
                  <a:srgbClr val="990000"/>
                </a:solidFill>
                <a:latin typeface="Helvetica Neue"/>
                <a:cs typeface="Helvetica Neue"/>
              </a:rPr>
              <a:t>$1,324,992</a:t>
            </a:r>
            <a:endParaRPr lang="en-US" sz="2600" dirty="0">
              <a:solidFill>
                <a:srgbClr val="990000"/>
              </a:solidFill>
              <a:latin typeface="Helvetica Neue"/>
              <a:cs typeface="Helvetica Neue"/>
            </a:endParaRPr>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212374" y="566443"/>
            <a:ext cx="7610333" cy="1173458"/>
          </a:xfrm>
        </p:spPr>
        <p:txBody>
          <a:bodyPr/>
          <a:lstStyle/>
          <a:p>
            <a:r>
              <a:rPr lang="en-US" dirty="0">
                <a:solidFill>
                  <a:srgbClr val="FFFFFF"/>
                </a:solidFill>
                <a:latin typeface="Helvetica Neue"/>
                <a:cs typeface="Helvetica Neue"/>
              </a:rPr>
              <a:t>Student Services: Phase II</a:t>
            </a:r>
          </a:p>
        </p:txBody>
      </p:sp>
    </p:spTree>
    <p:extLst>
      <p:ext uri="{BB962C8B-B14F-4D97-AF65-F5344CB8AC3E}">
        <p14:creationId xmlns:p14="http://schemas.microsoft.com/office/powerpoint/2010/main" val="287516485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Helvetica Neue"/>
                <a:cs typeface="Helvetica Neue"/>
              </a:rPr>
              <a:t>Highlights</a:t>
            </a:r>
          </a:p>
        </p:txBody>
      </p:sp>
      <p:sp>
        <p:nvSpPr>
          <p:cNvPr id="3" name="Content Placeholder 2"/>
          <p:cNvSpPr>
            <a:spLocks noGrp="1"/>
          </p:cNvSpPr>
          <p:nvPr>
            <p:ph idx="1"/>
          </p:nvPr>
        </p:nvSpPr>
        <p:spPr/>
        <p:txBody>
          <a:bodyPr>
            <a:normAutofit/>
          </a:bodyPr>
          <a:lstStyle/>
          <a:p>
            <a:r>
              <a:rPr lang="en-US" sz="3200" dirty="0">
                <a:latin typeface="Helvetica Neue"/>
                <a:cs typeface="Helvetica Neue"/>
              </a:rPr>
              <a:t>Background Regarding Reductions</a:t>
            </a:r>
          </a:p>
          <a:p>
            <a:r>
              <a:rPr lang="en-US" sz="3200" dirty="0">
                <a:latin typeface="Helvetica Neue"/>
                <a:cs typeface="Helvetica Neue"/>
              </a:rPr>
              <a:t>Reductions by Division</a:t>
            </a:r>
          </a:p>
          <a:p>
            <a:r>
              <a:rPr lang="en-US" sz="3200" dirty="0">
                <a:latin typeface="Helvetica Neue"/>
                <a:cs typeface="Helvetica Neue"/>
              </a:rPr>
              <a:t>Guiding Principles for Phase II Budget Reductions</a:t>
            </a:r>
          </a:p>
          <a:p>
            <a:r>
              <a:rPr lang="en-US" sz="3200" dirty="0">
                <a:latin typeface="Helvetica Neue"/>
                <a:cs typeface="Helvetica Neue"/>
              </a:rPr>
              <a:t>Dates and Next Steps</a:t>
            </a:r>
          </a:p>
          <a:p>
            <a:pPr marL="0" indent="0">
              <a:buNone/>
            </a:pPr>
            <a:endParaRPr lang="en-US" sz="3200" dirty="0">
              <a:latin typeface="Georgia" panose="02040502050405020303" pitchFamily="18" charset="0"/>
            </a:endParaRPr>
          </a:p>
        </p:txBody>
      </p:sp>
    </p:spTree>
    <p:extLst>
      <p:ext uri="{BB962C8B-B14F-4D97-AF65-F5344CB8AC3E}">
        <p14:creationId xmlns:p14="http://schemas.microsoft.com/office/powerpoint/2010/main" val="13361963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205" y="2169458"/>
            <a:ext cx="6526453" cy="4285129"/>
          </a:xfrm>
          <a:ln>
            <a:noFill/>
          </a:ln>
        </p:spPr>
        <p:txBody>
          <a:bodyPr wrap="square">
            <a:normAutofit/>
          </a:bodyPr>
          <a:lstStyle/>
          <a:p>
            <a:pPr marL="0" indent="0">
              <a:buNone/>
            </a:pPr>
            <a:r>
              <a:rPr lang="en-US" sz="2800" dirty="0">
                <a:solidFill>
                  <a:schemeClr val="tx1"/>
                </a:solidFill>
                <a:latin typeface="Helvetica Neue"/>
                <a:cs typeface="Helvetica Neue"/>
              </a:rPr>
              <a:t>Phase I Reductions </a:t>
            </a:r>
            <a:r>
              <a:rPr lang="en-US" sz="2800" b="1" dirty="0">
                <a:solidFill>
                  <a:schemeClr val="tx1"/>
                </a:solidFill>
                <a:latin typeface="Helvetica Neue"/>
                <a:cs typeface="Helvetica Neue"/>
              </a:rPr>
              <a:t>= $73,287</a:t>
            </a:r>
          </a:p>
          <a:p>
            <a:pPr marL="0" indent="0">
              <a:buNone/>
            </a:pPr>
            <a:r>
              <a:rPr lang="en-US" sz="2800" dirty="0">
                <a:solidFill>
                  <a:schemeClr val="tx1"/>
                </a:solidFill>
                <a:latin typeface="Helvetica Neue"/>
                <a:cs typeface="Helvetica Neue"/>
              </a:rPr>
              <a:t>Phase II Reductions </a:t>
            </a:r>
            <a:r>
              <a:rPr lang="en-US" sz="2800" b="1" dirty="0">
                <a:solidFill>
                  <a:schemeClr val="tx1"/>
                </a:solidFill>
                <a:latin typeface="Helvetica Neue"/>
                <a:cs typeface="Helvetica Neue"/>
              </a:rPr>
              <a:t>= $1,324,992</a:t>
            </a:r>
          </a:p>
          <a:p>
            <a:pPr marL="0" indent="0">
              <a:buNone/>
            </a:pPr>
            <a:r>
              <a:rPr lang="en-US" sz="2800" b="1" dirty="0">
                <a:latin typeface="Helvetica Neue"/>
                <a:cs typeface="Helvetica Neue"/>
              </a:rPr>
              <a:t>Total Reductions = </a:t>
            </a:r>
            <a:r>
              <a:rPr lang="en-US" sz="2800" b="1" dirty="0">
                <a:solidFill>
                  <a:srgbClr val="990000"/>
                </a:solidFill>
                <a:latin typeface="Helvetica Neue"/>
                <a:cs typeface="Helvetica Neue"/>
              </a:rPr>
              <a:t>$1,398,279</a:t>
            </a:r>
          </a:p>
          <a:p>
            <a:pPr marL="0" indent="0" algn="ctr">
              <a:buNone/>
            </a:pPr>
            <a:endParaRPr lang="en-US" sz="2000" b="1" dirty="0"/>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286205" y="566442"/>
            <a:ext cx="7610333" cy="1378899"/>
          </a:xfrm>
        </p:spPr>
        <p:txBody>
          <a:bodyPr/>
          <a:lstStyle/>
          <a:p>
            <a:r>
              <a:rPr lang="en-US" dirty="0">
                <a:solidFill>
                  <a:srgbClr val="FFFFFF"/>
                </a:solidFill>
                <a:latin typeface="Helvetica Neue"/>
                <a:cs typeface="Helvetica Neue"/>
              </a:rPr>
              <a:t>Student Services</a:t>
            </a:r>
          </a:p>
        </p:txBody>
      </p:sp>
    </p:spTree>
    <p:extLst>
      <p:ext uri="{BB962C8B-B14F-4D97-AF65-F5344CB8AC3E}">
        <p14:creationId xmlns:p14="http://schemas.microsoft.com/office/powerpoint/2010/main" val="24952175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F012-F055-9042-8433-8BD3E1F7D5AB}"/>
              </a:ext>
            </a:extLst>
          </p:cNvPr>
          <p:cNvSpPr>
            <a:spLocks noGrp="1"/>
          </p:cNvSpPr>
          <p:nvPr>
            <p:ph type="title"/>
          </p:nvPr>
        </p:nvSpPr>
        <p:spPr>
          <a:xfrm>
            <a:off x="359927" y="620113"/>
            <a:ext cx="6767369" cy="1044221"/>
          </a:xfrm>
        </p:spPr>
        <p:txBody>
          <a:bodyPr/>
          <a:lstStyle/>
          <a:p>
            <a:r>
              <a:rPr lang="en-US" dirty="0">
                <a:latin typeface="Helvetica Neue"/>
                <a:cs typeface="Helvetica Neue"/>
              </a:rPr>
              <a:t>Division Totals</a:t>
            </a:r>
          </a:p>
        </p:txBody>
      </p:sp>
      <p:graphicFrame>
        <p:nvGraphicFramePr>
          <p:cNvPr id="4" name="Table 3">
            <a:extLst>
              <a:ext uri="{FF2B5EF4-FFF2-40B4-BE49-F238E27FC236}">
                <a16:creationId xmlns:a16="http://schemas.microsoft.com/office/drawing/2014/main" id="{42D3D336-5F7F-2548-A4C0-8C8FDC83A8F3}"/>
              </a:ext>
            </a:extLst>
          </p:cNvPr>
          <p:cNvGraphicFramePr>
            <a:graphicFrameLocks noGrp="1"/>
          </p:cNvGraphicFramePr>
          <p:nvPr>
            <p:extLst>
              <p:ext uri="{D42A27DB-BD31-4B8C-83A1-F6EECF244321}">
                <p14:modId xmlns:p14="http://schemas.microsoft.com/office/powerpoint/2010/main" val="2482068564"/>
              </p:ext>
            </p:extLst>
          </p:nvPr>
        </p:nvGraphicFramePr>
        <p:xfrm>
          <a:off x="359926" y="1995810"/>
          <a:ext cx="7008431" cy="4253015"/>
        </p:xfrm>
        <a:graphic>
          <a:graphicData uri="http://schemas.openxmlformats.org/drawingml/2006/table">
            <a:tbl>
              <a:tblPr firstRow="1" bandRow="1">
                <a:tableStyleId>{5C22544A-7EE6-4342-B048-85BDC9FD1C3A}</a:tableStyleId>
              </a:tblPr>
              <a:tblGrid>
                <a:gridCol w="4836095">
                  <a:extLst>
                    <a:ext uri="{9D8B030D-6E8A-4147-A177-3AD203B41FA5}">
                      <a16:colId xmlns:a16="http://schemas.microsoft.com/office/drawing/2014/main" val="3425965585"/>
                    </a:ext>
                  </a:extLst>
                </a:gridCol>
                <a:gridCol w="2172336">
                  <a:extLst>
                    <a:ext uri="{9D8B030D-6E8A-4147-A177-3AD203B41FA5}">
                      <a16:colId xmlns:a16="http://schemas.microsoft.com/office/drawing/2014/main" val="2227807534"/>
                    </a:ext>
                  </a:extLst>
                </a:gridCol>
              </a:tblGrid>
              <a:tr h="458700">
                <a:tc>
                  <a:txBody>
                    <a:bodyPr/>
                    <a:lstStyle/>
                    <a:p>
                      <a:pPr algn="ctr"/>
                      <a:r>
                        <a:rPr lang="en-US" dirty="0"/>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31069492"/>
                  </a:ext>
                </a:extLst>
              </a:tr>
              <a:tr h="580003">
                <a:tc>
                  <a:txBody>
                    <a:bodyPr/>
                    <a:lstStyle/>
                    <a:p>
                      <a:r>
                        <a:rPr lang="en-US" dirty="0"/>
                        <a:t>Finance, Marketing &amp; President’s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p>
                      <a:r>
                        <a:rPr lang="en-US" dirty="0"/>
                        <a:t>$764,696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569380"/>
                  </a:ext>
                </a:extLst>
              </a:tr>
              <a:tr h="909741">
                <a:tc>
                  <a:txBody>
                    <a:bodyPr/>
                    <a:lstStyle/>
                    <a:p>
                      <a:endParaRPr lang="en-US" dirty="0"/>
                    </a:p>
                    <a:p>
                      <a:r>
                        <a:rPr lang="en-US" dirty="0"/>
                        <a:t>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r>
                        <a:rPr lang="en-US" dirty="0"/>
                        <a:t>$4,014,155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152858"/>
                  </a:ext>
                </a:extLst>
              </a:tr>
              <a:tr h="0">
                <a:tc>
                  <a:txBody>
                    <a:bodyPr/>
                    <a:lstStyle/>
                    <a:p>
                      <a:pPr algn="l"/>
                      <a:endParaRPr lang="en-US" dirty="0"/>
                    </a:p>
                    <a:p>
                      <a:pPr algn="l"/>
                      <a:r>
                        <a:rPr lang="en-US" dirty="0"/>
                        <a:t>Student Services</a:t>
                      </a:r>
                    </a:p>
                    <a:p>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p>
                      <a:r>
                        <a:rPr lang="en-US" dirty="0"/>
                        <a:t>$1,398,279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778505"/>
                  </a:ext>
                </a:extLst>
              </a:tr>
              <a:tr h="412694">
                <a:tc>
                  <a:txBody>
                    <a:bodyPr/>
                    <a:lstStyle/>
                    <a:p>
                      <a:r>
                        <a:rPr lang="en-US" dirty="0"/>
                        <a:t>Subtotal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$6,177,130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318087"/>
                  </a:ext>
                </a:extLst>
              </a:tr>
              <a:tr h="458700">
                <a:tc>
                  <a:txBody>
                    <a:bodyPr/>
                    <a:lstStyle/>
                    <a:p>
                      <a:r>
                        <a:rPr lang="en-US" dirty="0"/>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$6,160,000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711042"/>
                  </a:ext>
                </a:extLst>
              </a:tr>
              <a:tr h="458700">
                <a:tc>
                  <a:txBody>
                    <a:bodyPr/>
                    <a:lstStyle/>
                    <a:p>
                      <a:r>
                        <a:rPr lang="en-US" dirty="0"/>
                        <a:t>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$17,130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767529"/>
                  </a:ext>
                </a:extLst>
              </a:tr>
            </a:tbl>
          </a:graphicData>
        </a:graphic>
      </p:graphicFrame>
    </p:spTree>
    <p:extLst>
      <p:ext uri="{BB962C8B-B14F-4D97-AF65-F5344CB8AC3E}">
        <p14:creationId xmlns:p14="http://schemas.microsoft.com/office/powerpoint/2010/main" val="196512658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4303-35DD-694F-99BD-8E6D18C99440}"/>
              </a:ext>
            </a:extLst>
          </p:cNvPr>
          <p:cNvSpPr>
            <a:spLocks noGrp="1"/>
          </p:cNvSpPr>
          <p:nvPr>
            <p:ph type="title"/>
          </p:nvPr>
        </p:nvSpPr>
        <p:spPr/>
        <p:txBody>
          <a:bodyPr/>
          <a:lstStyle/>
          <a:p>
            <a:r>
              <a:rPr lang="en-US" dirty="0">
                <a:latin typeface="Helvetica Neue"/>
                <a:cs typeface="Helvetica Neue"/>
              </a:rPr>
              <a:t>Positions/FTEs to be Eliminated</a:t>
            </a:r>
          </a:p>
        </p:txBody>
      </p:sp>
      <p:graphicFrame>
        <p:nvGraphicFramePr>
          <p:cNvPr id="4" name="Content Placeholder 3">
            <a:extLst>
              <a:ext uri="{FF2B5EF4-FFF2-40B4-BE49-F238E27FC236}">
                <a16:creationId xmlns:a16="http://schemas.microsoft.com/office/drawing/2014/main" id="{ECEF26A2-ADC7-A648-B39B-8F61D47AD63A}"/>
              </a:ext>
            </a:extLst>
          </p:cNvPr>
          <p:cNvGraphicFramePr>
            <a:graphicFrameLocks noGrp="1"/>
          </p:cNvGraphicFramePr>
          <p:nvPr>
            <p:ph idx="1"/>
            <p:extLst>
              <p:ext uri="{D42A27DB-BD31-4B8C-83A1-F6EECF244321}">
                <p14:modId xmlns:p14="http://schemas.microsoft.com/office/powerpoint/2010/main" val="3374845862"/>
              </p:ext>
            </p:extLst>
          </p:nvPr>
        </p:nvGraphicFramePr>
        <p:xfrm>
          <a:off x="550333" y="2040215"/>
          <a:ext cx="8112653" cy="3921185"/>
        </p:xfrm>
        <a:graphic>
          <a:graphicData uri="http://schemas.openxmlformats.org/drawingml/2006/table">
            <a:tbl>
              <a:tblPr firstRow="1" bandRow="1">
                <a:tableStyleId>{5C22544A-7EE6-4342-B048-85BDC9FD1C3A}</a:tableStyleId>
              </a:tblPr>
              <a:tblGrid>
                <a:gridCol w="2454701">
                  <a:extLst>
                    <a:ext uri="{9D8B030D-6E8A-4147-A177-3AD203B41FA5}">
                      <a16:colId xmlns:a16="http://schemas.microsoft.com/office/drawing/2014/main" val="1123772324"/>
                    </a:ext>
                  </a:extLst>
                </a:gridCol>
                <a:gridCol w="1268803">
                  <a:extLst>
                    <a:ext uri="{9D8B030D-6E8A-4147-A177-3AD203B41FA5}">
                      <a16:colId xmlns:a16="http://schemas.microsoft.com/office/drawing/2014/main" val="964459690"/>
                    </a:ext>
                  </a:extLst>
                </a:gridCol>
                <a:gridCol w="1144088">
                  <a:extLst>
                    <a:ext uri="{9D8B030D-6E8A-4147-A177-3AD203B41FA5}">
                      <a16:colId xmlns:a16="http://schemas.microsoft.com/office/drawing/2014/main" val="1253973681"/>
                    </a:ext>
                  </a:extLst>
                </a:gridCol>
                <a:gridCol w="1171450">
                  <a:extLst>
                    <a:ext uri="{9D8B030D-6E8A-4147-A177-3AD203B41FA5}">
                      <a16:colId xmlns:a16="http://schemas.microsoft.com/office/drawing/2014/main" val="1518802445"/>
                    </a:ext>
                  </a:extLst>
                </a:gridCol>
                <a:gridCol w="2073611">
                  <a:extLst>
                    <a:ext uri="{9D8B030D-6E8A-4147-A177-3AD203B41FA5}">
                      <a16:colId xmlns:a16="http://schemas.microsoft.com/office/drawing/2014/main" val="378535734"/>
                    </a:ext>
                  </a:extLst>
                </a:gridCol>
              </a:tblGrid>
              <a:tr h="355025">
                <a:tc>
                  <a:txBody>
                    <a:bodyPr/>
                    <a:lstStyle/>
                    <a:p>
                      <a:pPr algn="ctr"/>
                      <a:r>
                        <a:rPr lang="en-US" sz="1600" dirty="0"/>
                        <a:t>Employee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Vacant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Filled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Reorg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549809"/>
                  </a:ext>
                </a:extLst>
              </a:tr>
              <a:tr h="355025">
                <a:tc>
                  <a:txBody>
                    <a:bodyPr/>
                    <a:lstStyle/>
                    <a:p>
                      <a:r>
                        <a:rPr lang="en-US" dirty="0"/>
                        <a:t>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9508166"/>
                  </a:ext>
                </a:extLst>
              </a:tr>
              <a:tr h="355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000568"/>
                  </a:ext>
                </a:extLst>
              </a:tr>
              <a:tr h="355025">
                <a:tc>
                  <a:txBody>
                    <a:bodyPr/>
                    <a:lstStyle/>
                    <a:p>
                      <a:r>
                        <a:rPr lang="en-US" dirty="0"/>
                        <a:t>Classified 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b="1" dirty="0"/>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7241640"/>
                  </a:ext>
                </a:extLst>
              </a:tr>
              <a:tr h="355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9026363"/>
                  </a:ext>
                </a:extLst>
              </a:tr>
              <a:tr h="612783">
                <a:tc>
                  <a:txBody>
                    <a:bodyPr/>
                    <a:lstStyle/>
                    <a:p>
                      <a:r>
                        <a:rPr lang="en-US" dirty="0"/>
                        <a:t>Classified Teamsters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p>
                      <a:pPr algn="ctr"/>
                      <a:r>
                        <a:rPr lang="en-US" dirty="0"/>
                        <a:t>  </a:t>
                      </a:r>
                      <a:r>
                        <a:rPr lang="en-US" b="1"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30095"/>
                  </a:ext>
                </a:extLst>
              </a:tr>
              <a:tr h="355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6972398"/>
                  </a:ext>
                </a:extLst>
              </a:tr>
              <a:tr h="355025">
                <a:tc>
                  <a:txBody>
                    <a:bodyPr/>
                    <a:lstStyle/>
                    <a:p>
                      <a:r>
                        <a:rPr lang="en-US" dirty="0"/>
                        <a:t>Faculty Assoc.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dirty="0"/>
                        <a:t> 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dirty="0"/>
                        <a:t> 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dirty="0"/>
                        <a:t> </a:t>
                      </a:r>
                      <a:r>
                        <a:rPr lang="en-US" b="1"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028573"/>
                  </a:ext>
                </a:extLst>
              </a:tr>
              <a:tr h="355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1673513"/>
                  </a:ext>
                </a:extLst>
              </a:tr>
              <a:tr h="355025">
                <a:tc>
                  <a:txBody>
                    <a:bodyPr/>
                    <a:lstStyle/>
                    <a:p>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 </a:t>
                      </a:r>
                      <a:r>
                        <a:rPr lang="en-US" b="1" dirty="0"/>
                        <a:t>43.5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487372"/>
                  </a:ext>
                </a:extLst>
              </a:tr>
            </a:tbl>
          </a:graphicData>
        </a:graphic>
      </p:graphicFrame>
    </p:spTree>
    <p:extLst>
      <p:ext uri="{BB962C8B-B14F-4D97-AF65-F5344CB8AC3E}">
        <p14:creationId xmlns:p14="http://schemas.microsoft.com/office/powerpoint/2010/main" val="380002256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67C29B-7F9B-1F42-B4A1-F3DB8D60AD41}"/>
              </a:ext>
            </a:extLst>
          </p:cNvPr>
          <p:cNvSpPr>
            <a:spLocks noGrp="1"/>
          </p:cNvSpPr>
          <p:nvPr>
            <p:ph sz="half" idx="10"/>
          </p:nvPr>
        </p:nvSpPr>
        <p:spPr>
          <a:xfrm>
            <a:off x="280559" y="1919871"/>
            <a:ext cx="8243924" cy="4835770"/>
          </a:xfrm>
        </p:spPr>
        <p:txBody>
          <a:bodyPr>
            <a:normAutofit fontScale="70000" lnSpcReduction="20000"/>
          </a:bodyPr>
          <a:lstStyle/>
          <a:p>
            <a:pPr marL="0" indent="0">
              <a:buNone/>
            </a:pPr>
            <a:r>
              <a:rPr lang="en-US" dirty="0">
                <a:latin typeface="Helvetica Neue"/>
                <a:cs typeface="Helvetica Neue"/>
              </a:rPr>
              <a:t>1) Preserve Quality Education</a:t>
            </a:r>
          </a:p>
          <a:p>
            <a:pPr marL="0" indent="0">
              <a:buNone/>
            </a:pPr>
            <a:r>
              <a:rPr lang="en-US" dirty="0">
                <a:latin typeface="Helvetica Neue"/>
                <a:cs typeface="Helvetica Neue"/>
              </a:rPr>
              <a:t>2) Follow College’s Core Values</a:t>
            </a:r>
          </a:p>
          <a:p>
            <a:pPr marL="0" indent="0">
              <a:buNone/>
            </a:pPr>
            <a:r>
              <a:rPr lang="en-US" dirty="0">
                <a:latin typeface="Helvetica Neue"/>
                <a:cs typeface="Helvetica Neue"/>
              </a:rPr>
              <a:t>3) Strategic Enrollment Growth</a:t>
            </a:r>
          </a:p>
          <a:p>
            <a:pPr marL="0" indent="0">
              <a:buNone/>
            </a:pPr>
            <a:r>
              <a:rPr lang="en-US" dirty="0">
                <a:latin typeface="Helvetica Neue"/>
                <a:cs typeface="Helvetica Neue"/>
              </a:rPr>
              <a:t>4) Cabinet Review/Approval</a:t>
            </a:r>
          </a:p>
          <a:p>
            <a:pPr marL="0" indent="0">
              <a:buNone/>
            </a:pPr>
            <a:r>
              <a:rPr lang="en-US" dirty="0">
                <a:solidFill>
                  <a:schemeClr val="tx1"/>
                </a:solidFill>
                <a:latin typeface="Helvetica Neue"/>
                <a:cs typeface="Helvetica Neue"/>
              </a:rPr>
              <a:t>5) Minimize the number of lay-offs and (when possible) the effects on employees, including racial/ethnic impact, and in accordance with collective bargaining agreements, while improving efficiency and being strategic in reorganization</a:t>
            </a:r>
          </a:p>
          <a:p>
            <a:pPr marL="0" indent="0">
              <a:buNone/>
            </a:pPr>
            <a:r>
              <a:rPr lang="en-US" dirty="0">
                <a:latin typeface="Helvetica Neue"/>
                <a:cs typeface="Helvetica Neue"/>
              </a:rPr>
              <a:t>6) Spending relates to strategic objectives</a:t>
            </a:r>
          </a:p>
          <a:p>
            <a:pPr marL="0" indent="0">
              <a:buNone/>
            </a:pPr>
            <a:r>
              <a:rPr lang="en-US" dirty="0">
                <a:solidFill>
                  <a:schemeClr val="tx1"/>
                </a:solidFill>
                <a:latin typeface="Helvetica Neue"/>
                <a:cs typeface="Helvetica Neue"/>
              </a:rPr>
              <a:t>7) </a:t>
            </a:r>
            <a:r>
              <a:rPr lang="en-US" dirty="0">
                <a:latin typeface="Helvetica Neue"/>
                <a:cs typeface="Helvetica Neue"/>
              </a:rPr>
              <a:t>Shared I</a:t>
            </a:r>
            <a:r>
              <a:rPr lang="en-US" dirty="0">
                <a:solidFill>
                  <a:schemeClr val="tx1"/>
                </a:solidFill>
                <a:latin typeface="Helvetica Neue"/>
                <a:cs typeface="Helvetica Neue"/>
              </a:rPr>
              <a:t>mpact</a:t>
            </a:r>
          </a:p>
          <a:p>
            <a:pPr marL="0" indent="0">
              <a:buNone/>
            </a:pPr>
            <a:r>
              <a:rPr lang="en-US" dirty="0">
                <a:latin typeface="Helvetica Neue"/>
                <a:cs typeface="Helvetica Neue"/>
              </a:rPr>
              <a:t>8) Program Review/Elimination </a:t>
            </a:r>
          </a:p>
          <a:p>
            <a:pPr marL="0" indent="0">
              <a:buNone/>
            </a:pPr>
            <a:r>
              <a:rPr lang="en-US" sz="2100" b="1" dirty="0">
                <a:solidFill>
                  <a:srgbClr val="990000"/>
                </a:solidFill>
                <a:latin typeface="Helvetica Neue"/>
                <a:cs typeface="Helvetica Neue"/>
              </a:rPr>
              <a:t>Note:  </a:t>
            </a:r>
            <a:r>
              <a:rPr lang="en-US" sz="2100" dirty="0">
                <a:solidFill>
                  <a:srgbClr val="990000"/>
                </a:solidFill>
                <a:latin typeface="Helvetica Neue"/>
                <a:cs typeface="Helvetica Neue"/>
              </a:rPr>
              <a:t>A letter and attachments were provided to the Governance Council dated Sept. 7, 2018 from President Thuy Nguyen regarding the details of the Eight Proposed Guiding Principles Phase Two</a:t>
            </a:r>
          </a:p>
          <a:p>
            <a:endParaRPr lang="en-US" dirty="0">
              <a:latin typeface="Helvetica Neue"/>
              <a:cs typeface="Helvetica Neue"/>
            </a:endParaRPr>
          </a:p>
        </p:txBody>
      </p:sp>
      <p:sp>
        <p:nvSpPr>
          <p:cNvPr id="4" name="Title 3">
            <a:extLst>
              <a:ext uri="{FF2B5EF4-FFF2-40B4-BE49-F238E27FC236}">
                <a16:creationId xmlns:a16="http://schemas.microsoft.com/office/drawing/2014/main" id="{045C1403-2178-E84B-BC0E-56F691F45A54}"/>
              </a:ext>
            </a:extLst>
          </p:cNvPr>
          <p:cNvSpPr>
            <a:spLocks noGrp="1"/>
          </p:cNvSpPr>
          <p:nvPr>
            <p:ph type="title"/>
          </p:nvPr>
        </p:nvSpPr>
        <p:spPr>
          <a:xfrm>
            <a:off x="280559" y="372064"/>
            <a:ext cx="8131401" cy="1038906"/>
          </a:xfrm>
        </p:spPr>
        <p:txBody>
          <a:bodyPr/>
          <a:lstStyle/>
          <a:p>
            <a:r>
              <a:rPr lang="en-US" sz="3200" dirty="0">
                <a:latin typeface="Helvetica Neue"/>
                <a:cs typeface="Helvetica Neue"/>
              </a:rPr>
              <a:t>Eight Proposed Guiding Principles</a:t>
            </a:r>
            <a:r>
              <a:rPr lang="en-US" sz="3200" i="1" dirty="0">
                <a:latin typeface="Helvetica Neue"/>
                <a:cs typeface="Helvetica Neue"/>
              </a:rPr>
              <a:t> </a:t>
            </a:r>
            <a:r>
              <a:rPr lang="en-US" sz="3200" dirty="0">
                <a:latin typeface="Helvetica Neue"/>
                <a:cs typeface="Helvetica Neue"/>
              </a:rPr>
              <a:t>for Reductions: Phase Two</a:t>
            </a:r>
          </a:p>
        </p:txBody>
      </p:sp>
    </p:spTree>
    <p:extLst>
      <p:ext uri="{BB962C8B-B14F-4D97-AF65-F5344CB8AC3E}">
        <p14:creationId xmlns:p14="http://schemas.microsoft.com/office/powerpoint/2010/main" val="208345749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half" idx="10"/>
          </p:nvPr>
        </p:nvSpPr>
        <p:spPr>
          <a:xfrm>
            <a:off x="-215958" y="2082607"/>
            <a:ext cx="3922285" cy="5523035"/>
          </a:xfrm>
        </p:spPr>
        <p:txBody>
          <a:bodyPr>
            <a:normAutofit fontScale="47500" lnSpcReduction="20000"/>
          </a:bodyPr>
          <a:lstStyle/>
          <a:p>
            <a:pPr lvl="2"/>
            <a:r>
              <a:rPr lang="en-US" sz="4700" b="1" dirty="0">
                <a:latin typeface="Helvetica Neue"/>
                <a:cs typeface="Helvetica Neue"/>
              </a:rPr>
              <a:t>Categorical Programs </a:t>
            </a:r>
            <a:br>
              <a:rPr lang="en-US" sz="4700" b="1" dirty="0">
                <a:latin typeface="Helvetica Neue"/>
                <a:cs typeface="Helvetica Neue"/>
              </a:rPr>
            </a:br>
            <a:r>
              <a:rPr lang="en-US" sz="4700" dirty="0">
                <a:latin typeface="Helvetica Neue"/>
                <a:cs typeface="Helvetica Neue"/>
              </a:rPr>
              <a:t>(SSSP, Student Equity, Strong Workforce)</a:t>
            </a:r>
            <a:br>
              <a:rPr lang="en-US" sz="4700" dirty="0">
                <a:latin typeface="Helvetica Neue"/>
                <a:cs typeface="Helvetica Neue"/>
              </a:rPr>
            </a:br>
            <a:endParaRPr lang="en-US" sz="4700" dirty="0">
              <a:latin typeface="Helvetica Neue"/>
              <a:cs typeface="Helvetica Neue"/>
            </a:endParaRPr>
          </a:p>
          <a:p>
            <a:pPr lvl="2"/>
            <a:r>
              <a:rPr lang="en-US" sz="4700" b="1" dirty="0">
                <a:latin typeface="Helvetica Neue"/>
                <a:cs typeface="Helvetica Neue"/>
              </a:rPr>
              <a:t>Vacancies</a:t>
            </a:r>
            <a:r>
              <a:rPr lang="en-US" sz="4700" dirty="0">
                <a:latin typeface="Helvetica Neue"/>
                <a:cs typeface="Helvetica Neue"/>
              </a:rPr>
              <a:t> </a:t>
            </a:r>
            <a:br>
              <a:rPr lang="en-US" sz="4700" dirty="0">
                <a:latin typeface="Helvetica Neue"/>
                <a:cs typeface="Helvetica Neue"/>
              </a:rPr>
            </a:br>
            <a:r>
              <a:rPr lang="en-US" sz="4700" dirty="0">
                <a:latin typeface="Helvetica Neue"/>
                <a:cs typeface="Helvetica Neue"/>
              </a:rPr>
              <a:t>(full-time faculty, retirements &amp; full-time classified vacancies)</a:t>
            </a:r>
            <a:br>
              <a:rPr lang="en-US" sz="4700" dirty="0">
                <a:latin typeface="Helvetica Neue"/>
                <a:cs typeface="Helvetica Neue"/>
              </a:rPr>
            </a:br>
            <a:endParaRPr lang="en-US" sz="4700" dirty="0">
              <a:latin typeface="Helvetica Neue"/>
              <a:cs typeface="Helvetica Neue"/>
            </a:endParaRPr>
          </a:p>
          <a:p>
            <a:pPr lvl="2"/>
            <a:r>
              <a:rPr lang="en-US" sz="4700" b="1" dirty="0">
                <a:latin typeface="Helvetica Neue"/>
                <a:cs typeface="Helvetica Neue"/>
              </a:rPr>
              <a:t>“B” Budget</a:t>
            </a:r>
            <a:br>
              <a:rPr lang="en-US" sz="4700" b="1" dirty="0">
                <a:latin typeface="Helvetica Neue"/>
                <a:cs typeface="Helvetica Neue"/>
              </a:rPr>
            </a:br>
            <a:endParaRPr lang="en-US" sz="4700" b="1" dirty="0">
              <a:latin typeface="Helvetica Neue"/>
              <a:cs typeface="Helvetica Neue"/>
            </a:endParaRPr>
          </a:p>
          <a:p>
            <a:pPr lvl="2"/>
            <a:r>
              <a:rPr lang="en-US" sz="4700" b="1" dirty="0">
                <a:latin typeface="Helvetica Neue"/>
                <a:cs typeface="Helvetica Neue"/>
              </a:rPr>
              <a:t>Self-Sustaining Fund </a:t>
            </a:r>
            <a:br>
              <a:rPr lang="en-US" sz="4700" b="1" dirty="0">
                <a:latin typeface="Helvetica Neue"/>
                <a:cs typeface="Helvetica Neue"/>
              </a:rPr>
            </a:br>
            <a:r>
              <a:rPr lang="en-US" sz="4700" dirty="0">
                <a:latin typeface="Helvetica Neue"/>
                <a:cs typeface="Helvetica Neue"/>
              </a:rPr>
              <a:t>(Rental Facilities/Fine Arts)</a:t>
            </a:r>
          </a:p>
          <a:p>
            <a:pPr lvl="2"/>
            <a:endParaRPr lang="en-US" dirty="0"/>
          </a:p>
          <a:p>
            <a:endParaRPr lang="en-US" dirty="0"/>
          </a:p>
        </p:txBody>
      </p:sp>
      <p:sp>
        <p:nvSpPr>
          <p:cNvPr id="23" name="Title 22"/>
          <p:cNvSpPr>
            <a:spLocks noGrp="1"/>
          </p:cNvSpPr>
          <p:nvPr>
            <p:ph type="title"/>
          </p:nvPr>
        </p:nvSpPr>
        <p:spPr>
          <a:xfrm>
            <a:off x="286096" y="856406"/>
            <a:ext cx="7079050" cy="761150"/>
          </a:xfrm>
        </p:spPr>
        <p:txBody>
          <a:bodyPr/>
          <a:lstStyle/>
          <a:p>
            <a:r>
              <a:rPr lang="en-US" dirty="0">
                <a:latin typeface="Helvetica Neue"/>
                <a:cs typeface="Helvetica Neue"/>
              </a:rPr>
              <a:t>Minimizing Layoffs</a:t>
            </a:r>
          </a:p>
        </p:txBody>
      </p:sp>
      <p:sp>
        <p:nvSpPr>
          <p:cNvPr id="25" name="Content Placeholder 24"/>
          <p:cNvSpPr>
            <a:spLocks noGrp="1"/>
          </p:cNvSpPr>
          <p:nvPr>
            <p:ph sz="half" idx="11"/>
          </p:nvPr>
        </p:nvSpPr>
        <p:spPr>
          <a:xfrm>
            <a:off x="3999646" y="2082607"/>
            <a:ext cx="4225155" cy="4622173"/>
          </a:xfrm>
        </p:spPr>
        <p:txBody>
          <a:bodyPr>
            <a:normAutofit fontScale="92500" lnSpcReduction="10000"/>
          </a:bodyPr>
          <a:lstStyle/>
          <a:p>
            <a:pPr lvl="2"/>
            <a:r>
              <a:rPr lang="en-US" b="1" dirty="0">
                <a:latin typeface="Helvetica Neue"/>
                <a:cs typeface="Helvetica Neue"/>
              </a:rPr>
              <a:t>Campus Center Use Fees</a:t>
            </a:r>
            <a:r>
              <a:rPr lang="en-US" dirty="0">
                <a:latin typeface="Helvetica Neue"/>
                <a:cs typeface="Helvetica Neue"/>
              </a:rPr>
              <a:t> (Fund 128)</a:t>
            </a:r>
            <a:br>
              <a:rPr lang="en-US" dirty="0">
                <a:latin typeface="Helvetica Neue"/>
                <a:cs typeface="Helvetica Neue"/>
              </a:rPr>
            </a:br>
            <a:endParaRPr lang="en-US" dirty="0">
              <a:latin typeface="Helvetica Neue"/>
              <a:cs typeface="Helvetica Neue"/>
            </a:endParaRPr>
          </a:p>
          <a:p>
            <a:pPr lvl="2"/>
            <a:r>
              <a:rPr lang="en-US" b="1" dirty="0">
                <a:latin typeface="Helvetica Neue"/>
                <a:cs typeface="Helvetica Neue"/>
              </a:rPr>
              <a:t>Foundation </a:t>
            </a:r>
            <a:br>
              <a:rPr lang="en-US" b="1" dirty="0">
                <a:latin typeface="Helvetica Neue"/>
                <a:cs typeface="Helvetica Neue"/>
              </a:rPr>
            </a:br>
            <a:r>
              <a:rPr lang="en-US" dirty="0">
                <a:latin typeface="Helvetica Neue"/>
                <a:cs typeface="Helvetica Neue"/>
              </a:rPr>
              <a:t>(KCI Program)</a:t>
            </a:r>
            <a:br>
              <a:rPr lang="en-US" dirty="0">
                <a:latin typeface="Helvetica Neue"/>
                <a:cs typeface="Helvetica Neue"/>
              </a:rPr>
            </a:br>
            <a:endParaRPr lang="en-US" dirty="0">
              <a:latin typeface="Helvetica Neue"/>
              <a:cs typeface="Helvetica Neue"/>
            </a:endParaRPr>
          </a:p>
          <a:p>
            <a:pPr lvl="2"/>
            <a:r>
              <a:rPr lang="en-US" b="1" dirty="0">
                <a:latin typeface="Helvetica Neue"/>
                <a:cs typeface="Helvetica Neue"/>
              </a:rPr>
              <a:t>Raise Printing Fees </a:t>
            </a:r>
            <a:r>
              <a:rPr lang="en-US" dirty="0">
                <a:latin typeface="Helvetica Neue"/>
                <a:cs typeface="Helvetica Neue"/>
              </a:rPr>
              <a:t>(Support Printing Services position) </a:t>
            </a:r>
            <a:br>
              <a:rPr lang="en-US" dirty="0">
                <a:latin typeface="Helvetica Neue"/>
                <a:cs typeface="Helvetica Neue"/>
              </a:rPr>
            </a:br>
            <a:endParaRPr lang="en-US" dirty="0">
              <a:latin typeface="Helvetica Neue"/>
              <a:cs typeface="Helvetica Neue"/>
            </a:endParaRPr>
          </a:p>
          <a:p>
            <a:pPr lvl="2"/>
            <a:r>
              <a:rPr lang="en-US" b="1" dirty="0">
                <a:latin typeface="Helvetica Neue"/>
                <a:cs typeface="Helvetica Neue"/>
              </a:rPr>
              <a:t>Reduce</a:t>
            </a:r>
            <a:r>
              <a:rPr lang="en-US" dirty="0">
                <a:latin typeface="Helvetica Neue"/>
                <a:cs typeface="Helvetica Neue"/>
              </a:rPr>
              <a:t> </a:t>
            </a:r>
            <a:r>
              <a:rPr lang="en-US" b="1" dirty="0">
                <a:latin typeface="Helvetica Neue"/>
                <a:cs typeface="Helvetica Neue"/>
              </a:rPr>
              <a:t>release</a:t>
            </a:r>
            <a:r>
              <a:rPr lang="en-US" dirty="0">
                <a:latin typeface="Helvetica Neue"/>
                <a:cs typeface="Helvetica Neue"/>
              </a:rPr>
              <a:t> </a:t>
            </a:r>
            <a:r>
              <a:rPr lang="en-US" b="1" dirty="0">
                <a:latin typeface="Helvetica Neue"/>
                <a:cs typeface="Helvetica Neue"/>
              </a:rPr>
              <a:t>time</a:t>
            </a:r>
            <a:r>
              <a:rPr lang="en-US" dirty="0">
                <a:latin typeface="Helvetica Neue"/>
                <a:cs typeface="Helvetica Neue"/>
              </a:rPr>
              <a:t>, stipends, comp-time &amp; overtime</a:t>
            </a:r>
          </a:p>
          <a:p>
            <a:pPr marL="0" indent="0">
              <a:buNone/>
            </a:pPr>
            <a:endParaRPr lang="en-US" dirty="0"/>
          </a:p>
        </p:txBody>
      </p:sp>
    </p:spTree>
    <p:extLst>
      <p:ext uri="{BB962C8B-B14F-4D97-AF65-F5344CB8AC3E}">
        <p14:creationId xmlns:p14="http://schemas.microsoft.com/office/powerpoint/2010/main" val="403780285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907" y="2153217"/>
            <a:ext cx="6526453" cy="4285129"/>
          </a:xfrm>
          <a:ln>
            <a:noFill/>
          </a:ln>
        </p:spPr>
        <p:txBody>
          <a:bodyPr wrap="square">
            <a:normAutofit/>
          </a:bodyPr>
          <a:lstStyle/>
          <a:p>
            <a:pPr marL="0" indent="0">
              <a:buNone/>
            </a:pPr>
            <a:r>
              <a:rPr lang="en-US" sz="2400" b="1" dirty="0">
                <a:solidFill>
                  <a:schemeClr val="tx1"/>
                </a:solidFill>
                <a:latin typeface="Helvetica Neue"/>
                <a:cs typeface="Helvetica Neue"/>
              </a:rPr>
              <a:t>Transfers to Other Funds = $1,272,295</a:t>
            </a:r>
          </a:p>
          <a:p>
            <a:pPr marL="0" indent="0">
              <a:buNone/>
            </a:pPr>
            <a:r>
              <a:rPr lang="en-US" sz="2400" b="1" dirty="0">
                <a:solidFill>
                  <a:schemeClr val="tx1"/>
                </a:solidFill>
                <a:latin typeface="Helvetica Neue"/>
                <a:cs typeface="Helvetica Neue"/>
              </a:rPr>
              <a:t>“B” budget reductions = $215,000</a:t>
            </a:r>
          </a:p>
          <a:p>
            <a:pPr marL="0" indent="0">
              <a:buNone/>
            </a:pPr>
            <a:r>
              <a:rPr lang="en-US" sz="2800" b="1" dirty="0">
                <a:latin typeface="Helvetica Neue"/>
                <a:cs typeface="Helvetica Neue"/>
              </a:rPr>
              <a:t>Total = $1,487,295</a:t>
            </a:r>
          </a:p>
          <a:p>
            <a:pPr marL="0" indent="0" algn="ctr">
              <a:buNone/>
            </a:pPr>
            <a:endParaRPr lang="en-US" sz="2000" b="1" dirty="0"/>
          </a:p>
          <a:p>
            <a:pPr marL="0" indent="0">
              <a:buNone/>
            </a:pPr>
            <a:endParaRPr lang="en-US" sz="1400" dirty="0"/>
          </a:p>
          <a:p>
            <a:pPr marL="0" indent="0">
              <a:buNone/>
            </a:pPr>
            <a:endParaRPr lang="en-US" sz="1400" dirty="0"/>
          </a:p>
          <a:p>
            <a:pPr marL="0" indent="0">
              <a:buNone/>
            </a:pPr>
            <a:endParaRPr lang="en-US" sz="3200" dirty="0"/>
          </a:p>
        </p:txBody>
      </p:sp>
      <p:sp>
        <p:nvSpPr>
          <p:cNvPr id="6" name="Title 1"/>
          <p:cNvSpPr>
            <a:spLocks noGrp="1"/>
          </p:cNvSpPr>
          <p:nvPr>
            <p:ph type="title"/>
          </p:nvPr>
        </p:nvSpPr>
        <p:spPr>
          <a:xfrm>
            <a:off x="241907" y="566442"/>
            <a:ext cx="7610333" cy="1378899"/>
          </a:xfrm>
        </p:spPr>
        <p:txBody>
          <a:bodyPr/>
          <a:lstStyle/>
          <a:p>
            <a:r>
              <a:rPr lang="en-US" dirty="0">
                <a:solidFill>
                  <a:srgbClr val="FFFFFF"/>
                </a:solidFill>
                <a:latin typeface="Helvetica Neue"/>
                <a:cs typeface="Helvetica Neue"/>
              </a:rPr>
              <a:t>Transfers &amp; “B” Budget</a:t>
            </a:r>
          </a:p>
        </p:txBody>
      </p:sp>
    </p:spTree>
    <p:extLst>
      <p:ext uri="{BB962C8B-B14F-4D97-AF65-F5344CB8AC3E}">
        <p14:creationId xmlns:p14="http://schemas.microsoft.com/office/powerpoint/2010/main" val="233761215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2" y="450556"/>
            <a:ext cx="8573655" cy="883115"/>
          </a:xfrm>
        </p:spPr>
        <p:txBody>
          <a:bodyPr/>
          <a:lstStyle/>
          <a:p>
            <a:r>
              <a:rPr lang="en-US" sz="3200" dirty="0"/>
              <a:t>Consultation: Participatory Governance and Town Halls</a:t>
            </a:r>
          </a:p>
        </p:txBody>
      </p:sp>
      <p:sp>
        <p:nvSpPr>
          <p:cNvPr id="3" name="Content Placeholder 2"/>
          <p:cNvSpPr>
            <a:spLocks noGrp="1"/>
          </p:cNvSpPr>
          <p:nvPr>
            <p:ph idx="1"/>
          </p:nvPr>
        </p:nvSpPr>
        <p:spPr>
          <a:xfrm>
            <a:off x="0" y="1905100"/>
            <a:ext cx="8712087" cy="5011971"/>
          </a:xfrm>
        </p:spPr>
        <p:txBody>
          <a:bodyPr>
            <a:normAutofit fontScale="32500" lnSpcReduction="20000"/>
          </a:bodyPr>
          <a:lstStyle/>
          <a:p>
            <a:r>
              <a:rPr lang="en-US" sz="5200" b="1" dirty="0">
                <a:latin typeface="Helvetica Neue"/>
                <a:cs typeface="Helvetica Neue"/>
              </a:rPr>
              <a:t>Round 1: Budget Reduction &amp; Proposed Percentage Cuts in Each Division </a:t>
            </a:r>
          </a:p>
          <a:p>
            <a:pPr lvl="2"/>
            <a:r>
              <a:rPr lang="en-US" sz="5200" dirty="0">
                <a:latin typeface="Helvetica Neue"/>
                <a:cs typeface="Helvetica Neue"/>
              </a:rPr>
              <a:t>September 14, 2017: Governance Summit —&gt; present information about budget reductions percentages</a:t>
            </a:r>
          </a:p>
          <a:p>
            <a:pPr lvl="2"/>
            <a:r>
              <a:rPr lang="en-US" sz="5200" dirty="0">
                <a:latin typeface="Helvetica Neue"/>
                <a:cs typeface="Helvetica Neue"/>
              </a:rPr>
              <a:t>November  8, 2017: Town hall at main campus (Hearthside) </a:t>
            </a:r>
          </a:p>
          <a:p>
            <a:pPr lvl="2"/>
            <a:r>
              <a:rPr lang="en-US" sz="5200" dirty="0">
                <a:latin typeface="Helvetica Neue"/>
                <a:cs typeface="Helvetica Neue"/>
              </a:rPr>
              <a:t>November 30, 2017 (Sunnyvale) / December 5, 2017 (Hearthside): District town halls </a:t>
            </a:r>
          </a:p>
          <a:p>
            <a:pPr lvl="2"/>
            <a:r>
              <a:rPr lang="en-US" sz="5200" dirty="0">
                <a:latin typeface="Helvetica Neue"/>
                <a:cs typeface="Helvetica Neue"/>
              </a:rPr>
              <a:t>November 1 &amp; 15, 2017: </a:t>
            </a:r>
            <a:r>
              <a:rPr lang="en-US" sz="5200" dirty="0" err="1">
                <a:latin typeface="Helvetica Neue"/>
                <a:cs typeface="Helvetica Neue"/>
              </a:rPr>
              <a:t>PaRC</a:t>
            </a:r>
            <a:r>
              <a:rPr lang="en-US" sz="5200" dirty="0">
                <a:latin typeface="Helvetica Neue"/>
                <a:cs typeface="Helvetica Neue"/>
              </a:rPr>
              <a:t> regarding Proposed % Cuts in each Division </a:t>
            </a:r>
          </a:p>
          <a:p>
            <a:r>
              <a:rPr lang="en-US" sz="5200" b="1" dirty="0">
                <a:latin typeface="Helvetica Neue"/>
                <a:cs typeface="Helvetica Neue"/>
              </a:rPr>
              <a:t>Round 2: Guiding Principles &amp; Discussion by Divisions on Possible Budget Cuts </a:t>
            </a:r>
          </a:p>
          <a:p>
            <a:pPr lvl="2"/>
            <a:r>
              <a:rPr lang="en-US" sz="5200" dirty="0">
                <a:latin typeface="Helvetica Neue"/>
                <a:cs typeface="Helvetica Neue"/>
              </a:rPr>
              <a:t>January 22, 2018: Cabinet retreat</a:t>
            </a:r>
          </a:p>
          <a:p>
            <a:pPr lvl="2"/>
            <a:r>
              <a:rPr lang="en-US" sz="5200" dirty="0">
                <a:latin typeface="Helvetica Neue"/>
                <a:cs typeface="Helvetica Neue"/>
              </a:rPr>
              <a:t>January 25, 2018: Admin Council retreat</a:t>
            </a:r>
          </a:p>
          <a:p>
            <a:pPr lvl="2"/>
            <a:r>
              <a:rPr lang="en-US" sz="5200" dirty="0">
                <a:latin typeface="Helvetica Neue"/>
                <a:cs typeface="Helvetica Neue"/>
              </a:rPr>
              <a:t>January 31, 2018: </a:t>
            </a:r>
            <a:r>
              <a:rPr lang="en-US" sz="5200" dirty="0" err="1">
                <a:latin typeface="Helvetica Neue"/>
                <a:cs typeface="Helvetica Neue"/>
              </a:rPr>
              <a:t>PaRC</a:t>
            </a:r>
            <a:r>
              <a:rPr lang="en-US" sz="5200" dirty="0">
                <a:latin typeface="Helvetica Neue"/>
                <a:cs typeface="Helvetica Neue"/>
              </a:rPr>
              <a:t> </a:t>
            </a:r>
          </a:p>
          <a:p>
            <a:r>
              <a:rPr lang="en-US" sz="5200" b="1" dirty="0">
                <a:latin typeface="Helvetica Neue"/>
                <a:cs typeface="Helvetica Neue"/>
              </a:rPr>
              <a:t>Round 3: Finalize list of reductions for Year 1 &amp; 2</a:t>
            </a:r>
          </a:p>
          <a:p>
            <a:pPr lvl="2"/>
            <a:r>
              <a:rPr lang="en-US" sz="5200" dirty="0">
                <a:latin typeface="Helvetica Neue"/>
                <a:cs typeface="Helvetica Neue"/>
              </a:rPr>
              <a:t>March 22: Cabinet retreat </a:t>
            </a:r>
          </a:p>
          <a:p>
            <a:pPr lvl="2"/>
            <a:r>
              <a:rPr lang="en-US" sz="5200" dirty="0">
                <a:latin typeface="Helvetica Neue"/>
                <a:cs typeface="Helvetica Neue"/>
              </a:rPr>
              <a:t>April 19: Town Hall </a:t>
            </a:r>
          </a:p>
          <a:p>
            <a:pPr lvl="2"/>
            <a:r>
              <a:rPr lang="en-US" sz="5200" dirty="0">
                <a:latin typeface="Helvetica Neue"/>
                <a:cs typeface="Helvetica Neue"/>
              </a:rPr>
              <a:t>April 18 &amp; 25: </a:t>
            </a:r>
            <a:r>
              <a:rPr lang="en-US" sz="5200" dirty="0" err="1">
                <a:latin typeface="Helvetica Neue"/>
                <a:cs typeface="Helvetica Neue"/>
              </a:rPr>
              <a:t>PaRC</a:t>
            </a:r>
            <a:endParaRPr lang="en-US" sz="5200" dirty="0">
              <a:latin typeface="Helvetica Neue"/>
              <a:cs typeface="Helvetica Neue"/>
            </a:endParaRPr>
          </a:p>
          <a:p>
            <a:pPr lvl="2"/>
            <a:r>
              <a:rPr lang="en-US" sz="5200" dirty="0">
                <a:latin typeface="Helvetica Neue"/>
                <a:cs typeface="Helvetica Neue"/>
              </a:rPr>
              <a:t>April/May: Finalize list to District</a:t>
            </a:r>
          </a:p>
          <a:p>
            <a:endParaRPr lang="en-US" dirty="0"/>
          </a:p>
        </p:txBody>
      </p:sp>
    </p:spTree>
    <p:extLst>
      <p:ext uri="{BB962C8B-B14F-4D97-AF65-F5344CB8AC3E}">
        <p14:creationId xmlns:p14="http://schemas.microsoft.com/office/powerpoint/2010/main" val="211384446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642542"/>
            <a:ext cx="8889999" cy="883115"/>
          </a:xfrm>
        </p:spPr>
        <p:txBody>
          <a:bodyPr/>
          <a:lstStyle/>
          <a:p>
            <a:r>
              <a:rPr lang="en-US" sz="3200" dirty="0"/>
              <a:t>Budget Reduction </a:t>
            </a:r>
            <a:r>
              <a:rPr lang="en-US" sz="3200" dirty="0">
                <a:solidFill>
                  <a:srgbClr val="FFFFFF"/>
                </a:solidFill>
              </a:rPr>
              <a:t>Phase II</a:t>
            </a:r>
            <a:r>
              <a:rPr lang="en-US" sz="3200" dirty="0">
                <a:solidFill>
                  <a:srgbClr val="0D4DB6"/>
                </a:solidFill>
              </a:rPr>
              <a:t> </a:t>
            </a:r>
            <a:r>
              <a:rPr lang="en-US" sz="3200" dirty="0"/>
              <a:t>Timelines</a:t>
            </a:r>
          </a:p>
        </p:txBody>
      </p:sp>
      <p:sp>
        <p:nvSpPr>
          <p:cNvPr id="3" name="Content Placeholder 2"/>
          <p:cNvSpPr>
            <a:spLocks noGrp="1"/>
          </p:cNvSpPr>
          <p:nvPr>
            <p:ph idx="1"/>
          </p:nvPr>
        </p:nvSpPr>
        <p:spPr>
          <a:xfrm>
            <a:off x="0" y="2152710"/>
            <a:ext cx="8675686" cy="4404388"/>
          </a:xfrm>
        </p:spPr>
        <p:txBody>
          <a:bodyPr>
            <a:normAutofit fontScale="25000" lnSpcReduction="20000"/>
          </a:bodyPr>
          <a:lstStyle/>
          <a:p>
            <a:r>
              <a:rPr lang="en-US" sz="7200" b="1" dirty="0">
                <a:latin typeface="Helvetica Neue"/>
                <a:cs typeface="Helvetica Neue"/>
              </a:rPr>
              <a:t>Round 4: Guiding Principles for Phase II – Year 3 and Program Review</a:t>
            </a:r>
          </a:p>
          <a:p>
            <a:pPr lvl="2"/>
            <a:r>
              <a:rPr lang="en-US" sz="7200" dirty="0">
                <a:latin typeface="Helvetica Neue"/>
                <a:cs typeface="Helvetica Neue"/>
              </a:rPr>
              <a:t>May 16, June 6 &amp; June 20, 2018: </a:t>
            </a:r>
            <a:r>
              <a:rPr lang="en-US" sz="7200" dirty="0" err="1">
                <a:latin typeface="Helvetica Neue"/>
                <a:cs typeface="Helvetica Neue"/>
              </a:rPr>
              <a:t>PaRC</a:t>
            </a:r>
            <a:r>
              <a:rPr lang="en-US" sz="7200" dirty="0">
                <a:latin typeface="Helvetica Neue"/>
                <a:cs typeface="Helvetica Neue"/>
              </a:rPr>
              <a:t> develop/review Guiding Principles for Phase II </a:t>
            </a:r>
          </a:p>
          <a:p>
            <a:pPr lvl="2"/>
            <a:r>
              <a:rPr lang="en-US" sz="7200" dirty="0">
                <a:latin typeface="Helvetica Neue"/>
                <a:cs typeface="Helvetica Neue"/>
              </a:rPr>
              <a:t>September 14, 2018: Governance Summit – approve Guiding Principles Phase II</a:t>
            </a:r>
          </a:p>
          <a:p>
            <a:pPr lvl="2"/>
            <a:r>
              <a:rPr lang="en-US" sz="7200" dirty="0">
                <a:solidFill>
                  <a:schemeClr val="tx1"/>
                </a:solidFill>
                <a:latin typeface="Helvetica Neue"/>
                <a:cs typeface="Helvetica Neue"/>
              </a:rPr>
              <a:t>October 5, 2018: </a:t>
            </a:r>
            <a:r>
              <a:rPr lang="en-US" sz="7200" i="1" dirty="0">
                <a:solidFill>
                  <a:schemeClr val="tx1"/>
                </a:solidFill>
                <a:latin typeface="Helvetica Neue"/>
                <a:cs typeface="Helvetica Neue"/>
              </a:rPr>
              <a:t>new</a:t>
            </a:r>
            <a:r>
              <a:rPr lang="en-US" sz="7200" dirty="0">
                <a:solidFill>
                  <a:schemeClr val="tx1"/>
                </a:solidFill>
                <a:latin typeface="Helvetica Neue"/>
                <a:cs typeface="Helvetica Neue"/>
              </a:rPr>
              <a:t> “Governance Council” Meeting-recommends Phase II Guiding Principles &amp; program elimination criteria (1</a:t>
            </a:r>
            <a:r>
              <a:rPr lang="en-US" sz="7200" baseline="30000" dirty="0">
                <a:solidFill>
                  <a:schemeClr val="tx1"/>
                </a:solidFill>
                <a:latin typeface="Helvetica Neue"/>
                <a:cs typeface="Helvetica Neue"/>
              </a:rPr>
              <a:t>st</a:t>
            </a:r>
            <a:r>
              <a:rPr lang="en-US" sz="7200" dirty="0">
                <a:solidFill>
                  <a:schemeClr val="tx1"/>
                </a:solidFill>
                <a:latin typeface="Helvetica Neue"/>
                <a:cs typeface="Helvetica Neue"/>
              </a:rPr>
              <a:t> reading)</a:t>
            </a:r>
          </a:p>
          <a:p>
            <a:pPr lvl="2"/>
            <a:r>
              <a:rPr lang="en-US" sz="7200" dirty="0">
                <a:solidFill>
                  <a:schemeClr val="tx1"/>
                </a:solidFill>
                <a:latin typeface="Helvetica Neue"/>
                <a:cs typeface="Helvetica Neue"/>
              </a:rPr>
              <a:t>October 19, 2018: “Governance Council” meeting – budget reduction list (2nd reading).  Recommends on program elimination criteria (2</a:t>
            </a:r>
            <a:r>
              <a:rPr lang="en-US" sz="7200" baseline="30000" dirty="0">
                <a:solidFill>
                  <a:schemeClr val="tx1"/>
                </a:solidFill>
                <a:latin typeface="Helvetica Neue"/>
                <a:cs typeface="Helvetica Neue"/>
              </a:rPr>
              <a:t>nd</a:t>
            </a:r>
            <a:r>
              <a:rPr lang="en-US" sz="7200" dirty="0">
                <a:solidFill>
                  <a:schemeClr val="tx1"/>
                </a:solidFill>
                <a:latin typeface="Helvetica Neue"/>
                <a:cs typeface="Helvetica Neue"/>
              </a:rPr>
              <a:t>/final reading)</a:t>
            </a:r>
          </a:p>
          <a:p>
            <a:pPr lvl="2"/>
            <a:r>
              <a:rPr lang="en-US" sz="7200" dirty="0">
                <a:solidFill>
                  <a:schemeClr val="tx1"/>
                </a:solidFill>
                <a:latin typeface="Helvetica Neue"/>
                <a:cs typeface="Helvetica Neue"/>
              </a:rPr>
              <a:t>October 24, 2018: Town hall on main campus</a:t>
            </a:r>
          </a:p>
          <a:p>
            <a:pPr lvl="2"/>
            <a:r>
              <a:rPr lang="en-US" sz="7200" dirty="0">
                <a:solidFill>
                  <a:schemeClr val="tx1"/>
                </a:solidFill>
                <a:latin typeface="Helvetica Neue"/>
                <a:cs typeface="Helvetica Neue"/>
              </a:rPr>
              <a:t>October 26, 2018: “Governance Council” meeting </a:t>
            </a:r>
          </a:p>
          <a:p>
            <a:pPr lvl="2"/>
            <a:r>
              <a:rPr lang="en-US" sz="7200" dirty="0">
                <a:solidFill>
                  <a:schemeClr val="tx1"/>
                </a:solidFill>
                <a:latin typeface="Helvetica Neue"/>
                <a:cs typeface="Helvetica Neue"/>
              </a:rPr>
              <a:t>November 2, 2018:  “Governance Council” meeting – budget reduction list WITH program elimination list (FINAL recommendation)</a:t>
            </a:r>
          </a:p>
          <a:p>
            <a:pPr lvl="2"/>
            <a:r>
              <a:rPr lang="en-US" sz="7200" b="1" dirty="0">
                <a:solidFill>
                  <a:srgbClr val="0D4DB6"/>
                </a:solidFill>
                <a:latin typeface="Helvetica Neue"/>
                <a:cs typeface="Helvetica Neue"/>
              </a:rPr>
              <a:t>November 2, 2018: FINAL DELIVERY TO DISTRICT</a:t>
            </a:r>
          </a:p>
          <a:p>
            <a:pPr marL="1828800" lvl="8" indent="0">
              <a:buNone/>
            </a:pPr>
            <a:endParaRPr lang="en-US" sz="2000" dirty="0">
              <a:solidFill>
                <a:srgbClr val="0D4DB6"/>
              </a:solidFill>
            </a:endParaRPr>
          </a:p>
          <a:p>
            <a:pPr marL="0" indent="0">
              <a:buNone/>
            </a:pPr>
            <a:endParaRPr lang="en-US" dirty="0"/>
          </a:p>
        </p:txBody>
      </p:sp>
    </p:spTree>
    <p:extLst>
      <p:ext uri="{BB962C8B-B14F-4D97-AF65-F5344CB8AC3E}">
        <p14:creationId xmlns:p14="http://schemas.microsoft.com/office/powerpoint/2010/main" val="14477303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4D5B-92FC-8A4A-8DD0-7DBCD46EE28C}"/>
              </a:ext>
            </a:extLst>
          </p:cNvPr>
          <p:cNvSpPr>
            <a:spLocks noGrp="1"/>
          </p:cNvSpPr>
          <p:nvPr>
            <p:ph type="title"/>
          </p:nvPr>
        </p:nvSpPr>
        <p:spPr>
          <a:xfrm>
            <a:off x="550333" y="383669"/>
            <a:ext cx="8112653" cy="1252667"/>
          </a:xfrm>
        </p:spPr>
        <p:txBody>
          <a:bodyPr/>
          <a:lstStyle/>
          <a:p>
            <a:r>
              <a:rPr lang="en-US" sz="3800" dirty="0"/>
              <a:t>Recommendations Needed from the Council</a:t>
            </a:r>
          </a:p>
        </p:txBody>
      </p:sp>
      <p:sp>
        <p:nvSpPr>
          <p:cNvPr id="3" name="Content Placeholder 2">
            <a:extLst>
              <a:ext uri="{FF2B5EF4-FFF2-40B4-BE49-F238E27FC236}">
                <a16:creationId xmlns:a16="http://schemas.microsoft.com/office/drawing/2014/main" id="{C7D41183-957B-EE4A-A7EE-DC2D23616F31}"/>
              </a:ext>
            </a:extLst>
          </p:cNvPr>
          <p:cNvSpPr>
            <a:spLocks noGrp="1"/>
          </p:cNvSpPr>
          <p:nvPr>
            <p:ph idx="1"/>
          </p:nvPr>
        </p:nvSpPr>
        <p:spPr/>
        <p:txBody>
          <a:bodyPr>
            <a:normAutofit fontScale="77500" lnSpcReduction="20000"/>
          </a:bodyPr>
          <a:lstStyle/>
          <a:p>
            <a:pPr marL="742950" indent="-742950">
              <a:buFont typeface="+mj-lt"/>
              <a:buAutoNum type="arabicPeriod"/>
            </a:pPr>
            <a:r>
              <a:rPr lang="en-US" dirty="0"/>
              <a:t>Guiding Principles recommendation for approval</a:t>
            </a:r>
          </a:p>
          <a:p>
            <a:pPr marL="742950" indent="-742950">
              <a:buFont typeface="+mj-lt"/>
              <a:buAutoNum type="arabicPeriod"/>
            </a:pPr>
            <a:r>
              <a:rPr lang="en-US" dirty="0"/>
              <a:t>Nov. 2 – final recommendation for list of reductions to District</a:t>
            </a:r>
          </a:p>
          <a:p>
            <a:pPr marL="742950" indent="-742950">
              <a:buFont typeface="+mj-lt"/>
              <a:buAutoNum type="arabicPeriod"/>
            </a:pPr>
            <a:r>
              <a:rPr lang="en-US" dirty="0"/>
              <a:t>No Program Eliminations</a:t>
            </a:r>
          </a:p>
          <a:p>
            <a:pPr marL="742950" indent="-742950">
              <a:buFont typeface="+mj-lt"/>
              <a:buAutoNum type="arabicPeriod"/>
            </a:pPr>
            <a:r>
              <a:rPr lang="en-US" dirty="0"/>
              <a:t>No details for the eliminations until (Jan/Feb. 2019)</a:t>
            </a:r>
          </a:p>
          <a:p>
            <a:pPr marL="742950" indent="-742950">
              <a:buFont typeface="+mj-lt"/>
              <a:buAutoNum type="arabicPeriod"/>
            </a:pPr>
            <a:r>
              <a:rPr lang="en-US" dirty="0"/>
              <a:t>Town Hall meeting for October 24, 2018</a:t>
            </a:r>
          </a:p>
        </p:txBody>
      </p:sp>
    </p:spTree>
    <p:extLst>
      <p:ext uri="{BB962C8B-B14F-4D97-AF65-F5344CB8AC3E}">
        <p14:creationId xmlns:p14="http://schemas.microsoft.com/office/powerpoint/2010/main" val="307025871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endParaRPr lang="en-US" dirty="0"/>
          </a:p>
          <a:p>
            <a:pPr marL="0" indent="0" algn="ctr">
              <a:buNone/>
            </a:pPr>
            <a:r>
              <a:rPr lang="en-US" b="1" dirty="0">
                <a:solidFill>
                  <a:schemeClr val="accent1"/>
                </a:solidFill>
                <a:latin typeface="Helvetica Neue"/>
                <a:cs typeface="Helvetica Neue"/>
              </a:rPr>
              <a:t>Questions?</a:t>
            </a:r>
          </a:p>
          <a:p>
            <a:pPr marL="0" indent="0" algn="ctr">
              <a:buNone/>
            </a:pPr>
            <a:endParaRPr lang="en-US" dirty="0">
              <a:solidFill>
                <a:schemeClr val="accent1"/>
              </a:solidFill>
            </a:endParaRPr>
          </a:p>
          <a:p>
            <a:pPr marL="0" indent="0" algn="ctr">
              <a:buNone/>
            </a:pPr>
            <a:endParaRPr lang="en-US" dirty="0">
              <a:solidFill>
                <a:schemeClr val="accent1"/>
              </a:solidFill>
            </a:endParaRPr>
          </a:p>
          <a:p>
            <a:pPr marL="0" indent="0" algn="ctr">
              <a:buNone/>
            </a:pPr>
            <a:endParaRPr lang="en-US" dirty="0">
              <a:solidFill>
                <a:schemeClr val="accent1"/>
              </a:solidFill>
            </a:endParaRPr>
          </a:p>
        </p:txBody>
      </p:sp>
    </p:spTree>
    <p:extLst>
      <p:ext uri="{BB962C8B-B14F-4D97-AF65-F5344CB8AC3E}">
        <p14:creationId xmlns:p14="http://schemas.microsoft.com/office/powerpoint/2010/main" val="7666493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50333" y="339517"/>
            <a:ext cx="8112653" cy="1252667"/>
          </a:xfrm>
        </p:spPr>
        <p:txBody>
          <a:bodyPr/>
          <a:lstStyle/>
          <a:p>
            <a:r>
              <a:rPr lang="en-US" sz="4400" dirty="0">
                <a:latin typeface="Helvetica Neue"/>
                <a:cs typeface="Helvetica Neue"/>
              </a:rPr>
              <a:t>Our Mission</a:t>
            </a:r>
          </a:p>
        </p:txBody>
      </p:sp>
      <p:pic>
        <p:nvPicPr>
          <p:cNvPr id="7" name="Picture 6" descr="IMG_5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5" y="955379"/>
            <a:ext cx="3201981" cy="21346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9"/>
          <p:cNvSpPr>
            <a:spLocks noGrp="1"/>
          </p:cNvSpPr>
          <p:nvPr>
            <p:ph idx="1"/>
          </p:nvPr>
        </p:nvSpPr>
        <p:spPr>
          <a:xfrm>
            <a:off x="107345" y="2850270"/>
            <a:ext cx="6392245" cy="3764160"/>
          </a:xfrm>
          <a:noFill/>
          <a:ln w="38100" cmpd="sng">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a:latin typeface="Helvetica Neue"/>
                <a:cs typeface="Helvetica Neue"/>
              </a:rPr>
              <a:t>Believing a well-educated population is essential to </a:t>
            </a:r>
            <a:br>
              <a:rPr lang="en-US" sz="1600" b="1" dirty="0">
                <a:latin typeface="Helvetica Neue"/>
                <a:cs typeface="Helvetica Neue"/>
              </a:rPr>
            </a:br>
            <a:r>
              <a:rPr lang="en-US" sz="1600" b="1" dirty="0">
                <a:latin typeface="Helvetica Neue"/>
                <a:cs typeface="Helvetica Neue"/>
              </a:rPr>
              <a:t>sustaining and enhancing a democratic society, </a:t>
            </a:r>
            <a:br>
              <a:rPr lang="en-US" sz="1600" b="1" dirty="0">
                <a:latin typeface="Helvetica Neue"/>
                <a:cs typeface="Helvetica Neue"/>
              </a:rPr>
            </a:br>
            <a:r>
              <a:rPr lang="en-US" sz="1600" b="1" dirty="0">
                <a:latin typeface="Helvetica Neue"/>
                <a:cs typeface="Helvetica Neue"/>
              </a:rPr>
              <a:t>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p>
        </p:txBody>
      </p:sp>
    </p:spTree>
    <p:extLst>
      <p:ext uri="{BB962C8B-B14F-4D97-AF65-F5344CB8AC3E}">
        <p14:creationId xmlns:p14="http://schemas.microsoft.com/office/powerpoint/2010/main" val="37944660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99BC-8E71-1447-A3D0-4841DD56025A}"/>
              </a:ext>
            </a:extLst>
          </p:cNvPr>
          <p:cNvSpPr>
            <a:spLocks noGrp="1"/>
          </p:cNvSpPr>
          <p:nvPr>
            <p:ph type="title"/>
          </p:nvPr>
        </p:nvSpPr>
        <p:spPr/>
        <p:txBody>
          <a:bodyPr/>
          <a:lstStyle/>
          <a:p>
            <a:r>
              <a:rPr lang="en-US" sz="4400" dirty="0"/>
              <a:t>Background</a:t>
            </a:r>
          </a:p>
        </p:txBody>
      </p:sp>
      <p:sp>
        <p:nvSpPr>
          <p:cNvPr id="3" name="Content Placeholder 2">
            <a:extLst>
              <a:ext uri="{FF2B5EF4-FFF2-40B4-BE49-F238E27FC236}">
                <a16:creationId xmlns:a16="http://schemas.microsoft.com/office/drawing/2014/main" id="{98862FF3-6E14-D349-BE88-4506AD4FB2EB}"/>
              </a:ext>
            </a:extLst>
          </p:cNvPr>
          <p:cNvSpPr>
            <a:spLocks noGrp="1"/>
          </p:cNvSpPr>
          <p:nvPr>
            <p:ph idx="1"/>
          </p:nvPr>
        </p:nvSpPr>
        <p:spPr>
          <a:xfrm>
            <a:off x="550333" y="1963970"/>
            <a:ext cx="7104806" cy="4454261"/>
          </a:xfrm>
        </p:spPr>
        <p:txBody>
          <a:bodyPr>
            <a:normAutofit lnSpcReduction="10000"/>
          </a:bodyPr>
          <a:lstStyle/>
          <a:p>
            <a:r>
              <a:rPr lang="en-US" sz="3600" dirty="0">
                <a:latin typeface="Helvetica Neue"/>
                <a:cs typeface="Helvetica Neue"/>
              </a:rPr>
              <a:t>2017-18: District started with a </a:t>
            </a:r>
            <a:br>
              <a:rPr lang="en-US" sz="3600" dirty="0">
                <a:latin typeface="Helvetica Neue"/>
                <a:cs typeface="Helvetica Neue"/>
              </a:rPr>
            </a:br>
            <a:r>
              <a:rPr lang="en-US" sz="3600" dirty="0">
                <a:solidFill>
                  <a:srgbClr val="990000"/>
                </a:solidFill>
                <a:latin typeface="Helvetica Neue"/>
                <a:cs typeface="Helvetica Neue"/>
              </a:rPr>
              <a:t>-$10 </a:t>
            </a:r>
            <a:r>
              <a:rPr lang="en-US" sz="3600" dirty="0">
                <a:solidFill>
                  <a:schemeClr val="tx1"/>
                </a:solidFill>
                <a:latin typeface="Helvetica Neue"/>
                <a:cs typeface="Helvetica Neue"/>
              </a:rPr>
              <a:t>million</a:t>
            </a:r>
            <a:r>
              <a:rPr lang="en-US" sz="3600" dirty="0">
                <a:latin typeface="Helvetica Neue"/>
                <a:cs typeface="Helvetica Neue"/>
              </a:rPr>
              <a:t> structural deficit </a:t>
            </a:r>
            <a:br>
              <a:rPr lang="en-US" sz="3600" dirty="0">
                <a:latin typeface="Helvetica Neue"/>
                <a:cs typeface="Helvetica Neue"/>
              </a:rPr>
            </a:br>
            <a:r>
              <a:rPr lang="en-US" sz="1400" dirty="0">
                <a:solidFill>
                  <a:srgbClr val="0D4DB6"/>
                </a:solidFill>
                <a:latin typeface="Helvetica Neue"/>
                <a:cs typeface="Helvetica Neue"/>
              </a:rPr>
              <a:t>http://</a:t>
            </a:r>
            <a:r>
              <a:rPr lang="en-US" sz="1400" dirty="0" err="1">
                <a:solidFill>
                  <a:srgbClr val="0D4DB6"/>
                </a:solidFill>
                <a:latin typeface="Helvetica Neue"/>
                <a:cs typeface="Helvetica Neue"/>
              </a:rPr>
              <a:t>business.fhda.edu</a:t>
            </a:r>
            <a:r>
              <a:rPr lang="en-US" sz="1400" dirty="0">
                <a:solidFill>
                  <a:srgbClr val="0D4DB6"/>
                </a:solidFill>
                <a:latin typeface="Helvetica Neue"/>
                <a:cs typeface="Helvetica Neue"/>
              </a:rPr>
              <a:t>/budget/annual-budget-and-quarterly-</a:t>
            </a:r>
            <a:r>
              <a:rPr lang="en-US" sz="1400" dirty="0" err="1">
                <a:solidFill>
                  <a:srgbClr val="0D4DB6"/>
                </a:solidFill>
                <a:latin typeface="Helvetica Neue"/>
                <a:cs typeface="Helvetica Neue"/>
              </a:rPr>
              <a:t>report.html</a:t>
            </a:r>
            <a:endParaRPr lang="en-US" sz="1400" dirty="0">
              <a:solidFill>
                <a:srgbClr val="0D4DB6"/>
              </a:solidFill>
              <a:latin typeface="Helvetica Neue"/>
              <a:cs typeface="Helvetica Neue"/>
            </a:endParaRPr>
          </a:p>
          <a:p>
            <a:r>
              <a:rPr lang="en-US" sz="3600" dirty="0">
                <a:latin typeface="Helvetica Neue"/>
                <a:cs typeface="Helvetica Neue"/>
              </a:rPr>
              <a:t>District enrollment decreased </a:t>
            </a:r>
            <a:r>
              <a:rPr lang="en-US" sz="3600" dirty="0">
                <a:solidFill>
                  <a:srgbClr val="990000"/>
                </a:solidFill>
                <a:latin typeface="Helvetica Neue"/>
                <a:cs typeface="Helvetica Neue"/>
              </a:rPr>
              <a:t>1,484 </a:t>
            </a:r>
            <a:r>
              <a:rPr lang="en-US" sz="3600" dirty="0">
                <a:latin typeface="Helvetica Neue"/>
                <a:cs typeface="Helvetica Neue"/>
              </a:rPr>
              <a:t>Resident FTES = </a:t>
            </a:r>
            <a:r>
              <a:rPr lang="en-US" sz="3600" dirty="0">
                <a:solidFill>
                  <a:schemeClr val="tx1"/>
                </a:solidFill>
                <a:latin typeface="Helvetica Neue"/>
                <a:cs typeface="Helvetica Neue"/>
              </a:rPr>
              <a:t>approx.</a:t>
            </a:r>
            <a:r>
              <a:rPr lang="en-US" sz="3600" dirty="0">
                <a:solidFill>
                  <a:srgbClr val="990000"/>
                </a:solidFill>
                <a:latin typeface="Helvetica Neue"/>
                <a:cs typeface="Helvetica Neue"/>
              </a:rPr>
              <a:t> -$7.6 </a:t>
            </a:r>
            <a:r>
              <a:rPr lang="en-US" sz="3600" dirty="0">
                <a:solidFill>
                  <a:schemeClr val="tx1"/>
                </a:solidFill>
                <a:latin typeface="Helvetica Neue"/>
                <a:cs typeface="Helvetica Neue"/>
              </a:rPr>
              <a:t>million</a:t>
            </a:r>
          </a:p>
          <a:p>
            <a:r>
              <a:rPr lang="en-US" sz="3600" dirty="0">
                <a:solidFill>
                  <a:schemeClr val="tx1"/>
                </a:solidFill>
                <a:latin typeface="Helvetica Neue"/>
                <a:cs typeface="Helvetica Neue"/>
              </a:rPr>
              <a:t>Total ongoing structural deficit was estimated at </a:t>
            </a:r>
            <a:r>
              <a:rPr lang="en-US" sz="3600" dirty="0">
                <a:solidFill>
                  <a:srgbClr val="990000"/>
                </a:solidFill>
                <a:latin typeface="Helvetica Neue"/>
                <a:cs typeface="Helvetica Neue"/>
              </a:rPr>
              <a:t>$17.6 </a:t>
            </a:r>
            <a:r>
              <a:rPr lang="en-US" sz="3600" dirty="0">
                <a:solidFill>
                  <a:schemeClr val="tx1"/>
                </a:solidFill>
                <a:latin typeface="Helvetica Neue"/>
                <a:cs typeface="Helvetica Neue"/>
              </a:rPr>
              <a:t>million</a:t>
            </a:r>
          </a:p>
          <a:p>
            <a:pPr lvl="1"/>
            <a:endParaRPr lang="en-US" dirty="0"/>
          </a:p>
        </p:txBody>
      </p:sp>
    </p:spTree>
    <p:extLst>
      <p:ext uri="{BB962C8B-B14F-4D97-AF65-F5344CB8AC3E}">
        <p14:creationId xmlns:p14="http://schemas.microsoft.com/office/powerpoint/2010/main" val="16339015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2FCE-E06A-2F40-B6FB-48B3C6BDE306}"/>
              </a:ext>
            </a:extLst>
          </p:cNvPr>
          <p:cNvSpPr>
            <a:spLocks noGrp="1"/>
          </p:cNvSpPr>
          <p:nvPr>
            <p:ph type="title"/>
          </p:nvPr>
        </p:nvSpPr>
        <p:spPr/>
        <p:txBody>
          <a:bodyPr/>
          <a:lstStyle/>
          <a:p>
            <a:r>
              <a:rPr lang="en-US" dirty="0">
                <a:latin typeface="Helvetica Neue"/>
                <a:cs typeface="Helvetica Neue"/>
              </a:rPr>
              <a:t>Resident FTES </a:t>
            </a:r>
            <a:br>
              <a:rPr lang="en-US" dirty="0">
                <a:latin typeface="Helvetica Neue"/>
                <a:cs typeface="Helvetica Neue"/>
              </a:rPr>
            </a:br>
            <a:r>
              <a:rPr lang="en-US" dirty="0">
                <a:latin typeface="Helvetica Neue"/>
                <a:cs typeface="Helvetica Neue"/>
              </a:rPr>
              <a:t>(2009-10 through 2017-18)</a:t>
            </a:r>
          </a:p>
        </p:txBody>
      </p:sp>
      <p:pic>
        <p:nvPicPr>
          <p:cNvPr id="7" name="Content Placeholder 6">
            <a:extLst>
              <a:ext uri="{FF2B5EF4-FFF2-40B4-BE49-F238E27FC236}">
                <a16:creationId xmlns:a16="http://schemas.microsoft.com/office/drawing/2014/main" id="{D8403996-5809-DF46-AA1B-5EF84AA3BF01}"/>
              </a:ext>
            </a:extLst>
          </p:cNvPr>
          <p:cNvPicPr>
            <a:picLocks noGrp="1" noChangeAspect="1"/>
          </p:cNvPicPr>
          <p:nvPr>
            <p:ph idx="1"/>
          </p:nvPr>
        </p:nvPicPr>
        <p:blipFill>
          <a:blip r:embed="rId2"/>
          <a:stretch>
            <a:fillRect/>
          </a:stretch>
        </p:blipFill>
        <p:spPr>
          <a:xfrm>
            <a:off x="550333" y="1905000"/>
            <a:ext cx="6698789" cy="4454525"/>
          </a:xfrm>
          <a:prstGeom prst="rect">
            <a:avLst/>
          </a:prstGeom>
        </p:spPr>
      </p:pic>
    </p:spTree>
    <p:extLst>
      <p:ext uri="{BB962C8B-B14F-4D97-AF65-F5344CB8AC3E}">
        <p14:creationId xmlns:p14="http://schemas.microsoft.com/office/powerpoint/2010/main" val="7291920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33" y="696802"/>
            <a:ext cx="6767369" cy="655803"/>
          </a:xfrm>
        </p:spPr>
        <p:txBody>
          <a:bodyPr/>
          <a:lstStyle/>
          <a:p>
            <a:r>
              <a:rPr lang="en-US" sz="4400" dirty="0">
                <a:latin typeface="Helvetica Neue"/>
                <a:cs typeface="Helvetica Neue"/>
              </a:rPr>
              <a:t>Enrollment</a:t>
            </a:r>
          </a:p>
        </p:txBody>
      </p:sp>
      <p:sp>
        <p:nvSpPr>
          <p:cNvPr id="9" name="Content Placeholder 2">
            <a:extLst>
              <a:ext uri="{FF2B5EF4-FFF2-40B4-BE49-F238E27FC236}">
                <a16:creationId xmlns:a16="http://schemas.microsoft.com/office/drawing/2014/main" id="{455E0E47-A064-524F-B14F-413E73F66E84}"/>
              </a:ext>
            </a:extLst>
          </p:cNvPr>
          <p:cNvSpPr txBox="1">
            <a:spLocks/>
          </p:cNvSpPr>
          <p:nvPr/>
        </p:nvSpPr>
        <p:spPr>
          <a:xfrm>
            <a:off x="338033" y="5775322"/>
            <a:ext cx="7284230" cy="1009779"/>
          </a:xfrm>
          <a:prstGeom prst="rect">
            <a:avLst/>
          </a:prstGeom>
        </p:spPr>
        <p:txBody>
          <a:bodyPr>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fontAlgn="auto">
              <a:spcBef>
                <a:spcPts val="600"/>
              </a:spcBef>
              <a:spcAft>
                <a:spcPts val="0"/>
              </a:spcAft>
              <a:buFont typeface="Wingdings" pitchFamily="2" charset="2"/>
              <a:buChar char="Ø"/>
            </a:pPr>
            <a:endParaRPr lang="en-US" sz="1600" dirty="0"/>
          </a:p>
          <a:p>
            <a:pPr marL="0" fontAlgn="auto">
              <a:spcBef>
                <a:spcPts val="600"/>
              </a:spcBef>
              <a:spcAft>
                <a:spcPts val="0"/>
              </a:spcAft>
              <a:buFont typeface="Wingdings" pitchFamily="2" charset="2"/>
              <a:buChar char="Ø"/>
            </a:pPr>
            <a:r>
              <a:rPr lang="en-US" sz="1400" b="1" dirty="0">
                <a:latin typeface="Helvetica Neue"/>
                <a:cs typeface="Helvetica Neue"/>
              </a:rPr>
              <a:t>Foothill’s decline in FTES is due to exclusion of ISA’s programs: </a:t>
            </a:r>
            <a:br>
              <a:rPr lang="en-US" sz="1400" b="1" dirty="0">
                <a:latin typeface="Helvetica Neue"/>
                <a:cs typeface="Helvetica Neue"/>
              </a:rPr>
            </a:br>
            <a:r>
              <a:rPr lang="en-US" sz="1400" b="1" dirty="0">
                <a:latin typeface="Helvetica Neue"/>
                <a:cs typeface="Helvetica Neue"/>
              </a:rPr>
              <a:t>Non-ISA enrollment was up 153 FTES or </a:t>
            </a:r>
            <a:r>
              <a:rPr lang="en-US" sz="1400" b="1" dirty="0">
                <a:solidFill>
                  <a:schemeClr val="accent1"/>
                </a:solidFill>
                <a:latin typeface="Helvetica Neue"/>
                <a:cs typeface="Helvetica Neue"/>
              </a:rPr>
              <a:t>+1.53% </a:t>
            </a:r>
            <a:r>
              <a:rPr lang="en-US" sz="1400" b="1" dirty="0">
                <a:latin typeface="Helvetica Neue"/>
                <a:cs typeface="Helvetica Neue"/>
              </a:rPr>
              <a:t>compared to 2016/17</a:t>
            </a:r>
          </a:p>
          <a:p>
            <a:pPr marL="0" fontAlgn="auto">
              <a:spcBef>
                <a:spcPts val="600"/>
              </a:spcBef>
              <a:spcAft>
                <a:spcPts val="0"/>
              </a:spcAft>
              <a:buFont typeface="Wingdings" pitchFamily="2" charset="2"/>
              <a:buChar char="Ø"/>
            </a:pPr>
            <a:r>
              <a:rPr lang="en-US" sz="1400" b="1" dirty="0">
                <a:latin typeface="Helvetica Neue"/>
                <a:cs typeface="Helvetica Neue"/>
              </a:rPr>
              <a:t>Productivity: </a:t>
            </a:r>
            <a:r>
              <a:rPr lang="en-US" sz="1400" b="1" dirty="0">
                <a:solidFill>
                  <a:schemeClr val="accent1"/>
                </a:solidFill>
                <a:latin typeface="Helvetica Neue"/>
                <a:cs typeface="Helvetica Neue"/>
              </a:rPr>
              <a:t>474</a:t>
            </a:r>
          </a:p>
        </p:txBody>
      </p:sp>
      <p:graphicFrame>
        <p:nvGraphicFramePr>
          <p:cNvPr id="10" name="Content Placeholder 3"/>
          <p:cNvGraphicFramePr>
            <a:graphicFrameLocks noGrp="1"/>
          </p:cNvGraphicFramePr>
          <p:nvPr>
            <p:ph sz="half" idx="4294967295"/>
            <p:extLst>
              <p:ext uri="{D42A27DB-BD31-4B8C-83A1-F6EECF244321}">
                <p14:modId xmlns:p14="http://schemas.microsoft.com/office/powerpoint/2010/main" val="2815407533"/>
              </p:ext>
            </p:extLst>
          </p:nvPr>
        </p:nvGraphicFramePr>
        <p:xfrm>
          <a:off x="338033" y="1864448"/>
          <a:ext cx="6903143" cy="4206240"/>
        </p:xfrm>
        <a:graphic>
          <a:graphicData uri="http://schemas.openxmlformats.org/drawingml/2006/table">
            <a:tbl>
              <a:tblPr firstRow="1">
                <a:tableStyleId>{5C22544A-7EE6-4342-B048-85BDC9FD1C3A}</a:tableStyleId>
              </a:tblPr>
              <a:tblGrid>
                <a:gridCol w="1876153">
                  <a:extLst>
                    <a:ext uri="{9D8B030D-6E8A-4147-A177-3AD203B41FA5}">
                      <a16:colId xmlns:a16="http://schemas.microsoft.com/office/drawing/2014/main" val="20000"/>
                    </a:ext>
                  </a:extLst>
                </a:gridCol>
                <a:gridCol w="1188930">
                  <a:extLst>
                    <a:ext uri="{9D8B030D-6E8A-4147-A177-3AD203B41FA5}">
                      <a16:colId xmlns:a16="http://schemas.microsoft.com/office/drawing/2014/main" val="20001"/>
                    </a:ext>
                  </a:extLst>
                </a:gridCol>
                <a:gridCol w="1411854">
                  <a:extLst>
                    <a:ext uri="{9D8B030D-6E8A-4147-A177-3AD203B41FA5}">
                      <a16:colId xmlns:a16="http://schemas.microsoft.com/office/drawing/2014/main" val="20002"/>
                    </a:ext>
                  </a:extLst>
                </a:gridCol>
                <a:gridCol w="1233515">
                  <a:extLst>
                    <a:ext uri="{9D8B030D-6E8A-4147-A177-3AD203B41FA5}">
                      <a16:colId xmlns:a16="http://schemas.microsoft.com/office/drawing/2014/main" val="20003"/>
                    </a:ext>
                  </a:extLst>
                </a:gridCol>
                <a:gridCol w="1192691">
                  <a:extLst>
                    <a:ext uri="{9D8B030D-6E8A-4147-A177-3AD203B41FA5}">
                      <a16:colId xmlns:a16="http://schemas.microsoft.com/office/drawing/2014/main" val="2542667667"/>
                    </a:ext>
                  </a:extLst>
                </a:gridCol>
              </a:tblGrid>
              <a:tr h="562076">
                <a:tc>
                  <a:txBody>
                    <a:bodyPr/>
                    <a:lstStyle/>
                    <a:p>
                      <a:pPr algn="ctr"/>
                      <a:endParaRPr lang="en-US"/>
                    </a:p>
                    <a:p>
                      <a:pPr algn="ctr"/>
                      <a:r>
                        <a:rPr lang="en-US"/>
                        <a:t>Resident FTES</a:t>
                      </a:r>
                    </a:p>
                  </a:txBody>
                  <a:tcPr marL="43157" marR="43157"/>
                </a:tc>
                <a:tc>
                  <a:txBody>
                    <a:bodyPr/>
                    <a:lstStyle/>
                    <a:p>
                      <a:endParaRPr lang="en-US"/>
                    </a:p>
                    <a:p>
                      <a:pPr algn="ctr"/>
                      <a:r>
                        <a:rPr lang="en-US"/>
                        <a:t>2016/17</a:t>
                      </a:r>
                    </a:p>
                  </a:txBody>
                  <a:tcPr marL="43157" marR="43157"/>
                </a:tc>
                <a:tc>
                  <a:txBody>
                    <a:bodyPr/>
                    <a:lstStyle/>
                    <a:p>
                      <a:pPr algn="ctr"/>
                      <a:r>
                        <a:rPr lang="en-US"/>
                        <a:t>Final</a:t>
                      </a:r>
                    </a:p>
                    <a:p>
                      <a:pPr algn="ctr"/>
                      <a:r>
                        <a:rPr lang="en-US"/>
                        <a:t> 2017/18</a:t>
                      </a:r>
                    </a:p>
                  </a:txBody>
                  <a:tcPr marL="43157" marR="43157"/>
                </a:tc>
                <a:tc>
                  <a:txBody>
                    <a:bodyPr/>
                    <a:lstStyle/>
                    <a:p>
                      <a:endParaRPr lang="en-US" dirty="0"/>
                    </a:p>
                    <a:p>
                      <a:pPr algn="ctr"/>
                      <a:r>
                        <a:rPr lang="en-US" dirty="0"/>
                        <a:t>Total</a:t>
                      </a:r>
                    </a:p>
                  </a:txBody>
                  <a:tcPr marL="43157" marR="43157"/>
                </a:tc>
                <a:tc>
                  <a:txBody>
                    <a:bodyPr/>
                    <a:lstStyle/>
                    <a:p>
                      <a:pPr algn="ctr"/>
                      <a:endParaRPr lang="en-US" dirty="0"/>
                    </a:p>
                    <a:p>
                      <a:pPr algn="ctr"/>
                      <a:r>
                        <a:rPr lang="en-US" dirty="0"/>
                        <a:t>Percent</a:t>
                      </a:r>
                    </a:p>
                  </a:txBody>
                  <a:tcPr marL="43157" marR="43157"/>
                </a:tc>
                <a:extLst>
                  <a:ext uri="{0D108BD9-81ED-4DB2-BD59-A6C34878D82A}">
                    <a16:rowId xmlns:a16="http://schemas.microsoft.com/office/drawing/2014/main" val="10000"/>
                  </a:ext>
                </a:extLst>
              </a:tr>
              <a:tr h="321186">
                <a:tc>
                  <a:txBody>
                    <a:bodyPr/>
                    <a:lstStyle/>
                    <a:p>
                      <a:r>
                        <a:rPr lang="en-US"/>
                        <a:t>Foothill</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a:t>10,626.98</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a:t>10,160.30</a:t>
                      </a:r>
                    </a:p>
                  </a:txBody>
                  <a:tcPr marL="43157" marR="43157"/>
                </a:tc>
                <a:tc>
                  <a:txBody>
                    <a:bodyPr/>
                    <a:lstStyle/>
                    <a:p>
                      <a:pPr algn="ctr"/>
                      <a:r>
                        <a:rPr lang="en-US" u="none"/>
                        <a:t>-466.68</a:t>
                      </a:r>
                      <a:endParaRPr lang="en-US"/>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a:t>-4.39%</a:t>
                      </a:r>
                    </a:p>
                  </a:txBody>
                  <a:tcPr marL="43157" marR="43157"/>
                </a:tc>
                <a:extLst>
                  <a:ext uri="{0D108BD9-81ED-4DB2-BD59-A6C34878D82A}">
                    <a16:rowId xmlns:a16="http://schemas.microsoft.com/office/drawing/2014/main" val="10001"/>
                  </a:ext>
                </a:extLst>
              </a:tr>
              <a:tr h="355640">
                <a:tc>
                  <a:txBody>
                    <a:bodyPr/>
                    <a:lstStyle/>
                    <a:p>
                      <a:r>
                        <a:rPr lang="en-US"/>
                        <a:t>De Anza</a:t>
                      </a:r>
                    </a:p>
                  </a:txBody>
                  <a:tcPr marL="43157" marR="43157"/>
                </a:tc>
                <a:tc>
                  <a:txBody>
                    <a:bodyPr/>
                    <a:lstStyle/>
                    <a:p>
                      <a:pPr algn="ctr"/>
                      <a:r>
                        <a:rPr lang="en-US" u="none"/>
                        <a:t>15,340.54</a:t>
                      </a:r>
                    </a:p>
                  </a:txBody>
                  <a:tcPr marL="43157" marR="43157"/>
                </a:tc>
                <a:tc>
                  <a:txBody>
                    <a:bodyPr/>
                    <a:lstStyle/>
                    <a:p>
                      <a:pPr algn="ctr"/>
                      <a:r>
                        <a:rPr lang="en-US" u="none" dirty="0"/>
                        <a:t>14,323.42</a:t>
                      </a:r>
                    </a:p>
                  </a:txBody>
                  <a:tcPr marL="43157" marR="43157"/>
                </a:tc>
                <a:tc>
                  <a:txBody>
                    <a:bodyPr/>
                    <a:lstStyle/>
                    <a:p>
                      <a:pPr algn="ctr"/>
                      <a:r>
                        <a:rPr lang="en-US" u="none"/>
                        <a:t>  -1,017.12</a:t>
                      </a:r>
                    </a:p>
                  </a:txBody>
                  <a:tcPr marL="43157" marR="43157"/>
                </a:tc>
                <a:tc>
                  <a:txBody>
                    <a:bodyPr/>
                    <a:lstStyle/>
                    <a:p>
                      <a:pPr algn="ctr"/>
                      <a:r>
                        <a:rPr lang="en-US" u="none"/>
                        <a:t>-6.63%</a:t>
                      </a:r>
                    </a:p>
                  </a:txBody>
                  <a:tcPr marL="43157" marR="43157"/>
                </a:tc>
                <a:extLst>
                  <a:ext uri="{0D108BD9-81ED-4DB2-BD59-A6C34878D82A}">
                    <a16:rowId xmlns:a16="http://schemas.microsoft.com/office/drawing/2014/main" val="10002"/>
                  </a:ext>
                </a:extLst>
              </a:tr>
              <a:tr h="321186">
                <a:tc>
                  <a:txBody>
                    <a:bodyPr/>
                    <a:lstStyle/>
                    <a:p>
                      <a:r>
                        <a:rPr lang="en-US"/>
                        <a:t>Total</a:t>
                      </a:r>
                    </a:p>
                  </a:txBody>
                  <a:tcPr marL="43157" marR="43157"/>
                </a:tc>
                <a:tc>
                  <a:txBody>
                    <a:bodyPr/>
                    <a:lstStyle/>
                    <a:p>
                      <a:pPr algn="ctr"/>
                      <a:r>
                        <a:rPr lang="en-US"/>
                        <a:t>25,967.52</a:t>
                      </a:r>
                    </a:p>
                  </a:txBody>
                  <a:tcPr marL="43157" marR="43157"/>
                </a:tc>
                <a:tc>
                  <a:txBody>
                    <a:bodyPr/>
                    <a:lstStyle/>
                    <a:p>
                      <a:pPr algn="ctr"/>
                      <a:r>
                        <a:rPr lang="en-US" b="0" dirty="0"/>
                        <a:t>24,483.72</a:t>
                      </a:r>
                    </a:p>
                  </a:txBody>
                  <a:tcPr marL="43157" marR="43157"/>
                </a:tc>
                <a:tc>
                  <a:txBody>
                    <a:bodyPr/>
                    <a:lstStyle/>
                    <a:p>
                      <a:pPr algn="ctr"/>
                      <a:r>
                        <a:rPr lang="en-US"/>
                        <a:t>-1,483.80</a:t>
                      </a:r>
                      <a:endParaRPr lang="en-US" b="1"/>
                    </a:p>
                  </a:txBody>
                  <a:tcPr marL="43157" marR="43157"/>
                </a:tc>
                <a:tc>
                  <a:txBody>
                    <a:bodyPr/>
                    <a:lstStyle/>
                    <a:p>
                      <a:pPr algn="ctr"/>
                      <a:r>
                        <a:rPr lang="en-US"/>
                        <a:t>-5.71%</a:t>
                      </a:r>
                      <a:endParaRPr lang="en-US" b="1"/>
                    </a:p>
                  </a:txBody>
                  <a:tcPr marL="43157" marR="43157"/>
                </a:tc>
                <a:extLst>
                  <a:ext uri="{0D108BD9-81ED-4DB2-BD59-A6C34878D82A}">
                    <a16:rowId xmlns:a16="http://schemas.microsoft.com/office/drawing/2014/main" val="10003"/>
                  </a:ext>
                </a:extLst>
              </a:tr>
              <a:tr h="321186">
                <a:tc>
                  <a:txBody>
                    <a:bodyPr/>
                    <a:lstStyle/>
                    <a:p>
                      <a:endParaRPr lang="en-US"/>
                    </a:p>
                  </a:txBody>
                  <a:tcPr marL="43157" marR="43157"/>
                </a:tc>
                <a:tc>
                  <a:txBody>
                    <a:bodyPr/>
                    <a:lstStyle/>
                    <a:p>
                      <a:endParaRPr lang="en-US"/>
                    </a:p>
                  </a:txBody>
                  <a:tcPr marL="43157" marR="43157"/>
                </a:tc>
                <a:tc>
                  <a:txBody>
                    <a:bodyPr/>
                    <a:lstStyle/>
                    <a:p>
                      <a:endParaRPr lang="en-US"/>
                    </a:p>
                  </a:txBody>
                  <a:tcPr marL="43157" marR="43157"/>
                </a:tc>
                <a:tc>
                  <a:txBody>
                    <a:bodyPr/>
                    <a:lstStyle/>
                    <a:p>
                      <a:endParaRPr lang="en-US"/>
                    </a:p>
                  </a:txBody>
                  <a:tcPr marL="43157" marR="43157"/>
                </a:tc>
                <a:tc>
                  <a:txBody>
                    <a:bodyPr/>
                    <a:lstStyle/>
                    <a:p>
                      <a:endParaRPr lang="en-US"/>
                    </a:p>
                  </a:txBody>
                  <a:tcPr marL="43157" marR="43157"/>
                </a:tc>
                <a:extLst>
                  <a:ext uri="{0D108BD9-81ED-4DB2-BD59-A6C34878D82A}">
                    <a16:rowId xmlns:a16="http://schemas.microsoft.com/office/drawing/2014/main" val="10004"/>
                  </a:ext>
                </a:extLst>
              </a:tr>
              <a:tr h="5620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Non-Resident FTES</a:t>
                      </a:r>
                    </a:p>
                  </a:txBody>
                  <a:tcPr marL="43157" marR="43157">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rPr>
                        <a:t>2016/17</a:t>
                      </a:r>
                    </a:p>
                  </a:txBody>
                  <a:tcPr marL="43157" marR="43157">
                    <a:solidFill>
                      <a:schemeClr val="accent1">
                        <a:lumMod val="75000"/>
                      </a:schemeClr>
                    </a:solidFill>
                  </a:tcPr>
                </a:tc>
                <a:tc>
                  <a:txBody>
                    <a:bodyPr/>
                    <a:lstStyle/>
                    <a:p>
                      <a:pPr algn="ctr"/>
                      <a:r>
                        <a:rPr lang="en-US" b="1" dirty="0">
                          <a:solidFill>
                            <a:srgbClr val="FFFFFF"/>
                          </a:solidFill>
                        </a:rPr>
                        <a:t>Final</a:t>
                      </a:r>
                    </a:p>
                    <a:p>
                      <a:pPr algn="ctr"/>
                      <a:r>
                        <a:rPr lang="en-US" b="1" dirty="0">
                          <a:solidFill>
                            <a:srgbClr val="FFFFFF"/>
                          </a:solidFill>
                        </a:rPr>
                        <a:t> 2017/18</a:t>
                      </a:r>
                    </a:p>
                  </a:txBody>
                  <a:tcPr marL="43157" marR="43157">
                    <a:solidFill>
                      <a:schemeClr val="accent1">
                        <a:lumMod val="75000"/>
                      </a:schemeClr>
                    </a:solidFill>
                  </a:tcPr>
                </a:tc>
                <a:tc>
                  <a:txBody>
                    <a:bodyPr/>
                    <a:lstStyle/>
                    <a:p>
                      <a:pPr algn="ctr"/>
                      <a:endParaRPr lang="en-US" b="1" dirty="0">
                        <a:solidFill>
                          <a:srgbClr val="FFFFFF"/>
                        </a:solidFill>
                      </a:endParaRPr>
                    </a:p>
                    <a:p>
                      <a:pPr algn="ctr"/>
                      <a:r>
                        <a:rPr lang="en-US" b="1" dirty="0">
                          <a:solidFill>
                            <a:srgbClr val="FFFFFF"/>
                          </a:solidFill>
                        </a:rPr>
                        <a:t>Total</a:t>
                      </a:r>
                    </a:p>
                  </a:txBody>
                  <a:tcPr marL="43157" marR="43157">
                    <a:solidFill>
                      <a:schemeClr val="accent1">
                        <a:lumMod val="75000"/>
                      </a:schemeClr>
                    </a:solidFill>
                  </a:tcPr>
                </a:tc>
                <a:tc>
                  <a:txBody>
                    <a:bodyPr/>
                    <a:lstStyle/>
                    <a:p>
                      <a:pPr algn="ctr"/>
                      <a:endParaRPr lang="en-US" b="1" dirty="0">
                        <a:solidFill>
                          <a:srgbClr val="FFFFFF"/>
                        </a:solidFill>
                      </a:endParaRPr>
                    </a:p>
                    <a:p>
                      <a:pPr algn="ctr"/>
                      <a:r>
                        <a:rPr lang="en-US" b="1" dirty="0">
                          <a:solidFill>
                            <a:srgbClr val="FFFFFF"/>
                          </a:solidFill>
                        </a:rPr>
                        <a:t>Percent</a:t>
                      </a:r>
                    </a:p>
                  </a:txBody>
                  <a:tcPr marL="43157" marR="43157">
                    <a:solidFill>
                      <a:schemeClr val="accent1">
                        <a:lumMod val="75000"/>
                      </a:schemeClr>
                    </a:solidFill>
                  </a:tcPr>
                </a:tc>
                <a:extLst>
                  <a:ext uri="{0D108BD9-81ED-4DB2-BD59-A6C34878D82A}">
                    <a16:rowId xmlns:a16="http://schemas.microsoft.com/office/drawing/2014/main" val="10005"/>
                  </a:ext>
                </a:extLst>
              </a:tr>
              <a:tr h="321186">
                <a:tc>
                  <a:txBody>
                    <a:bodyPr/>
                    <a:lstStyle/>
                    <a:p>
                      <a:r>
                        <a:rPr lang="en-US"/>
                        <a:t>Foothill</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1,756.99</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1,673.03</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-83.96</a:t>
                      </a:r>
                    </a:p>
                  </a:txBody>
                  <a:tcPr marL="43157" marR="431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-4.78%</a:t>
                      </a:r>
                    </a:p>
                  </a:txBody>
                  <a:tcPr marL="43157" marR="43157"/>
                </a:tc>
                <a:extLst>
                  <a:ext uri="{0D108BD9-81ED-4DB2-BD59-A6C34878D82A}">
                    <a16:rowId xmlns:a16="http://schemas.microsoft.com/office/drawing/2014/main" val="10006"/>
                  </a:ext>
                </a:extLst>
              </a:tr>
              <a:tr h="321186">
                <a:tc>
                  <a:txBody>
                    <a:bodyPr/>
                    <a:lstStyle/>
                    <a:p>
                      <a:r>
                        <a:rPr lang="en-US"/>
                        <a:t>De Anza</a:t>
                      </a:r>
                    </a:p>
                  </a:txBody>
                  <a:tcPr marL="43157" marR="43157"/>
                </a:tc>
                <a:tc>
                  <a:txBody>
                    <a:bodyPr/>
                    <a:lstStyle/>
                    <a:p>
                      <a:pPr algn="ctr"/>
                      <a:r>
                        <a:rPr lang="en-US"/>
                        <a:t>2,856.76</a:t>
                      </a:r>
                    </a:p>
                  </a:txBody>
                  <a:tcPr marL="43157" marR="43157"/>
                </a:tc>
                <a:tc>
                  <a:txBody>
                    <a:bodyPr/>
                    <a:lstStyle/>
                    <a:p>
                      <a:pPr algn="ctr"/>
                      <a:r>
                        <a:rPr lang="en-US"/>
                        <a:t>2,768.17</a:t>
                      </a:r>
                    </a:p>
                  </a:txBody>
                  <a:tcPr marL="43157" marR="43157"/>
                </a:tc>
                <a:tc>
                  <a:txBody>
                    <a:bodyPr/>
                    <a:lstStyle/>
                    <a:p>
                      <a:pPr algn="ctr"/>
                      <a:r>
                        <a:rPr lang="en-US"/>
                        <a:t>-88.59</a:t>
                      </a:r>
                    </a:p>
                  </a:txBody>
                  <a:tcPr marL="43157" marR="43157"/>
                </a:tc>
                <a:tc>
                  <a:txBody>
                    <a:bodyPr/>
                    <a:lstStyle/>
                    <a:p>
                      <a:pPr algn="ctr"/>
                      <a:r>
                        <a:rPr lang="en-US"/>
                        <a:t>-3.10%</a:t>
                      </a:r>
                    </a:p>
                  </a:txBody>
                  <a:tcPr marL="43157" marR="43157"/>
                </a:tc>
                <a:extLst>
                  <a:ext uri="{0D108BD9-81ED-4DB2-BD59-A6C34878D82A}">
                    <a16:rowId xmlns:a16="http://schemas.microsoft.com/office/drawing/2014/main" val="10007"/>
                  </a:ext>
                </a:extLst>
              </a:tr>
              <a:tr h="321186">
                <a:tc>
                  <a:txBody>
                    <a:bodyPr/>
                    <a:lstStyle/>
                    <a:p>
                      <a:r>
                        <a:rPr lang="en-US"/>
                        <a:t>Total</a:t>
                      </a:r>
                    </a:p>
                  </a:txBody>
                  <a:tcPr marL="43157" marR="43157"/>
                </a:tc>
                <a:tc>
                  <a:txBody>
                    <a:bodyPr/>
                    <a:lstStyle/>
                    <a:p>
                      <a:pPr algn="ctr"/>
                      <a:r>
                        <a:rPr lang="en-US"/>
                        <a:t>4,613.75</a:t>
                      </a:r>
                    </a:p>
                  </a:txBody>
                  <a:tcPr marL="43157" marR="43157"/>
                </a:tc>
                <a:tc>
                  <a:txBody>
                    <a:bodyPr/>
                    <a:lstStyle/>
                    <a:p>
                      <a:pPr algn="ctr"/>
                      <a:r>
                        <a:rPr lang="en-US"/>
                        <a:t>4,441.20</a:t>
                      </a:r>
                    </a:p>
                  </a:txBody>
                  <a:tcPr marL="43157" marR="43157"/>
                </a:tc>
                <a:tc>
                  <a:txBody>
                    <a:bodyPr/>
                    <a:lstStyle/>
                    <a:p>
                      <a:pPr algn="ctr"/>
                      <a:r>
                        <a:rPr lang="en-US" dirty="0"/>
                        <a:t>-172.55</a:t>
                      </a:r>
                      <a:endParaRPr lang="en-US" b="1" dirty="0"/>
                    </a:p>
                  </a:txBody>
                  <a:tcPr marL="43157" marR="43157"/>
                </a:tc>
                <a:tc>
                  <a:txBody>
                    <a:bodyPr/>
                    <a:lstStyle/>
                    <a:p>
                      <a:pPr algn="ctr"/>
                      <a:r>
                        <a:rPr lang="en-US"/>
                        <a:t>-3.74%</a:t>
                      </a:r>
                      <a:endParaRPr lang="en-US" b="1"/>
                    </a:p>
                  </a:txBody>
                  <a:tcPr marL="43157" marR="43157"/>
                </a:tc>
                <a:extLst>
                  <a:ext uri="{0D108BD9-81ED-4DB2-BD59-A6C34878D82A}">
                    <a16:rowId xmlns:a16="http://schemas.microsoft.com/office/drawing/2014/main" val="10008"/>
                  </a:ext>
                </a:extLst>
              </a:tr>
              <a:tr h="321186">
                <a:tc>
                  <a:txBody>
                    <a:bodyPr/>
                    <a:lstStyle/>
                    <a:p>
                      <a:r>
                        <a:rPr lang="en-US"/>
                        <a:t>Grand Total</a:t>
                      </a:r>
                    </a:p>
                  </a:txBody>
                  <a:tcPr marL="43157" marR="43157"/>
                </a:tc>
                <a:tc>
                  <a:txBody>
                    <a:bodyPr/>
                    <a:lstStyle/>
                    <a:p>
                      <a:pPr algn="ctr"/>
                      <a:r>
                        <a:rPr lang="en-US"/>
                        <a:t>30,581.27</a:t>
                      </a:r>
                    </a:p>
                  </a:txBody>
                  <a:tcPr marL="43157" marR="43157"/>
                </a:tc>
                <a:tc>
                  <a:txBody>
                    <a:bodyPr/>
                    <a:lstStyle/>
                    <a:p>
                      <a:pPr algn="ctr"/>
                      <a:r>
                        <a:rPr lang="en-US"/>
                        <a:t>28,924.92</a:t>
                      </a:r>
                    </a:p>
                  </a:txBody>
                  <a:tcPr marL="43157" marR="43157"/>
                </a:tc>
                <a:tc>
                  <a:txBody>
                    <a:bodyPr/>
                    <a:lstStyle/>
                    <a:p>
                      <a:pPr algn="ctr"/>
                      <a:r>
                        <a:rPr lang="en-US" dirty="0"/>
                        <a:t>-1,656.35</a:t>
                      </a:r>
                      <a:endParaRPr lang="en-US" b="1" dirty="0"/>
                    </a:p>
                  </a:txBody>
                  <a:tcPr marL="43157" marR="43157"/>
                </a:tc>
                <a:tc>
                  <a:txBody>
                    <a:bodyPr/>
                    <a:lstStyle/>
                    <a:p>
                      <a:pPr algn="ctr"/>
                      <a:r>
                        <a:rPr lang="en-US" dirty="0"/>
                        <a:t>-5.42%</a:t>
                      </a:r>
                      <a:endParaRPr lang="en-US" b="1" dirty="0"/>
                    </a:p>
                  </a:txBody>
                  <a:tcPr marL="43157" marR="4315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0134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55DE-5213-C341-A1E3-2ED7719FF19A}"/>
              </a:ext>
            </a:extLst>
          </p:cNvPr>
          <p:cNvSpPr>
            <a:spLocks noGrp="1"/>
          </p:cNvSpPr>
          <p:nvPr>
            <p:ph type="title"/>
          </p:nvPr>
        </p:nvSpPr>
        <p:spPr/>
        <p:txBody>
          <a:bodyPr/>
          <a:lstStyle/>
          <a:p>
            <a:r>
              <a:rPr lang="en-US" sz="4400" dirty="0">
                <a:latin typeface="Helvetica Neue"/>
                <a:cs typeface="Helvetica Neue"/>
              </a:rPr>
              <a:t>Assumptions/Unknowns</a:t>
            </a:r>
          </a:p>
        </p:txBody>
      </p:sp>
      <p:sp>
        <p:nvSpPr>
          <p:cNvPr id="3" name="Content Placeholder 2">
            <a:extLst>
              <a:ext uri="{FF2B5EF4-FFF2-40B4-BE49-F238E27FC236}">
                <a16:creationId xmlns:a16="http://schemas.microsoft.com/office/drawing/2014/main" id="{739AE0C1-B0FF-E140-9560-3957CE31559B}"/>
              </a:ext>
            </a:extLst>
          </p:cNvPr>
          <p:cNvSpPr>
            <a:spLocks noGrp="1"/>
          </p:cNvSpPr>
          <p:nvPr>
            <p:ph idx="1"/>
          </p:nvPr>
        </p:nvSpPr>
        <p:spPr/>
        <p:txBody>
          <a:bodyPr>
            <a:normAutofit/>
          </a:bodyPr>
          <a:lstStyle/>
          <a:p>
            <a:r>
              <a:rPr lang="en-US" dirty="0">
                <a:latin typeface="Helvetica Neue"/>
                <a:cs typeface="Helvetica Neue"/>
              </a:rPr>
              <a:t>Supplementary Retirement Plan (SRP)</a:t>
            </a:r>
          </a:p>
          <a:p>
            <a:r>
              <a:rPr lang="en-US" dirty="0">
                <a:latin typeface="Helvetica Neue"/>
                <a:cs typeface="Helvetica Neue"/>
              </a:rPr>
              <a:t>Future Enrollment/FTES</a:t>
            </a:r>
          </a:p>
          <a:p>
            <a:r>
              <a:rPr lang="en-US" dirty="0">
                <a:latin typeface="Helvetica Neue"/>
                <a:cs typeface="Helvetica Neue"/>
              </a:rPr>
              <a:t>New Funding Formula Uncertainty</a:t>
            </a:r>
          </a:p>
        </p:txBody>
      </p:sp>
      <p:sp>
        <p:nvSpPr>
          <p:cNvPr id="4" name="TextBox 3"/>
          <p:cNvSpPr txBox="1"/>
          <p:nvPr/>
        </p:nvSpPr>
        <p:spPr>
          <a:xfrm>
            <a:off x="3735861" y="128483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743336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23" y="1930873"/>
            <a:ext cx="8475827" cy="5201612"/>
          </a:xfrm>
          <a:ln>
            <a:noFill/>
          </a:ln>
        </p:spPr>
        <p:txBody>
          <a:bodyPr>
            <a:normAutofit/>
          </a:bodyPr>
          <a:lstStyle/>
          <a:p>
            <a:r>
              <a:rPr lang="en-US" sz="3200" dirty="0">
                <a:latin typeface="Helvetica Neue"/>
                <a:cs typeface="Helvetica Neue"/>
              </a:rPr>
              <a:t>District Budget Reduction Strategy reflects a total of </a:t>
            </a:r>
            <a:r>
              <a:rPr lang="en-US" sz="3200" dirty="0">
                <a:solidFill>
                  <a:schemeClr val="accent1"/>
                </a:solidFill>
                <a:latin typeface="Helvetica Neue"/>
                <a:cs typeface="Helvetica Neue"/>
              </a:rPr>
              <a:t>-$17.6 </a:t>
            </a:r>
            <a:r>
              <a:rPr lang="en-US" sz="3200" dirty="0">
                <a:solidFill>
                  <a:schemeClr val="tx1"/>
                </a:solidFill>
                <a:latin typeface="Helvetica Neue"/>
                <a:cs typeface="Helvetica Neue"/>
              </a:rPr>
              <a:t>m</a:t>
            </a:r>
            <a:r>
              <a:rPr lang="en-US" sz="3200" dirty="0">
                <a:latin typeface="Helvetica Neue"/>
                <a:cs typeface="Helvetica Neue"/>
              </a:rPr>
              <a:t>illion in </a:t>
            </a:r>
            <a:r>
              <a:rPr lang="en-US" sz="3200" dirty="0" err="1">
                <a:latin typeface="Helvetica Neue"/>
                <a:cs typeface="Helvetica Neue"/>
              </a:rPr>
              <a:t>cuts</a:t>
            </a:r>
            <a:r>
              <a:rPr lang="en-US" sz="1200" dirty="0" err="1">
                <a:solidFill>
                  <a:srgbClr val="0000FF"/>
                </a:solidFill>
                <a:latin typeface="Helvetica Neue"/>
                <a:cs typeface="Helvetica Neue"/>
                <a:hlinkClick r:id="rId2">
                  <a:extLst>
                    <a:ext uri="{A12FA001-AC4F-418D-AE19-62706E023703}">
                      <ahyp:hlinkClr xmlns:ahyp="http://schemas.microsoft.com/office/drawing/2018/hyperlinkcolor" val="tx"/>
                    </a:ext>
                  </a:extLst>
                </a:hlinkClick>
              </a:rPr>
              <a:t>http</a:t>
            </a:r>
            <a:r>
              <a:rPr lang="en-US" sz="1200" dirty="0">
                <a:solidFill>
                  <a:srgbClr val="0000FF"/>
                </a:solidFill>
                <a:latin typeface="Helvetica Neue"/>
                <a:cs typeface="Helvetica Neue"/>
                <a:hlinkClick r:id="rId2">
                  <a:extLst>
                    <a:ext uri="{A12FA001-AC4F-418D-AE19-62706E023703}">
                      <ahyp:hlinkClr xmlns:ahyp="http://schemas.microsoft.com/office/drawing/2018/hyperlinkcolor" val="tx"/>
                    </a:ext>
                  </a:extLst>
                </a:hlinkClick>
              </a:rPr>
              <a:t>://business.fhda.edu/budget/annual-budget-and-quarterly-report.html</a:t>
            </a:r>
            <a:endParaRPr lang="en-US" sz="1200" dirty="0">
              <a:solidFill>
                <a:srgbClr val="0000FF"/>
              </a:solidFill>
              <a:latin typeface="Helvetica Neue"/>
              <a:cs typeface="Helvetica Neue"/>
            </a:endParaRPr>
          </a:p>
          <a:p>
            <a:r>
              <a:rPr lang="en-US" sz="2800" dirty="0">
                <a:solidFill>
                  <a:srgbClr val="990000"/>
                </a:solidFill>
                <a:latin typeface="Helvetica Neue"/>
                <a:cs typeface="Helvetica Neue"/>
              </a:rPr>
              <a:t>-$2M </a:t>
            </a:r>
            <a:r>
              <a:rPr lang="en-US" sz="2800" dirty="0">
                <a:latin typeface="Helvetica Neue"/>
                <a:cs typeface="Helvetica Neue"/>
              </a:rPr>
              <a:t>for 17/18, </a:t>
            </a:r>
            <a:r>
              <a:rPr lang="en-US" sz="2800" dirty="0">
                <a:solidFill>
                  <a:srgbClr val="990000"/>
                </a:solidFill>
                <a:latin typeface="Helvetica Neue"/>
                <a:cs typeface="Helvetica Neue"/>
              </a:rPr>
              <a:t>-$3M </a:t>
            </a:r>
            <a:r>
              <a:rPr lang="en-US" sz="2800" dirty="0">
                <a:latin typeface="Helvetica Neue"/>
                <a:cs typeface="Helvetica Neue"/>
              </a:rPr>
              <a:t>for 18/19, &amp; </a:t>
            </a:r>
            <a:r>
              <a:rPr lang="en-US" sz="2800" dirty="0">
                <a:solidFill>
                  <a:srgbClr val="990000"/>
                </a:solidFill>
                <a:latin typeface="Helvetica Neue"/>
                <a:cs typeface="Helvetica Neue"/>
              </a:rPr>
              <a:t>-$12.6M </a:t>
            </a:r>
            <a:r>
              <a:rPr lang="en-US" sz="2800" dirty="0">
                <a:latin typeface="Helvetica Neue"/>
                <a:cs typeface="Helvetica Neue"/>
              </a:rPr>
              <a:t>for 19/20 </a:t>
            </a:r>
          </a:p>
          <a:p>
            <a:r>
              <a:rPr lang="en-US" sz="2800" dirty="0">
                <a:latin typeface="Helvetica Neue"/>
                <a:cs typeface="Helvetica Neue"/>
              </a:rPr>
              <a:t>Distribution of reductions is (</a:t>
            </a:r>
            <a:r>
              <a:rPr lang="en-US" sz="2800" dirty="0">
                <a:solidFill>
                  <a:srgbClr val="800000"/>
                </a:solidFill>
                <a:latin typeface="Helvetica Neue"/>
                <a:cs typeface="Helvetica Neue"/>
              </a:rPr>
              <a:t>35%</a:t>
            </a:r>
            <a:r>
              <a:rPr lang="en-US" sz="2800" dirty="0">
                <a:latin typeface="Helvetica Neue"/>
                <a:cs typeface="Helvetica Neue"/>
              </a:rPr>
              <a:t> Foothill, 50% De Anza, &amp; 15% District)</a:t>
            </a:r>
          </a:p>
          <a:p>
            <a:r>
              <a:rPr lang="en-US" sz="2800" dirty="0">
                <a:latin typeface="Helvetica Neue"/>
                <a:cs typeface="Helvetica Neue"/>
              </a:rPr>
              <a:t>Foothill’s share of the total reduction is </a:t>
            </a:r>
            <a:r>
              <a:rPr lang="en-US" sz="2800" dirty="0">
                <a:solidFill>
                  <a:srgbClr val="800000"/>
                </a:solidFill>
                <a:latin typeface="Helvetica Neue"/>
                <a:cs typeface="Helvetica Neue"/>
              </a:rPr>
              <a:t>$6.16M</a:t>
            </a:r>
            <a:endParaRPr lang="en-US" sz="2800" dirty="0">
              <a:latin typeface="Helvetica Neue"/>
              <a:cs typeface="Helvetica Neue"/>
            </a:endParaRPr>
          </a:p>
        </p:txBody>
      </p:sp>
      <p:sp>
        <p:nvSpPr>
          <p:cNvPr id="6" name="Title 1"/>
          <p:cNvSpPr>
            <a:spLocks noGrp="1"/>
          </p:cNvSpPr>
          <p:nvPr>
            <p:ph type="title"/>
          </p:nvPr>
        </p:nvSpPr>
        <p:spPr>
          <a:xfrm>
            <a:off x="339624" y="545291"/>
            <a:ext cx="7610333" cy="1252667"/>
          </a:xfrm>
        </p:spPr>
        <p:txBody>
          <a:bodyPr/>
          <a:lstStyle/>
          <a:p>
            <a:r>
              <a:rPr lang="en-US" dirty="0">
                <a:latin typeface="Helvetica Neue"/>
                <a:cs typeface="Helvetica Neue"/>
              </a:rPr>
              <a:t>Budget Reduction Plan</a:t>
            </a:r>
            <a:br>
              <a:rPr lang="en-US" dirty="0">
                <a:latin typeface="Helvetica Neue"/>
                <a:cs typeface="Helvetica Neue"/>
              </a:rPr>
            </a:br>
            <a:endParaRPr lang="en-US" dirty="0">
              <a:latin typeface="Helvetica Neue"/>
              <a:cs typeface="Helvetica Neue"/>
            </a:endParaRPr>
          </a:p>
        </p:txBody>
      </p:sp>
    </p:spTree>
    <p:extLst>
      <p:ext uri="{BB962C8B-B14F-4D97-AF65-F5344CB8AC3E}">
        <p14:creationId xmlns:p14="http://schemas.microsoft.com/office/powerpoint/2010/main" val="424883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28" y="2038016"/>
            <a:ext cx="8428316" cy="4062575"/>
          </a:xfrm>
          <a:ln>
            <a:noFill/>
          </a:ln>
        </p:spPr>
        <p:txBody>
          <a:bodyPr>
            <a:normAutofit lnSpcReduction="10000"/>
          </a:bodyPr>
          <a:lstStyle/>
          <a:p>
            <a:r>
              <a:rPr lang="en-US" sz="3200" dirty="0">
                <a:latin typeface=""/>
                <a:cs typeface=""/>
              </a:rPr>
              <a:t>Foothill College Budget Reductions for Years 1 &amp; 2, were implemented July 1, 2018</a:t>
            </a:r>
          </a:p>
          <a:p>
            <a:r>
              <a:rPr lang="en-US" sz="3200" dirty="0">
                <a:latin typeface=""/>
                <a:cs typeface=""/>
              </a:rPr>
              <a:t>Foothill College target was </a:t>
            </a:r>
            <a:r>
              <a:rPr lang="en-US" sz="3200" dirty="0">
                <a:solidFill>
                  <a:srgbClr val="990000"/>
                </a:solidFill>
                <a:latin typeface=""/>
                <a:cs typeface=""/>
              </a:rPr>
              <a:t>-$1,750,000</a:t>
            </a:r>
          </a:p>
          <a:p>
            <a:r>
              <a:rPr lang="en-US" sz="3200" dirty="0">
                <a:latin typeface=""/>
                <a:cs typeface=""/>
              </a:rPr>
              <a:t>Foothill College used 8 Guiding Principles for Phase I </a:t>
            </a:r>
          </a:p>
          <a:p>
            <a:r>
              <a:rPr lang="en-US" sz="3200" dirty="0">
                <a:latin typeface=""/>
                <a:cs typeface=""/>
              </a:rPr>
              <a:t>Actual reductions submitted in June 2018 for Phase I was </a:t>
            </a:r>
            <a:r>
              <a:rPr lang="en-US" sz="3200" dirty="0">
                <a:solidFill>
                  <a:srgbClr val="990000"/>
                </a:solidFill>
                <a:latin typeface=""/>
                <a:cs typeface=""/>
              </a:rPr>
              <a:t>-$1,751,236</a:t>
            </a:r>
          </a:p>
        </p:txBody>
      </p:sp>
      <p:sp>
        <p:nvSpPr>
          <p:cNvPr id="6" name="Title 1"/>
          <p:cNvSpPr>
            <a:spLocks noGrp="1"/>
          </p:cNvSpPr>
          <p:nvPr>
            <p:ph type="title"/>
          </p:nvPr>
        </p:nvSpPr>
        <p:spPr>
          <a:xfrm>
            <a:off x="206728" y="300614"/>
            <a:ext cx="7610333" cy="1626500"/>
          </a:xfrm>
        </p:spPr>
        <p:txBody>
          <a:bodyPr/>
          <a:lstStyle/>
          <a:p>
            <a:r>
              <a:rPr lang="en-US" dirty="0">
                <a:latin typeface="Helvetica Neue"/>
                <a:cs typeface="Helvetica Neue"/>
              </a:rPr>
              <a:t>Phase I Budget Reductions</a:t>
            </a:r>
          </a:p>
        </p:txBody>
      </p:sp>
    </p:spTree>
    <p:extLst>
      <p:ext uri="{BB962C8B-B14F-4D97-AF65-F5344CB8AC3E}">
        <p14:creationId xmlns:p14="http://schemas.microsoft.com/office/powerpoint/2010/main" val="3356517361"/>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582</TotalTime>
  <Words>1140</Words>
  <Application>Microsoft Macintosh PowerPoint</Application>
  <PresentationFormat>On-screen Show (4:3)</PresentationFormat>
  <Paragraphs>283</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Calibri</vt:lpstr>
      <vt:lpstr>Century Gothic</vt:lpstr>
      <vt:lpstr>Georgia</vt:lpstr>
      <vt:lpstr>Helvetica Neue</vt:lpstr>
      <vt:lpstr>Helvetica Neue </vt:lpstr>
      <vt:lpstr>Helvetica Neue Medium</vt:lpstr>
      <vt:lpstr>Wingdings</vt:lpstr>
      <vt:lpstr>Wingdings 2</vt:lpstr>
      <vt:lpstr>Academic Fall2015</vt:lpstr>
      <vt:lpstr>Budget Update  Bret Watson VP Finance &amp; Administrative Services</vt:lpstr>
      <vt:lpstr>Highlights</vt:lpstr>
      <vt:lpstr>Our Mission</vt:lpstr>
      <vt:lpstr>Background</vt:lpstr>
      <vt:lpstr>Resident FTES  (2009-10 through 2017-18)</vt:lpstr>
      <vt:lpstr>Enrollment</vt:lpstr>
      <vt:lpstr>Assumptions/Unknowns</vt:lpstr>
      <vt:lpstr>Budget Reduction Plan </vt:lpstr>
      <vt:lpstr>Phase I Budget Reductions</vt:lpstr>
      <vt:lpstr>Phase II Budget Reductions</vt:lpstr>
      <vt:lpstr>Reduction Preview</vt:lpstr>
      <vt:lpstr>Finance, Marketing &amp;  President’s Office: Phase I</vt:lpstr>
      <vt:lpstr>Finance, Marketing &amp;  President’s Office: Phase II</vt:lpstr>
      <vt:lpstr>Finance, Marketing &amp;  President’s Office</vt:lpstr>
      <vt:lpstr>Instruction: Phase I</vt:lpstr>
      <vt:lpstr>Instruction: Phase II</vt:lpstr>
      <vt:lpstr>PowerPoint Presentation</vt:lpstr>
      <vt:lpstr>Student Services: Phase I</vt:lpstr>
      <vt:lpstr>Student Services: Phase II</vt:lpstr>
      <vt:lpstr>Student Services</vt:lpstr>
      <vt:lpstr>Division Totals</vt:lpstr>
      <vt:lpstr>Positions/FTEs to be Eliminated</vt:lpstr>
      <vt:lpstr>Eight Proposed Guiding Principles for Reductions: Phase Two</vt:lpstr>
      <vt:lpstr>Minimizing Layoffs</vt:lpstr>
      <vt:lpstr>Transfers &amp; “B” Budget</vt:lpstr>
      <vt:lpstr>Consultation: Participatory Governance and Town Halls</vt:lpstr>
      <vt:lpstr>Budget Reduction Phase II Timelines</vt:lpstr>
      <vt:lpstr>Recommendations Needed from the Council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Microsoft Office User</cp:lastModifiedBy>
  <cp:revision>77</cp:revision>
  <cp:lastPrinted>2018-09-05T20:46:34Z</cp:lastPrinted>
  <dcterms:created xsi:type="dcterms:W3CDTF">2017-07-10T18:20:34Z</dcterms:created>
  <dcterms:modified xsi:type="dcterms:W3CDTF">2018-10-05T17:50:03Z</dcterms:modified>
</cp:coreProperties>
</file>