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6502" r:id="rId1"/>
  </p:sldMasterIdLst>
  <p:notesMasterIdLst>
    <p:notesMasterId r:id="rId16"/>
  </p:notesMasterIdLst>
  <p:sldIdLst>
    <p:sldId id="336" r:id="rId2"/>
    <p:sldId id="334" r:id="rId3"/>
    <p:sldId id="335" r:id="rId4"/>
    <p:sldId id="337" r:id="rId5"/>
    <p:sldId id="338" r:id="rId6"/>
    <p:sldId id="339" r:id="rId7"/>
    <p:sldId id="340" r:id="rId8"/>
    <p:sldId id="347" r:id="rId9"/>
    <p:sldId id="341" r:id="rId10"/>
    <p:sldId id="342" r:id="rId11"/>
    <p:sldId id="343" r:id="rId12"/>
    <p:sldId id="344" r:id="rId13"/>
    <p:sldId id="345" r:id="rId14"/>
    <p:sldId id="346" r:id="rId1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1pPr>
    <a:lvl2pPr marL="4572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2pPr>
    <a:lvl3pPr marL="9144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3pPr>
    <a:lvl4pPr marL="13716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4pPr>
    <a:lvl5pPr marL="1828800" algn="l" rtl="0" fontAlgn="base">
      <a:spcBef>
        <a:spcPct val="0"/>
      </a:spcBef>
      <a:spcAft>
        <a:spcPct val="0"/>
      </a:spcAft>
      <a:defRPr sz="2400" kern="1200">
        <a:solidFill>
          <a:schemeClr val="tx1"/>
        </a:solidFill>
        <a:latin typeface="Arial" pitchFamily="34" charset="0"/>
        <a:ea typeface="ＭＳ Ｐゴシック" pitchFamily="3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3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3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3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82E"/>
    <a:srgbClr val="F2E7D1"/>
    <a:srgbClr val="0D4DB6"/>
    <a:srgbClr val="2679C4"/>
    <a:srgbClr val="990000"/>
    <a:srgbClr val="E57200"/>
    <a:srgbClr val="58B947"/>
    <a:srgbClr val="4495D1"/>
    <a:srgbClr val="C498D1"/>
    <a:srgbClr val="80A0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0071" autoAdjust="0"/>
    <p:restoredTop sz="87765"/>
  </p:normalViewPr>
  <p:slideViewPr>
    <p:cSldViewPr snapToGrid="0" snapToObjects="1">
      <p:cViewPr varScale="1">
        <p:scale>
          <a:sx n="64" d="100"/>
          <a:sy n="64" d="100"/>
        </p:scale>
        <p:origin x="176" y="440"/>
      </p:cViewPr>
      <p:guideLst>
        <p:guide orient="horz" pos="2160"/>
        <p:guide pos="2880"/>
      </p:guideLst>
    </p:cSldViewPr>
  </p:slideViewPr>
  <p:notesTextViewPr>
    <p:cViewPr>
      <p:scale>
        <a:sx n="1" d="1"/>
        <a:sy n="1" d="1"/>
      </p:scale>
      <p:origin x="0" y="0"/>
    </p:cViewPr>
  </p:notesTextViewPr>
  <p:sorterViewPr>
    <p:cViewPr>
      <p:scale>
        <a:sx n="60" d="100"/>
        <a:sy n="6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582197-2A62-4741-B0C8-CA71E254C045}" type="datetimeFigureOut">
              <a:rPr lang="en-US" smtClean="0"/>
              <a:t>6/5/20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041FA7-A63C-9941-A6BC-1EB922D137EB}" type="slidenum">
              <a:rPr lang="en-US" smtClean="0"/>
              <a:t>‹#›</a:t>
            </a:fld>
            <a:endParaRPr lang="en-US"/>
          </a:p>
        </p:txBody>
      </p:sp>
    </p:spTree>
    <p:extLst>
      <p:ext uri="{BB962C8B-B14F-4D97-AF65-F5344CB8AC3E}">
        <p14:creationId xmlns:p14="http://schemas.microsoft.com/office/powerpoint/2010/main" val="64502758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a:t>
            </a:fld>
            <a:endParaRPr lang="en-US"/>
          </a:p>
        </p:txBody>
      </p:sp>
    </p:spTree>
    <p:extLst>
      <p:ext uri="{BB962C8B-B14F-4D97-AF65-F5344CB8AC3E}">
        <p14:creationId xmlns:p14="http://schemas.microsoft.com/office/powerpoint/2010/main" val="1308248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10</a:t>
            </a:fld>
            <a:endParaRPr lang="en-US"/>
          </a:p>
        </p:txBody>
      </p:sp>
    </p:spTree>
    <p:extLst>
      <p:ext uri="{BB962C8B-B14F-4D97-AF65-F5344CB8AC3E}">
        <p14:creationId xmlns:p14="http://schemas.microsoft.com/office/powerpoint/2010/main" val="10016992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11</a:t>
            </a:fld>
            <a:endParaRPr lang="en-US"/>
          </a:p>
        </p:txBody>
      </p:sp>
    </p:spTree>
    <p:extLst>
      <p:ext uri="{BB962C8B-B14F-4D97-AF65-F5344CB8AC3E}">
        <p14:creationId xmlns:p14="http://schemas.microsoft.com/office/powerpoint/2010/main" val="810835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12</a:t>
            </a:fld>
            <a:endParaRPr lang="en-US"/>
          </a:p>
        </p:txBody>
      </p:sp>
    </p:spTree>
    <p:extLst>
      <p:ext uri="{BB962C8B-B14F-4D97-AF65-F5344CB8AC3E}">
        <p14:creationId xmlns:p14="http://schemas.microsoft.com/office/powerpoint/2010/main" val="3695717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13</a:t>
            </a:fld>
            <a:endParaRPr lang="en-US"/>
          </a:p>
        </p:txBody>
      </p:sp>
    </p:spTree>
    <p:extLst>
      <p:ext uri="{BB962C8B-B14F-4D97-AF65-F5344CB8AC3E}">
        <p14:creationId xmlns:p14="http://schemas.microsoft.com/office/powerpoint/2010/main" val="508665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14</a:t>
            </a:fld>
            <a:endParaRPr lang="en-US"/>
          </a:p>
        </p:txBody>
      </p:sp>
    </p:spTree>
    <p:extLst>
      <p:ext uri="{BB962C8B-B14F-4D97-AF65-F5344CB8AC3E}">
        <p14:creationId xmlns:p14="http://schemas.microsoft.com/office/powerpoint/2010/main" val="1241758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2</a:t>
            </a:fld>
            <a:endParaRPr lang="en-US"/>
          </a:p>
        </p:txBody>
      </p:sp>
    </p:spTree>
    <p:extLst>
      <p:ext uri="{BB962C8B-B14F-4D97-AF65-F5344CB8AC3E}">
        <p14:creationId xmlns:p14="http://schemas.microsoft.com/office/powerpoint/2010/main" val="1463982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3</a:t>
            </a:fld>
            <a:endParaRPr lang="en-US"/>
          </a:p>
        </p:txBody>
      </p:sp>
    </p:spTree>
    <p:extLst>
      <p:ext uri="{BB962C8B-B14F-4D97-AF65-F5344CB8AC3E}">
        <p14:creationId xmlns:p14="http://schemas.microsoft.com/office/powerpoint/2010/main" val="2268600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4</a:t>
            </a:fld>
            <a:endParaRPr lang="en-US"/>
          </a:p>
        </p:txBody>
      </p:sp>
    </p:spTree>
    <p:extLst>
      <p:ext uri="{BB962C8B-B14F-4D97-AF65-F5344CB8AC3E}">
        <p14:creationId xmlns:p14="http://schemas.microsoft.com/office/powerpoint/2010/main" val="11675187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5</a:t>
            </a:fld>
            <a:endParaRPr lang="en-US"/>
          </a:p>
        </p:txBody>
      </p:sp>
    </p:spTree>
    <p:extLst>
      <p:ext uri="{BB962C8B-B14F-4D97-AF65-F5344CB8AC3E}">
        <p14:creationId xmlns:p14="http://schemas.microsoft.com/office/powerpoint/2010/main" val="726958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6</a:t>
            </a:fld>
            <a:endParaRPr lang="en-US"/>
          </a:p>
        </p:txBody>
      </p:sp>
    </p:spTree>
    <p:extLst>
      <p:ext uri="{BB962C8B-B14F-4D97-AF65-F5344CB8AC3E}">
        <p14:creationId xmlns:p14="http://schemas.microsoft.com/office/powerpoint/2010/main" val="1446653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7</a:t>
            </a:fld>
            <a:endParaRPr lang="en-US"/>
          </a:p>
        </p:txBody>
      </p:sp>
    </p:spTree>
    <p:extLst>
      <p:ext uri="{BB962C8B-B14F-4D97-AF65-F5344CB8AC3E}">
        <p14:creationId xmlns:p14="http://schemas.microsoft.com/office/powerpoint/2010/main" val="13547505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8</a:t>
            </a:fld>
            <a:endParaRPr lang="en-US"/>
          </a:p>
        </p:txBody>
      </p:sp>
    </p:spTree>
    <p:extLst>
      <p:ext uri="{BB962C8B-B14F-4D97-AF65-F5344CB8AC3E}">
        <p14:creationId xmlns:p14="http://schemas.microsoft.com/office/powerpoint/2010/main" val="11719507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F041FA7-A63C-9941-A6BC-1EB922D137EB}" type="slidenum">
              <a:rPr lang="en-US" smtClean="0"/>
              <a:t>9</a:t>
            </a:fld>
            <a:endParaRPr lang="en-US"/>
          </a:p>
        </p:txBody>
      </p:sp>
    </p:spTree>
    <p:extLst>
      <p:ext uri="{BB962C8B-B14F-4D97-AF65-F5344CB8AC3E}">
        <p14:creationId xmlns:p14="http://schemas.microsoft.com/office/powerpoint/2010/main" val="1769708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 Id="rId3" Type="http://schemas.openxmlformats.org/officeDocument/2006/relationships/image" Target="../media/image3.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emf"/></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3.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75952" y="2339439"/>
            <a:ext cx="7992094" cy="4089219"/>
          </a:xfrm>
          <a:prstGeom prst="rect">
            <a:avLst/>
          </a:prstGeom>
        </p:spPr>
        <p:txBody>
          <a:bodyPr vert="horz" lIns="91440" tIns="45720" rIns="91440" bIns="45720" rtlCol="0" anchor="ctr" anchorCtr="0">
            <a:normAutofit/>
          </a:bodyPr>
          <a:lstStyle>
            <a:lvl1pPr algn="ctr" defTabSz="685783" rtl="0" eaLnBrk="1" latinLnBrk="0" hangingPunct="1">
              <a:spcBef>
                <a:spcPct val="0"/>
              </a:spcBef>
              <a:buNone/>
              <a:defRPr sz="4800" b="1" i="0" kern="1200">
                <a:solidFill>
                  <a:schemeClr val="bg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a:t>Click to edit Master title style</a:t>
            </a:r>
            <a:endParaRPr dirty="0"/>
          </a:p>
        </p:txBody>
      </p:sp>
      <p:pic>
        <p:nvPicPr>
          <p:cNvPr id="4" name="Picture 3">
            <a:extLst>
              <a:ext uri="{FF2B5EF4-FFF2-40B4-BE49-F238E27FC236}">
                <a16:creationId xmlns:a16="http://schemas.microsoft.com/office/drawing/2014/main" xmlns="" id="{A9694E6C-20FB-5A40-9869-305DDD1932F7}"/>
              </a:ext>
            </a:extLst>
          </p:cNvPr>
          <p:cNvPicPr>
            <a:picLocks noChangeAspect="1"/>
          </p:cNvPicPr>
          <p:nvPr userDrawn="1"/>
        </p:nvPicPr>
        <p:blipFill>
          <a:blip r:embed="rId2"/>
          <a:stretch>
            <a:fillRect/>
          </a:stretch>
        </p:blipFill>
        <p:spPr>
          <a:xfrm>
            <a:off x="2339068" y="700808"/>
            <a:ext cx="4465863" cy="451097"/>
          </a:xfrm>
          <a:prstGeom prst="rect">
            <a:avLst/>
          </a:prstGeom>
        </p:spPr>
      </p:pic>
      <p:pic>
        <p:nvPicPr>
          <p:cNvPr id="6" name="Picture 5">
            <a:extLst>
              <a:ext uri="{FF2B5EF4-FFF2-40B4-BE49-F238E27FC236}">
                <a16:creationId xmlns:a16="http://schemas.microsoft.com/office/drawing/2014/main" xmlns="" id="{87D8C5C0-0117-F94B-9678-2E5B25400C01}"/>
              </a:ext>
            </a:extLst>
          </p:cNvPr>
          <p:cNvPicPr>
            <a:picLocks noChangeAspect="1"/>
          </p:cNvPicPr>
          <p:nvPr userDrawn="1"/>
        </p:nvPicPr>
        <p:blipFill>
          <a:blip r:embed="rId3"/>
          <a:stretch>
            <a:fillRect/>
          </a:stretch>
        </p:blipFill>
        <p:spPr>
          <a:xfrm>
            <a:off x="6852062" y="6428658"/>
            <a:ext cx="2015094" cy="203545"/>
          </a:xfrm>
          <a:prstGeom prst="rect">
            <a:avLst/>
          </a:prstGeom>
        </p:spPr>
      </p:pic>
    </p:spTree>
    <p:extLst>
      <p:ext uri="{BB962C8B-B14F-4D97-AF65-F5344CB8AC3E}">
        <p14:creationId xmlns:p14="http://schemas.microsoft.com/office/powerpoint/2010/main" val="1251480887"/>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Main Slide">
    <p:spTree>
      <p:nvGrpSpPr>
        <p:cNvPr id="1" name=""/>
        <p:cNvGrpSpPr/>
        <p:nvPr/>
      </p:nvGrpSpPr>
      <p:grpSpPr>
        <a:xfrm>
          <a:off x="0" y="0"/>
          <a:ext cx="0" cy="0"/>
          <a:chOff x="0" y="0"/>
          <a:chExt cx="0" cy="0"/>
        </a:xfrm>
      </p:grpSpPr>
      <p:sp>
        <p:nvSpPr>
          <p:cNvPr id="2" name="Title 1"/>
          <p:cNvSpPr>
            <a:spLocks noGrp="1"/>
          </p:cNvSpPr>
          <p:nvPr>
            <p:ph type="title"/>
          </p:nvPr>
        </p:nvSpPr>
        <p:spPr>
          <a:xfrm>
            <a:off x="525785" y="339517"/>
            <a:ext cx="8137205" cy="1252667"/>
          </a:xfrm>
          <a:prstGeom prst="rect">
            <a:avLst/>
          </a:prstGeom>
        </p:spPr>
        <p:txBody>
          <a:bodyPr anchor="ctr"/>
          <a:lstStyle>
            <a:lvl1pPr>
              <a:defRPr sz="3600" b="1" i="0">
                <a:solidFill>
                  <a:schemeClr val="tx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a:t>Click to edit Master title style</a:t>
            </a:r>
            <a:endParaRPr dirty="0"/>
          </a:p>
        </p:txBody>
      </p:sp>
      <p:sp>
        <p:nvSpPr>
          <p:cNvPr id="3" name="Content Placeholder 2"/>
          <p:cNvSpPr>
            <a:spLocks noGrp="1"/>
          </p:cNvSpPr>
          <p:nvPr>
            <p:ph idx="1"/>
          </p:nvPr>
        </p:nvSpPr>
        <p:spPr>
          <a:xfrm>
            <a:off x="525781" y="2308862"/>
            <a:ext cx="8137206" cy="4050401"/>
          </a:xfrm>
          <a:prstGeom prst="rect">
            <a:avLst/>
          </a:prstGeom>
        </p:spPr>
        <p:txBody>
          <a:bodyPr>
            <a:normAutofit/>
          </a:bodyPr>
          <a:lstStyle>
            <a:lvl1pPr marL="171446" indent="-171446">
              <a:buClr>
                <a:schemeClr val="bg1">
                  <a:lumMod val="95000"/>
                </a:schemeClr>
              </a:buClr>
              <a:buSzPct val="60000"/>
              <a:buFont typeface="Wingdings" charset="2"/>
              <a:buChar char="§"/>
              <a:defRPr sz="36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pic>
        <p:nvPicPr>
          <p:cNvPr id="4" name="Picture 3">
            <a:extLst>
              <a:ext uri="{FF2B5EF4-FFF2-40B4-BE49-F238E27FC236}">
                <a16:creationId xmlns:a16="http://schemas.microsoft.com/office/drawing/2014/main" xmlns="" id="{D83F7620-F98D-284A-AAE5-548DD751119A}"/>
              </a:ext>
            </a:extLst>
          </p:cNvPr>
          <p:cNvPicPr>
            <a:picLocks noChangeAspect="1"/>
          </p:cNvPicPr>
          <p:nvPr userDrawn="1"/>
        </p:nvPicPr>
        <p:blipFill>
          <a:blip r:embed="rId2"/>
          <a:stretch>
            <a:fillRect/>
          </a:stretch>
        </p:blipFill>
        <p:spPr>
          <a:xfrm>
            <a:off x="6852062" y="6428658"/>
            <a:ext cx="2015094" cy="203545"/>
          </a:xfrm>
          <a:prstGeom prst="rect">
            <a:avLst/>
          </a:prstGeom>
        </p:spPr>
      </p:pic>
    </p:spTree>
    <p:extLst>
      <p:ext uri="{BB962C8B-B14F-4D97-AF65-F5344CB8AC3E}">
        <p14:creationId xmlns:p14="http://schemas.microsoft.com/office/powerpoint/2010/main" val="2263519901"/>
      </p:ext>
    </p:extLst>
  </p:cSld>
  <p:clrMapOvr>
    <a:masterClrMapping/>
  </p:clrMapOvr>
  <p:transition spd="med">
    <p:fade/>
  </p:transition>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xmlns="" id="{C370EBC0-9A6C-1346-9482-8428149B6291}"/>
              </a:ext>
            </a:extLst>
          </p:cNvPr>
          <p:cNvSpPr>
            <a:spLocks noGrp="1"/>
          </p:cNvSpPr>
          <p:nvPr>
            <p:ph idx="1"/>
          </p:nvPr>
        </p:nvSpPr>
        <p:spPr>
          <a:xfrm>
            <a:off x="525785" y="2308862"/>
            <a:ext cx="3832859" cy="4050401"/>
          </a:xfrm>
          <a:prstGeom prst="rect">
            <a:avLst/>
          </a:prstGeom>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7" name="Content Placeholder 2">
            <a:extLst>
              <a:ext uri="{FF2B5EF4-FFF2-40B4-BE49-F238E27FC236}">
                <a16:creationId xmlns:a16="http://schemas.microsoft.com/office/drawing/2014/main" xmlns="" id="{0E837089-D722-E94F-9713-ABEB3D58CE47}"/>
              </a:ext>
            </a:extLst>
          </p:cNvPr>
          <p:cNvSpPr>
            <a:spLocks noGrp="1"/>
          </p:cNvSpPr>
          <p:nvPr>
            <p:ph idx="10"/>
          </p:nvPr>
        </p:nvSpPr>
        <p:spPr>
          <a:xfrm>
            <a:off x="4861560" y="2308862"/>
            <a:ext cx="3855720" cy="4050401"/>
          </a:xfrm>
          <a:prstGeom prst="rect">
            <a:avLst/>
          </a:prstGeom>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8" name="Title 1">
            <a:extLst>
              <a:ext uri="{FF2B5EF4-FFF2-40B4-BE49-F238E27FC236}">
                <a16:creationId xmlns:a16="http://schemas.microsoft.com/office/drawing/2014/main" xmlns="" id="{0FCBE6C6-E513-EA46-AC1F-2BFC18D70CA9}"/>
              </a:ext>
            </a:extLst>
          </p:cNvPr>
          <p:cNvSpPr>
            <a:spLocks noGrp="1"/>
          </p:cNvSpPr>
          <p:nvPr>
            <p:ph type="title"/>
          </p:nvPr>
        </p:nvSpPr>
        <p:spPr>
          <a:xfrm>
            <a:off x="525785" y="339517"/>
            <a:ext cx="8137205" cy="1252667"/>
          </a:xfrm>
          <a:prstGeom prst="rect">
            <a:avLst/>
          </a:prstGeom>
        </p:spPr>
        <p:txBody>
          <a:bodyPr anchor="ctr"/>
          <a:lstStyle>
            <a:lvl1pPr>
              <a:defRPr sz="3600" b="1" i="0">
                <a:solidFill>
                  <a:schemeClr val="tx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a:t>Click to edit Master title style</a:t>
            </a:r>
            <a:endParaRPr dirty="0"/>
          </a:p>
        </p:txBody>
      </p:sp>
      <p:pic>
        <p:nvPicPr>
          <p:cNvPr id="6" name="Picture 5">
            <a:extLst>
              <a:ext uri="{FF2B5EF4-FFF2-40B4-BE49-F238E27FC236}">
                <a16:creationId xmlns:a16="http://schemas.microsoft.com/office/drawing/2014/main" xmlns="" id="{80B6B7B8-8695-7F4A-9A72-41955BB1F191}"/>
              </a:ext>
            </a:extLst>
          </p:cNvPr>
          <p:cNvPicPr>
            <a:picLocks noChangeAspect="1"/>
          </p:cNvPicPr>
          <p:nvPr userDrawn="1"/>
        </p:nvPicPr>
        <p:blipFill>
          <a:blip r:embed="rId2"/>
          <a:stretch>
            <a:fillRect/>
          </a:stretch>
        </p:blipFill>
        <p:spPr>
          <a:xfrm>
            <a:off x="6852062" y="6428658"/>
            <a:ext cx="2015094" cy="203545"/>
          </a:xfrm>
          <a:prstGeom prst="rect">
            <a:avLst/>
          </a:prstGeom>
        </p:spPr>
      </p:pic>
    </p:spTree>
    <p:extLst>
      <p:ext uri="{BB962C8B-B14F-4D97-AF65-F5344CB8AC3E}">
        <p14:creationId xmlns:p14="http://schemas.microsoft.com/office/powerpoint/2010/main" val="3120686022"/>
      </p:ext>
    </p:extLst>
  </p:cSld>
  <p:clrMapOvr>
    <a:masterClrMapping/>
  </p:clrMapOvr>
  <p:transition spd="med">
    <p:fade/>
  </p:transition>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End Slide">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xmlns="" id="{2D264946-DEA3-EC47-A975-7EA6060E4821}"/>
              </a:ext>
            </a:extLst>
          </p:cNvPr>
          <p:cNvPicPr>
            <a:picLocks noChangeAspect="1"/>
          </p:cNvPicPr>
          <p:nvPr userDrawn="1"/>
        </p:nvPicPr>
        <p:blipFill>
          <a:blip r:embed="rId2"/>
          <a:stretch>
            <a:fillRect/>
          </a:stretch>
        </p:blipFill>
        <p:spPr>
          <a:xfrm>
            <a:off x="-62144" y="-46608"/>
            <a:ext cx="9206144" cy="6904608"/>
          </a:xfrm>
          <a:prstGeom prst="rect">
            <a:avLst/>
          </a:prstGeom>
        </p:spPr>
      </p:pic>
      <p:sp>
        <p:nvSpPr>
          <p:cNvPr id="6" name="Text Placeholder 7">
            <a:extLst>
              <a:ext uri="{FF2B5EF4-FFF2-40B4-BE49-F238E27FC236}">
                <a16:creationId xmlns:a16="http://schemas.microsoft.com/office/drawing/2014/main" xmlns="" id="{C9D373D5-2698-2142-AFC7-1AF283781B70}"/>
              </a:ext>
            </a:extLst>
          </p:cNvPr>
          <p:cNvSpPr>
            <a:spLocks noGrp="1"/>
          </p:cNvSpPr>
          <p:nvPr>
            <p:ph type="body" sz="quarter" idx="11"/>
          </p:nvPr>
        </p:nvSpPr>
        <p:spPr>
          <a:xfrm>
            <a:off x="532609" y="5945857"/>
            <a:ext cx="8078789" cy="857251"/>
          </a:xfrm>
          <a:prstGeom prst="rect">
            <a:avLst/>
          </a:prstGeom>
        </p:spPr>
        <p:txBody>
          <a:bodyPr/>
          <a:lstStyle>
            <a:lvl1pPr marL="0" indent="0">
              <a:buNone/>
              <a:defRPr sz="1200" b="0" i="0">
                <a:solidFill>
                  <a:schemeClr val="bg1">
                    <a:lumMod val="85000"/>
                  </a:schemeClr>
                </a:solidFill>
                <a:latin typeface="Helvetica Neue Medium" charset="0"/>
                <a:ea typeface="Helvetica Neue Medium" charset="0"/>
                <a:cs typeface="Helvetica Neue Medium" charset="0"/>
              </a:defRPr>
            </a:lvl1pPr>
            <a:lvl2pPr marL="171446" indent="0">
              <a:buNone/>
              <a:defRPr/>
            </a:lvl2pPr>
            <a:lvl3pPr marL="342892" indent="0">
              <a:buNone/>
              <a:defRPr/>
            </a:lvl3pPr>
            <a:lvl4pPr marL="514337" indent="0">
              <a:buNone/>
              <a:defRPr/>
            </a:lvl4pPr>
            <a:lvl5pPr marL="685783" indent="0">
              <a:buNone/>
              <a:defRPr/>
            </a:lvl5pPr>
          </a:lstStyle>
          <a:p>
            <a:pPr lvl="0"/>
            <a:r>
              <a:rPr lang="en-US"/>
              <a:t>Edit Master text styles</a:t>
            </a:r>
          </a:p>
        </p:txBody>
      </p:sp>
      <p:sp>
        <p:nvSpPr>
          <p:cNvPr id="5" name="Picture Placeholder 5">
            <a:extLst>
              <a:ext uri="{FF2B5EF4-FFF2-40B4-BE49-F238E27FC236}">
                <a16:creationId xmlns:a16="http://schemas.microsoft.com/office/drawing/2014/main" xmlns="" id="{C64403E0-2F70-304E-9062-729B293DF142}"/>
              </a:ext>
            </a:extLst>
          </p:cNvPr>
          <p:cNvSpPr>
            <a:spLocks noGrp="1"/>
          </p:cNvSpPr>
          <p:nvPr>
            <p:ph type="pic" sz="quarter" idx="10"/>
          </p:nvPr>
        </p:nvSpPr>
        <p:spPr>
          <a:xfrm>
            <a:off x="546896" y="545433"/>
            <a:ext cx="8078789" cy="5345531"/>
          </a:xfrm>
          <a:prstGeom prst="rect">
            <a:avLst/>
          </a:prstGeom>
          <a:solidFill>
            <a:schemeClr val="bg1"/>
          </a:solidFill>
          <a:ln w="57150">
            <a:noFill/>
          </a:ln>
          <a:effectLst>
            <a:outerShdw blurRad="406400" sx="102000" sy="102000" algn="ctr" rotWithShape="0">
              <a:prstClr val="black">
                <a:alpha val="47000"/>
              </a:prstClr>
            </a:outerShdw>
          </a:effectLst>
        </p:spPr>
        <p:txBody>
          <a:bodyPr/>
          <a:lstStyle/>
          <a:p>
            <a:r>
              <a:rPr lang="en-US"/>
              <a:t>Click icon to add picture</a:t>
            </a:r>
            <a:endParaRPr lang="en-US" dirty="0"/>
          </a:p>
        </p:txBody>
      </p:sp>
      <p:pic>
        <p:nvPicPr>
          <p:cNvPr id="7" name="Picture 6">
            <a:extLst>
              <a:ext uri="{FF2B5EF4-FFF2-40B4-BE49-F238E27FC236}">
                <a16:creationId xmlns:a16="http://schemas.microsoft.com/office/drawing/2014/main" xmlns="" id="{A192B300-6746-1445-A736-55DB7B6AA38B}"/>
              </a:ext>
            </a:extLst>
          </p:cNvPr>
          <p:cNvPicPr>
            <a:picLocks noChangeAspect="1"/>
          </p:cNvPicPr>
          <p:nvPr userDrawn="1"/>
        </p:nvPicPr>
        <p:blipFill>
          <a:blip r:embed="rId3"/>
          <a:stretch>
            <a:fillRect/>
          </a:stretch>
        </p:blipFill>
        <p:spPr>
          <a:xfrm>
            <a:off x="6852062" y="6428658"/>
            <a:ext cx="2015094" cy="203545"/>
          </a:xfrm>
          <a:prstGeom prst="rect">
            <a:avLst/>
          </a:prstGeom>
        </p:spPr>
      </p:pic>
    </p:spTree>
    <p:extLst>
      <p:ext uri="{BB962C8B-B14F-4D97-AF65-F5344CB8AC3E}">
        <p14:creationId xmlns:p14="http://schemas.microsoft.com/office/powerpoint/2010/main" val="1825483494"/>
      </p:ext>
    </p:extLst>
  </p:cSld>
  <p:clrMapOvr>
    <a:masterClrMapping/>
  </p:clrMapOvr>
  <p:transition spd="med">
    <p:fade/>
  </p:transition>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xmlns="" id="{4941A163-0321-BB44-8F2A-9F77D91420FF}"/>
              </a:ext>
            </a:extLst>
          </p:cNvPr>
          <p:cNvPicPr>
            <a:picLocks noChangeAspect="1"/>
          </p:cNvPicPr>
          <p:nvPr userDrawn="1"/>
        </p:nvPicPr>
        <p:blipFill>
          <a:blip r:embed="rId2"/>
          <a:stretch>
            <a:fillRect/>
          </a:stretch>
        </p:blipFill>
        <p:spPr>
          <a:xfrm>
            <a:off x="-71021" y="-146304"/>
            <a:ext cx="9215021" cy="7004304"/>
          </a:xfrm>
          <a:prstGeom prst="rect">
            <a:avLst/>
          </a:prstGeom>
        </p:spPr>
      </p:pic>
      <p:pic>
        <p:nvPicPr>
          <p:cNvPr id="3" name="Picture 2">
            <a:extLst>
              <a:ext uri="{FF2B5EF4-FFF2-40B4-BE49-F238E27FC236}">
                <a16:creationId xmlns:a16="http://schemas.microsoft.com/office/drawing/2014/main" xmlns="" id="{7BA840E1-F698-EE45-9BED-4D5358FAA6AA}"/>
              </a:ext>
            </a:extLst>
          </p:cNvPr>
          <p:cNvPicPr>
            <a:picLocks noChangeAspect="1"/>
          </p:cNvPicPr>
          <p:nvPr userDrawn="1"/>
        </p:nvPicPr>
        <p:blipFill>
          <a:blip r:embed="rId3"/>
          <a:stretch>
            <a:fillRect/>
          </a:stretch>
        </p:blipFill>
        <p:spPr>
          <a:xfrm>
            <a:off x="6852062" y="6428658"/>
            <a:ext cx="2015094" cy="203545"/>
          </a:xfrm>
          <a:prstGeom prst="rect">
            <a:avLst/>
          </a:prstGeom>
        </p:spPr>
      </p:pic>
    </p:spTree>
    <p:extLst>
      <p:ext uri="{BB962C8B-B14F-4D97-AF65-F5344CB8AC3E}">
        <p14:creationId xmlns:p14="http://schemas.microsoft.com/office/powerpoint/2010/main" val="1207874619"/>
      </p:ext>
    </p:extLst>
  </p:cSld>
  <p:clrMapOvr>
    <a:masterClrMapping/>
  </p:clrMapOvr>
  <p:transition spd="med">
    <p:fade/>
  </p:transition>
  <p:hf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6" descr="A picture containing drawing, bird&#10;&#10;Description automatically generated">
            <a:extLst>
              <a:ext uri="{FF2B5EF4-FFF2-40B4-BE49-F238E27FC236}">
                <a16:creationId xmlns:a16="http://schemas.microsoft.com/office/drawing/2014/main" xmlns="" id="{6BD8FF98-1283-6644-AC79-232A92500A41}"/>
              </a:ext>
            </a:extLst>
          </p:cNvPr>
          <p:cNvPicPr>
            <a:picLocks noChangeAspect="1"/>
          </p:cNvPicPr>
          <p:nvPr userDrawn="1"/>
        </p:nvPicPr>
        <p:blipFill>
          <a:blip r:embed="rId7"/>
          <a:stretch>
            <a:fillRect/>
          </a:stretch>
        </p:blipFill>
        <p:spPr>
          <a:xfrm>
            <a:off x="0" y="0"/>
            <a:ext cx="9144000" cy="6858000"/>
          </a:xfrm>
          <a:prstGeom prst="rect">
            <a:avLst/>
          </a:prstGeom>
        </p:spPr>
      </p:pic>
      <p:sp>
        <p:nvSpPr>
          <p:cNvPr id="6" name="Title 1"/>
          <p:cNvSpPr txBox="1">
            <a:spLocks/>
          </p:cNvSpPr>
          <p:nvPr/>
        </p:nvSpPr>
        <p:spPr>
          <a:xfrm>
            <a:off x="4" y="6207125"/>
            <a:ext cx="1355725" cy="650875"/>
          </a:xfrm>
          <a:prstGeom prst="rect">
            <a:avLst/>
          </a:prstGeom>
        </p:spPr>
        <p:txBody>
          <a:bodyPr/>
          <a:lstStyle>
            <a:lvl1pPr eaLnBrk="0" hangingPunct="0">
              <a:defRPr sz="2400">
                <a:solidFill>
                  <a:schemeClr val="tx1"/>
                </a:solidFill>
                <a:latin typeface="Arial" pitchFamily="34" charset="0"/>
                <a:ea typeface="ＭＳ Ｐゴシック" pitchFamily="34" charset="-128"/>
              </a:defRPr>
            </a:lvl1pPr>
            <a:lvl2pPr marL="742950" indent="-285750" eaLnBrk="0" hangingPunct="0">
              <a:defRPr sz="2400">
                <a:solidFill>
                  <a:schemeClr val="tx1"/>
                </a:solidFill>
                <a:latin typeface="Arial" pitchFamily="34" charset="0"/>
                <a:ea typeface="ＭＳ Ｐゴシック" pitchFamily="34" charset="-128"/>
              </a:defRPr>
            </a:lvl2pPr>
            <a:lvl3pPr marL="1143000" indent="-228600" eaLnBrk="0" hangingPunct="0">
              <a:defRPr sz="2400">
                <a:solidFill>
                  <a:schemeClr val="tx1"/>
                </a:solidFill>
                <a:latin typeface="Arial" pitchFamily="34" charset="0"/>
                <a:ea typeface="ＭＳ Ｐゴシック" pitchFamily="34" charset="-128"/>
              </a:defRPr>
            </a:lvl3pPr>
            <a:lvl4pPr marL="1600200" indent="-228600" eaLnBrk="0" hangingPunct="0">
              <a:defRPr sz="2400">
                <a:solidFill>
                  <a:schemeClr val="tx1"/>
                </a:solidFill>
                <a:latin typeface="Arial" pitchFamily="34" charset="0"/>
                <a:ea typeface="ＭＳ Ｐゴシック" pitchFamily="34" charset="-128"/>
              </a:defRPr>
            </a:lvl4pPr>
            <a:lvl5pPr marL="2057400" indent="-228600" eaLnBrk="0" hangingPunct="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endParaRPr lang="en-US" altLang="en-US" sz="1800" dirty="0">
              <a:solidFill>
                <a:srgbClr val="D9D9D9"/>
              </a:solidFill>
              <a:latin typeface="Calibri" pitchFamily="34" charset="0"/>
            </a:endParaRPr>
          </a:p>
        </p:txBody>
      </p:sp>
    </p:spTree>
  </p:cSld>
  <p:clrMap bg1="lt1" tx1="dk1" bg2="lt2" tx2="dk2" accent1="accent1" accent2="accent2" accent3="accent3" accent4="accent4" accent5="accent5" accent6="accent6" hlink="hlink" folHlink="folHlink"/>
  <p:sldLayoutIdLst>
    <p:sldLayoutId id="2147486521" r:id="rId1"/>
    <p:sldLayoutId id="2147486516" r:id="rId2"/>
    <p:sldLayoutId id="2147486517" r:id="rId3"/>
    <p:sldLayoutId id="2147486523" r:id="rId4"/>
    <p:sldLayoutId id="2147486522" r:id="rId5"/>
  </p:sldLayoutIdLst>
  <p:transition spd="med">
    <p:fade/>
  </p:transition>
  <p:hf hdr="0" dt="0"/>
  <p:txStyles>
    <p:titleStyle>
      <a:lvl1pPr algn="l" rtl="0" eaLnBrk="1" fontAlgn="base" hangingPunct="1">
        <a:spcBef>
          <a:spcPct val="0"/>
        </a:spcBef>
        <a:spcAft>
          <a:spcPct val="0"/>
        </a:spcAft>
        <a:defRPr sz="2700" kern="1200">
          <a:solidFill>
            <a:schemeClr val="accent1"/>
          </a:solidFill>
          <a:latin typeface="+mj-lt"/>
          <a:ea typeface="ＭＳ Ｐゴシック" pitchFamily="34" charset="-128"/>
          <a:cs typeface="+mj-cs"/>
        </a:defRPr>
      </a:lvl1pPr>
      <a:lvl2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2pPr>
      <a:lvl3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3pPr>
      <a:lvl4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4pPr>
      <a:lvl5pPr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5pPr>
      <a:lvl6pPr marL="342892"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6pPr>
      <a:lvl7pPr marL="685783"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7pPr>
      <a:lvl8pPr marL="1028675"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8pPr>
      <a:lvl9pPr marL="1371566" algn="l" rtl="0" eaLnBrk="1" fontAlgn="base" hangingPunct="1">
        <a:spcBef>
          <a:spcPct val="0"/>
        </a:spcBef>
        <a:spcAft>
          <a:spcPct val="0"/>
        </a:spcAft>
        <a:defRPr sz="2700">
          <a:solidFill>
            <a:schemeClr val="accent1"/>
          </a:solidFill>
          <a:latin typeface="Century Gothic" pitchFamily="34" charset="0"/>
          <a:ea typeface="ＭＳ Ｐゴシック" pitchFamily="34" charset="-128"/>
        </a:defRPr>
      </a:lvl9pPr>
    </p:titleStyle>
    <p:bodyStyle>
      <a:lvl1pPr marL="171446" indent="-171446" algn="l" rtl="0" eaLnBrk="1" fontAlgn="base" hangingPunct="1">
        <a:spcBef>
          <a:spcPts val="1350"/>
        </a:spcBef>
        <a:spcAft>
          <a:spcPct val="0"/>
        </a:spcAft>
        <a:buClr>
          <a:schemeClr val="accent1"/>
        </a:buClr>
        <a:buSzPct val="100000"/>
        <a:buFont typeface="Wingdings 2" pitchFamily="18" charset="2"/>
        <a:buChar char="¡"/>
        <a:defRPr sz="1500" kern="1200">
          <a:solidFill>
            <a:schemeClr val="tx2"/>
          </a:solidFill>
          <a:latin typeface="+mn-lt"/>
          <a:ea typeface="ＭＳ Ｐゴシック" pitchFamily="34" charset="-128"/>
          <a:cs typeface="+mn-cs"/>
        </a:defRPr>
      </a:lvl1pPr>
      <a:lvl2pPr marL="342892" indent="-171446" algn="l" rtl="0" eaLnBrk="1" fontAlgn="base" hangingPunct="1">
        <a:spcBef>
          <a:spcPts val="450"/>
        </a:spcBef>
        <a:spcAft>
          <a:spcPct val="0"/>
        </a:spcAft>
        <a:buClr>
          <a:srgbClr val="4D0000"/>
        </a:buClr>
        <a:buSzPct val="100000"/>
        <a:buFont typeface="Wingdings 2" pitchFamily="18" charset="2"/>
        <a:buChar char="¡"/>
        <a:defRPr kern="1200">
          <a:solidFill>
            <a:schemeClr val="tx2"/>
          </a:solidFill>
          <a:latin typeface="+mn-lt"/>
          <a:ea typeface="ＭＳ Ｐゴシック" pitchFamily="34" charset="-128"/>
          <a:cs typeface="+mn-cs"/>
        </a:defRPr>
      </a:lvl2pPr>
      <a:lvl3pPr marL="514337" indent="-171446" algn="l" rtl="0" eaLnBrk="1" fontAlgn="base" hangingPunct="1">
        <a:spcBef>
          <a:spcPts val="450"/>
        </a:spcBef>
        <a:spcAft>
          <a:spcPct val="0"/>
        </a:spcAft>
        <a:buClr>
          <a:schemeClr val="accent1"/>
        </a:buClr>
        <a:buSzPct val="100000"/>
        <a:buFont typeface="Wingdings 2" pitchFamily="18" charset="2"/>
        <a:buChar char="¡"/>
        <a:defRPr kern="1200">
          <a:solidFill>
            <a:schemeClr val="tx2"/>
          </a:solidFill>
          <a:latin typeface="+mn-lt"/>
          <a:ea typeface="ＭＳ Ｐゴシック" pitchFamily="34" charset="-128"/>
          <a:cs typeface="+mn-cs"/>
        </a:defRPr>
      </a:lvl3pPr>
      <a:lvl4pPr marL="685783" indent="-171446" algn="l" rtl="0" eaLnBrk="1" fontAlgn="base" hangingPunct="1">
        <a:spcBef>
          <a:spcPts val="450"/>
        </a:spcBef>
        <a:spcAft>
          <a:spcPct val="0"/>
        </a:spcAft>
        <a:buClr>
          <a:srgbClr val="4D0000"/>
        </a:buClr>
        <a:buSzPct val="100000"/>
        <a:buFont typeface="Wingdings 2" pitchFamily="18" charset="2"/>
        <a:buChar char="¡"/>
        <a:defRPr kern="1200">
          <a:solidFill>
            <a:schemeClr val="tx2"/>
          </a:solidFill>
          <a:latin typeface="+mn-lt"/>
          <a:ea typeface="ＭＳ Ｐゴシック" pitchFamily="34" charset="-128"/>
          <a:cs typeface="+mn-cs"/>
        </a:defRPr>
      </a:lvl4pPr>
      <a:lvl5pPr marL="857228" indent="-171446" algn="l" rtl="0" eaLnBrk="1" fontAlgn="base" hangingPunct="1">
        <a:spcBef>
          <a:spcPts val="450"/>
        </a:spcBef>
        <a:spcAft>
          <a:spcPct val="0"/>
        </a:spcAft>
        <a:buClr>
          <a:schemeClr val="accent1"/>
        </a:buClr>
        <a:buSzPct val="100000"/>
        <a:buFont typeface="Wingdings 2" pitchFamily="18" charset="2"/>
        <a:buChar char="¡"/>
        <a:defRPr kern="1200">
          <a:solidFill>
            <a:schemeClr val="tx2"/>
          </a:solidFill>
          <a:latin typeface="+mn-lt"/>
          <a:ea typeface="ＭＳ Ｐゴシック" pitchFamily="34" charset="-128"/>
          <a:cs typeface="+mn-cs"/>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p:bodyStyle>
    <p:otherStyle>
      <a:defPPr>
        <a:defRPr/>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ctrTitle"/>
          </p:nvPr>
        </p:nvSpPr>
        <p:spPr>
          <a:prstGeom prst="rect">
            <a:avLst/>
          </a:prstGeom>
        </p:spPr>
        <p:txBody>
          <a:bodyPr vert="horz" lIns="91440" tIns="45720" rIns="91440" bIns="45720" rtlCol="0" anchor="ctr" anchorCtr="0">
            <a:normAutofit fontScale="90000"/>
          </a:bodyPr>
          <a:lstStyle>
            <a:lvl1pPr algn="l" defTabSz="685783" rtl="0" eaLnBrk="1" latinLnBrk="0" hangingPunct="1">
              <a:spcBef>
                <a:spcPct val="0"/>
              </a:spcBef>
              <a:buNone/>
              <a:defRPr sz="4800" b="1" i="0" kern="1200" baseline="0">
                <a:solidFill>
                  <a:schemeClr val="bg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smtClean="0"/>
              <a:t>Disconnected Student Populations and </a:t>
            </a:r>
            <a:br>
              <a:rPr lang="en-US" dirty="0" smtClean="0"/>
            </a:br>
            <a:r>
              <a:rPr lang="en-US" dirty="0" smtClean="0"/>
              <a:t>Equity Approaches to Inclusion</a:t>
            </a:r>
            <a:br>
              <a:rPr lang="en-US" dirty="0" smtClean="0"/>
            </a:br>
            <a:r>
              <a:rPr lang="en-US" dirty="0" smtClean="0"/>
              <a:t/>
            </a:r>
            <a:br>
              <a:rPr lang="en-US" dirty="0" smtClean="0"/>
            </a:br>
            <a:endParaRPr dirty="0"/>
          </a:p>
        </p:txBody>
      </p:sp>
      <p:sp>
        <p:nvSpPr>
          <p:cNvPr id="4" name="TextBox 3"/>
          <p:cNvSpPr txBox="1"/>
          <p:nvPr/>
        </p:nvSpPr>
        <p:spPr>
          <a:xfrm>
            <a:off x="575952" y="5431874"/>
            <a:ext cx="6699739" cy="1200329"/>
          </a:xfrm>
          <a:prstGeom prst="rect">
            <a:avLst/>
          </a:prstGeom>
          <a:noFill/>
        </p:spPr>
        <p:txBody>
          <a:bodyPr wrap="square" rtlCol="0">
            <a:spAutoFit/>
          </a:bodyPr>
          <a:lstStyle/>
          <a:p>
            <a:r>
              <a:rPr lang="en-US" b="1" dirty="0" smtClean="0">
                <a:solidFill>
                  <a:schemeClr val="bg1"/>
                </a:solidFill>
              </a:rPr>
              <a:t>Equity and Education Council</a:t>
            </a:r>
          </a:p>
          <a:p>
            <a:r>
              <a:rPr lang="en-US" b="1" dirty="0" smtClean="0">
                <a:solidFill>
                  <a:schemeClr val="bg1"/>
                </a:solidFill>
              </a:rPr>
              <a:t>Presentation</a:t>
            </a:r>
          </a:p>
          <a:p>
            <a:r>
              <a:rPr lang="en-US" b="1" dirty="0" smtClean="0">
                <a:solidFill>
                  <a:schemeClr val="bg1"/>
                </a:solidFill>
              </a:rPr>
              <a:t>June 5</a:t>
            </a:r>
            <a:r>
              <a:rPr lang="en-US" b="1" baseline="30000" dirty="0" smtClean="0">
                <a:solidFill>
                  <a:schemeClr val="bg1"/>
                </a:solidFill>
              </a:rPr>
              <a:t>th</a:t>
            </a:r>
            <a:r>
              <a:rPr lang="en-US" b="1" dirty="0" smtClean="0">
                <a:solidFill>
                  <a:schemeClr val="bg1"/>
                </a:solidFill>
              </a:rPr>
              <a:t>, 2020</a:t>
            </a:r>
            <a:endParaRPr lang="en-US" b="1" dirty="0">
              <a:solidFill>
                <a:schemeClr val="bg1"/>
              </a:solidFill>
            </a:endParaRPr>
          </a:p>
        </p:txBody>
      </p:sp>
    </p:spTree>
    <p:extLst>
      <p:ext uri="{BB962C8B-B14F-4D97-AF65-F5344CB8AC3E}">
        <p14:creationId xmlns:p14="http://schemas.microsoft.com/office/powerpoint/2010/main" val="2097218858"/>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r>
              <a:rPr lang="en-US" dirty="0" smtClean="0"/>
              <a:t>Outreach/Communication </a:t>
            </a:r>
            <a:r>
              <a:rPr lang="en-US" dirty="0"/>
              <a:t>Strategies: Virtual Education</a:t>
            </a:r>
            <a:endParaRPr lang="en-US" dirty="0"/>
          </a:p>
        </p:txBody>
      </p:sp>
      <p:sp>
        <p:nvSpPr>
          <p:cNvPr id="6" name="Content Placeholder 2">
            <a:extLst>
              <a:ext uri="{FF2B5EF4-FFF2-40B4-BE49-F238E27FC236}">
                <a16:creationId xmlns:a16="http://schemas.microsoft.com/office/drawing/2014/main" xmlns="" id="{C370EBC0-9A6C-1346-9482-8428149B6291}"/>
              </a:ext>
            </a:extLst>
          </p:cNvPr>
          <p:cNvSpPr>
            <a:spLocks noGrp="1"/>
          </p:cNvSpPr>
          <p:nvPr>
            <p:ph idx="1" hasCustomPrompt="1"/>
          </p:nvPr>
        </p:nvSpPr>
        <p:spPr>
          <a:xfrm>
            <a:off x="525785" y="2308862"/>
            <a:ext cx="3832859" cy="4050401"/>
          </a:xfrm>
          <a:prstGeom prst="rect">
            <a:avLst/>
          </a:prstGeom>
          <a:ln>
            <a:solidFill>
              <a:schemeClr val="bg1"/>
            </a:solidFill>
          </a:ln>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marR="0"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smtClean="0"/>
              <a:t>Technology Assumptions:</a:t>
            </a:r>
            <a:endParaRPr lang="en-US" dirty="0"/>
          </a:p>
          <a:p>
            <a:pPr lvl="1"/>
            <a:r>
              <a:rPr lang="en-US" dirty="0" smtClean="0"/>
              <a:t>Our students can navigate our website</a:t>
            </a:r>
            <a:endParaRPr lang="en-US" dirty="0"/>
          </a:p>
          <a:p>
            <a:pPr lvl="2"/>
            <a:r>
              <a:rPr lang="en-US" dirty="0" smtClean="0"/>
              <a:t>Website as the best resource for information</a:t>
            </a:r>
          </a:p>
          <a:p>
            <a:pPr marL="514337" marR="0" lvl="2"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a:pPr>
            <a:r>
              <a:rPr lang="en-US" dirty="0" smtClean="0"/>
              <a:t>Email as the best form of communication</a:t>
            </a:r>
          </a:p>
          <a:p>
            <a:pPr marL="514337" marR="0" lvl="2"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a:pPr>
            <a:endParaRPr lang="en-US" dirty="0" smtClean="0"/>
          </a:p>
        </p:txBody>
      </p:sp>
      <p:sp>
        <p:nvSpPr>
          <p:cNvPr id="7" name="Content Placeholder 2">
            <a:extLst>
              <a:ext uri="{FF2B5EF4-FFF2-40B4-BE49-F238E27FC236}">
                <a16:creationId xmlns:a16="http://schemas.microsoft.com/office/drawing/2014/main" xmlns="" id="{0E837089-D722-E94F-9713-ABEB3D58CE47}"/>
              </a:ext>
            </a:extLst>
          </p:cNvPr>
          <p:cNvSpPr txBox="1">
            <a:spLocks/>
          </p:cNvSpPr>
          <p:nvPr/>
        </p:nvSpPr>
        <p:spPr>
          <a:xfrm>
            <a:off x="4861560" y="2308862"/>
            <a:ext cx="3855720" cy="4050401"/>
          </a:xfrm>
          <a:prstGeom prst="rect">
            <a:avLst/>
          </a:prstGeom>
          <a:ln>
            <a:solidFill>
              <a:schemeClr val="bg1"/>
            </a:solidFill>
          </a:ln>
        </p:spPr>
        <p:txBody>
          <a:bodyPr>
            <a:normAutofit/>
          </a:bodyPr>
          <a:lstStyle>
            <a:lvl1pPr marL="171446" indent="-171446" algn="l" rtl="0" eaLnBrk="1" fontAlgn="base" hangingPunct="1">
              <a:spcBef>
                <a:spcPts val="1350"/>
              </a:spcBef>
              <a:spcAft>
                <a:spcPct val="0"/>
              </a:spcAft>
              <a:buClr>
                <a:schemeClr val="bg1">
                  <a:lumMod val="95000"/>
                </a:schemeClr>
              </a:buClr>
              <a:buSzPct val="70000"/>
              <a:buFont typeface="Wingdings" charset="2"/>
              <a:buChar char="§"/>
              <a:defRPr sz="24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lgn="l" rtl="0" eaLnBrk="1" fontAlgn="base" hangingPunct="1">
              <a:spcBef>
                <a:spcPts val="450"/>
              </a:spcBef>
              <a:spcAft>
                <a:spcPct val="0"/>
              </a:spcAft>
              <a:buClr>
                <a:schemeClr val="bg1">
                  <a:lumMod val="95000"/>
                </a:schemeClr>
              </a:buClr>
              <a:buSzPct val="70000"/>
              <a:buFont typeface="Wingdings" charset="2"/>
              <a:buChar char="§"/>
              <a:defRPr sz="21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a:lstStyle>
          <a:p>
            <a:r>
              <a:rPr lang="en-US" smtClean="0"/>
              <a:t>Strategies for a ”Flipped” Assumption</a:t>
            </a:r>
          </a:p>
          <a:p>
            <a:pPr lvl="1"/>
            <a:r>
              <a:rPr lang="en-US" smtClean="0"/>
              <a:t>Hotlines, or designated live respondents (via all modalities) for students that need help and/or more time with processing information/instructions, and students who prefer to speak with someone</a:t>
            </a:r>
          </a:p>
          <a:p>
            <a:pPr lvl="1"/>
            <a:r>
              <a:rPr lang="en-US" smtClean="0"/>
              <a:t>(cont)</a:t>
            </a:r>
            <a:endParaRPr lang="en-US" dirty="0" smtClean="0"/>
          </a:p>
        </p:txBody>
      </p:sp>
    </p:spTree>
    <p:extLst>
      <p:ext uri="{BB962C8B-B14F-4D97-AF65-F5344CB8AC3E}">
        <p14:creationId xmlns:p14="http://schemas.microsoft.com/office/powerpoint/2010/main" val="999501326"/>
      </p:ext>
    </p:extLst>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r>
              <a:rPr lang="en-US" dirty="0" smtClean="0"/>
              <a:t>Outreach/Communication </a:t>
            </a:r>
            <a:r>
              <a:rPr lang="en-US" dirty="0"/>
              <a:t>Strategies: Virtual Education</a:t>
            </a:r>
            <a:endParaRPr lang="en-US" dirty="0"/>
          </a:p>
        </p:txBody>
      </p:sp>
      <p:sp>
        <p:nvSpPr>
          <p:cNvPr id="9" name="Content Placeholder 2">
            <a:extLst>
              <a:ext uri="{FF2B5EF4-FFF2-40B4-BE49-F238E27FC236}">
                <a16:creationId xmlns:a16="http://schemas.microsoft.com/office/drawing/2014/main" xmlns="" id="{C370EBC0-9A6C-1346-9482-8428149B6291}"/>
              </a:ext>
            </a:extLst>
          </p:cNvPr>
          <p:cNvSpPr>
            <a:spLocks noGrp="1"/>
          </p:cNvSpPr>
          <p:nvPr>
            <p:ph idx="1" hasCustomPrompt="1"/>
          </p:nvPr>
        </p:nvSpPr>
        <p:spPr>
          <a:xfrm>
            <a:off x="525785" y="2308862"/>
            <a:ext cx="3832859" cy="4050401"/>
          </a:xfrm>
          <a:prstGeom prst="rect">
            <a:avLst/>
          </a:prstGeom>
          <a:ln>
            <a:solidFill>
              <a:schemeClr val="bg1"/>
            </a:solidFill>
          </a:ln>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marR="0"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smtClean="0"/>
              <a:t>Technology Assumptions:</a:t>
            </a:r>
          </a:p>
          <a:p>
            <a:pPr lvl="1"/>
            <a:r>
              <a:rPr lang="en-US" dirty="0" smtClean="0"/>
              <a:t>Our students can navigate our website</a:t>
            </a:r>
          </a:p>
          <a:p>
            <a:pPr lvl="2"/>
            <a:r>
              <a:rPr lang="en-US" dirty="0" smtClean="0"/>
              <a:t>Website as the best resource for information</a:t>
            </a:r>
          </a:p>
          <a:p>
            <a:pPr marL="514337" marR="0" lvl="2"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a:pPr>
            <a:r>
              <a:rPr lang="en-US" dirty="0" smtClean="0"/>
              <a:t>Email as the best form of communication</a:t>
            </a:r>
            <a:endParaRPr lang="en-US" dirty="0" smtClean="0"/>
          </a:p>
        </p:txBody>
      </p:sp>
      <p:sp>
        <p:nvSpPr>
          <p:cNvPr id="10" name="Content Placeholder 2">
            <a:extLst>
              <a:ext uri="{FF2B5EF4-FFF2-40B4-BE49-F238E27FC236}">
                <a16:creationId xmlns:a16="http://schemas.microsoft.com/office/drawing/2014/main" xmlns="" id="{0E837089-D722-E94F-9713-ABEB3D58CE47}"/>
              </a:ext>
            </a:extLst>
          </p:cNvPr>
          <p:cNvSpPr txBox="1">
            <a:spLocks/>
          </p:cNvSpPr>
          <p:nvPr/>
        </p:nvSpPr>
        <p:spPr>
          <a:xfrm>
            <a:off x="4861560" y="2308862"/>
            <a:ext cx="3855720" cy="4050401"/>
          </a:xfrm>
          <a:prstGeom prst="rect">
            <a:avLst/>
          </a:prstGeom>
          <a:ln>
            <a:solidFill>
              <a:schemeClr val="bg1"/>
            </a:solidFill>
          </a:ln>
        </p:spPr>
        <p:txBody>
          <a:bodyPr>
            <a:normAutofit/>
          </a:bodyPr>
          <a:lstStyle>
            <a:lvl1pPr marL="171446" indent="-171446" algn="l" rtl="0" eaLnBrk="1" fontAlgn="base" hangingPunct="1">
              <a:spcBef>
                <a:spcPts val="1350"/>
              </a:spcBef>
              <a:spcAft>
                <a:spcPct val="0"/>
              </a:spcAft>
              <a:buClr>
                <a:schemeClr val="bg1">
                  <a:lumMod val="95000"/>
                </a:schemeClr>
              </a:buClr>
              <a:buSzPct val="70000"/>
              <a:buFont typeface="Wingdings" charset="2"/>
              <a:buChar char="§"/>
              <a:defRPr sz="24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lgn="l" rtl="0" eaLnBrk="1" fontAlgn="base" hangingPunct="1">
              <a:spcBef>
                <a:spcPts val="450"/>
              </a:spcBef>
              <a:spcAft>
                <a:spcPct val="0"/>
              </a:spcAft>
              <a:buClr>
                <a:schemeClr val="bg1">
                  <a:lumMod val="95000"/>
                </a:schemeClr>
              </a:buClr>
              <a:buSzPct val="70000"/>
              <a:buFont typeface="Wingdings" charset="2"/>
              <a:buChar char="§"/>
              <a:defRPr sz="21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a:lstStyle>
          <a:p>
            <a:r>
              <a:rPr lang="en-US" smtClean="0"/>
              <a:t>Strategies for a ”Flipped” Assumption</a:t>
            </a:r>
          </a:p>
          <a:p>
            <a:pPr lvl="1"/>
            <a:r>
              <a:rPr lang="en-US" smtClean="0"/>
              <a:t>Students will interact with Canvas/Banner on a regular basis; use of broadcast tools may be most effective</a:t>
            </a:r>
          </a:p>
          <a:p>
            <a:pPr lvl="1"/>
            <a:r>
              <a:rPr lang="en-US" smtClean="0"/>
              <a:t>Hard copies of information </a:t>
            </a:r>
            <a:endParaRPr lang="en-US" dirty="0" smtClean="0"/>
          </a:p>
        </p:txBody>
      </p:sp>
    </p:spTree>
    <p:extLst>
      <p:ext uri="{BB962C8B-B14F-4D97-AF65-F5344CB8AC3E}">
        <p14:creationId xmlns:p14="http://schemas.microsoft.com/office/powerpoint/2010/main" val="930748005"/>
      </p:ext>
    </p:extLst>
  </p:cSld>
  <p:clrMapOvr>
    <a:masterClrMapping/>
  </p:clrMapOvr>
  <p:transition spd="med">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r>
              <a:rPr lang="en-US" dirty="0" smtClean="0"/>
              <a:t>Outreach/Communication </a:t>
            </a:r>
            <a:r>
              <a:rPr lang="en-US" dirty="0"/>
              <a:t>Strategies: Virtual Education</a:t>
            </a:r>
            <a:endParaRPr lang="en-US" dirty="0"/>
          </a:p>
        </p:txBody>
      </p:sp>
      <p:sp>
        <p:nvSpPr>
          <p:cNvPr id="6" name="Content Placeholder 2">
            <a:extLst>
              <a:ext uri="{FF2B5EF4-FFF2-40B4-BE49-F238E27FC236}">
                <a16:creationId xmlns:a16="http://schemas.microsoft.com/office/drawing/2014/main" xmlns="" id="{C370EBC0-9A6C-1346-9482-8428149B6291}"/>
              </a:ext>
            </a:extLst>
          </p:cNvPr>
          <p:cNvSpPr>
            <a:spLocks noGrp="1"/>
          </p:cNvSpPr>
          <p:nvPr>
            <p:ph idx="1" hasCustomPrompt="1"/>
          </p:nvPr>
        </p:nvSpPr>
        <p:spPr>
          <a:xfrm>
            <a:off x="525785" y="2308862"/>
            <a:ext cx="3832859" cy="4050401"/>
          </a:xfrm>
          <a:prstGeom prst="rect">
            <a:avLst/>
          </a:prstGeom>
          <a:ln>
            <a:solidFill>
              <a:schemeClr val="bg1"/>
            </a:solidFill>
          </a:ln>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marR="0"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smtClean="0"/>
              <a:t>“Other” Assumptions:</a:t>
            </a:r>
          </a:p>
          <a:p>
            <a:pPr lvl="1"/>
            <a:r>
              <a:rPr lang="en-US" dirty="0" smtClean="0"/>
              <a:t>Our students primary language is English</a:t>
            </a:r>
          </a:p>
          <a:p>
            <a:pPr lvl="1"/>
            <a:r>
              <a:rPr lang="en-US" dirty="0" smtClean="0"/>
              <a:t>Our students enjoy all of the same rights/privileges</a:t>
            </a:r>
          </a:p>
          <a:p>
            <a:pPr lvl="1"/>
            <a:endParaRPr lang="en-US" dirty="0" smtClean="0"/>
          </a:p>
        </p:txBody>
      </p:sp>
      <p:sp>
        <p:nvSpPr>
          <p:cNvPr id="7" name="Content Placeholder 2">
            <a:extLst>
              <a:ext uri="{FF2B5EF4-FFF2-40B4-BE49-F238E27FC236}">
                <a16:creationId xmlns:a16="http://schemas.microsoft.com/office/drawing/2014/main" xmlns="" id="{0E837089-D722-E94F-9713-ABEB3D58CE47}"/>
              </a:ext>
            </a:extLst>
          </p:cNvPr>
          <p:cNvSpPr txBox="1">
            <a:spLocks/>
          </p:cNvSpPr>
          <p:nvPr/>
        </p:nvSpPr>
        <p:spPr>
          <a:xfrm>
            <a:off x="4861560" y="2308862"/>
            <a:ext cx="3855720" cy="4050401"/>
          </a:xfrm>
          <a:prstGeom prst="rect">
            <a:avLst/>
          </a:prstGeom>
          <a:ln>
            <a:solidFill>
              <a:schemeClr val="bg1"/>
            </a:solidFill>
          </a:ln>
        </p:spPr>
        <p:txBody>
          <a:bodyPr>
            <a:normAutofit/>
          </a:bodyPr>
          <a:lstStyle>
            <a:lvl1pPr marL="171446" indent="-171446" algn="l" rtl="0" eaLnBrk="1" fontAlgn="base" hangingPunct="1">
              <a:spcBef>
                <a:spcPts val="1350"/>
              </a:spcBef>
              <a:spcAft>
                <a:spcPct val="0"/>
              </a:spcAft>
              <a:buClr>
                <a:schemeClr val="bg1">
                  <a:lumMod val="95000"/>
                </a:schemeClr>
              </a:buClr>
              <a:buSzPct val="70000"/>
              <a:buFont typeface="Wingdings" charset="2"/>
              <a:buChar char="§"/>
              <a:defRPr sz="24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lgn="l" rtl="0" eaLnBrk="1" fontAlgn="base" hangingPunct="1">
              <a:spcBef>
                <a:spcPts val="450"/>
              </a:spcBef>
              <a:spcAft>
                <a:spcPct val="0"/>
              </a:spcAft>
              <a:buClr>
                <a:schemeClr val="bg1">
                  <a:lumMod val="95000"/>
                </a:schemeClr>
              </a:buClr>
              <a:buSzPct val="70000"/>
              <a:buFont typeface="Wingdings" charset="2"/>
              <a:buChar char="§"/>
              <a:defRPr sz="21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a:lstStyle>
          <a:p>
            <a:r>
              <a:rPr lang="en-US" smtClean="0"/>
              <a:t>Strategies for a ”Flipped” Assumption</a:t>
            </a:r>
          </a:p>
          <a:p>
            <a:pPr lvl="1"/>
            <a:r>
              <a:rPr lang="en-US" smtClean="0"/>
              <a:t>Translate communication</a:t>
            </a:r>
          </a:p>
          <a:p>
            <a:pPr lvl="1"/>
            <a:r>
              <a:rPr lang="en-US" smtClean="0"/>
              <a:t>Language in our communication that affirms and informs student access to info/resources by alleviating concerns around students’ rights</a:t>
            </a:r>
          </a:p>
          <a:p>
            <a:pPr lvl="1"/>
            <a:r>
              <a:rPr lang="en-US" smtClean="0"/>
              <a:t>(cont)</a:t>
            </a:r>
            <a:endParaRPr lang="en-US" dirty="0" smtClean="0"/>
          </a:p>
        </p:txBody>
      </p:sp>
    </p:spTree>
    <p:extLst>
      <p:ext uri="{BB962C8B-B14F-4D97-AF65-F5344CB8AC3E}">
        <p14:creationId xmlns:p14="http://schemas.microsoft.com/office/powerpoint/2010/main" val="1212972680"/>
      </p:ext>
    </p:extLst>
  </p:cSld>
  <p:clrMapOvr>
    <a:masterClrMapping/>
  </p:clrMapOvr>
  <p:transition spd="med">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alpha val="52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r>
              <a:rPr lang="en-US" dirty="0" smtClean="0"/>
              <a:t>Outreach/Communication </a:t>
            </a:r>
            <a:r>
              <a:rPr lang="en-US" dirty="0"/>
              <a:t>Strategies: Virtual Education</a:t>
            </a:r>
            <a:endParaRPr lang="en-US" dirty="0"/>
          </a:p>
        </p:txBody>
      </p:sp>
      <p:sp>
        <p:nvSpPr>
          <p:cNvPr id="8" name="Content Placeholder 2">
            <a:extLst>
              <a:ext uri="{FF2B5EF4-FFF2-40B4-BE49-F238E27FC236}">
                <a16:creationId xmlns:a16="http://schemas.microsoft.com/office/drawing/2014/main" xmlns="" id="{C370EBC0-9A6C-1346-9482-8428149B6291}"/>
              </a:ext>
            </a:extLst>
          </p:cNvPr>
          <p:cNvSpPr>
            <a:spLocks noGrp="1"/>
          </p:cNvSpPr>
          <p:nvPr>
            <p:ph idx="1" hasCustomPrompt="1"/>
          </p:nvPr>
        </p:nvSpPr>
        <p:spPr>
          <a:xfrm>
            <a:off x="525785" y="2308862"/>
            <a:ext cx="3832859" cy="4050401"/>
          </a:xfrm>
          <a:prstGeom prst="rect">
            <a:avLst/>
          </a:prstGeom>
          <a:ln>
            <a:solidFill>
              <a:schemeClr val="bg1"/>
            </a:solidFill>
          </a:ln>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marR="0" indent="-171446" algn="l" defTabSz="914400" rtl="0" eaLnBrk="1" fontAlgn="base" latinLnBrk="0" hangingPunct="1">
              <a:lnSpc>
                <a:spcPct val="100000"/>
              </a:lnSpc>
              <a:spcBef>
                <a:spcPts val="450"/>
              </a:spcBef>
              <a:spcAft>
                <a:spcPct val="0"/>
              </a:spcAft>
              <a:buClr>
                <a:schemeClr val="bg1">
                  <a:lumMod val="95000"/>
                </a:schemeClr>
              </a:buClr>
              <a:buSzPct val="70000"/>
              <a:buFont typeface="Wingdings" charset="2"/>
              <a:buChar char="§"/>
              <a:tabLst/>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smtClean="0"/>
              <a:t>“Other” Assumptions:</a:t>
            </a:r>
          </a:p>
          <a:p>
            <a:pPr lvl="1"/>
            <a:r>
              <a:rPr lang="en-US" dirty="0" smtClean="0"/>
              <a:t>Our students can weather rapid and extreme change</a:t>
            </a:r>
          </a:p>
          <a:p>
            <a:pPr lvl="1"/>
            <a:endParaRPr lang="en-US" dirty="0" smtClean="0"/>
          </a:p>
        </p:txBody>
      </p:sp>
      <p:sp>
        <p:nvSpPr>
          <p:cNvPr id="10" name="Content Placeholder 2">
            <a:extLst>
              <a:ext uri="{FF2B5EF4-FFF2-40B4-BE49-F238E27FC236}">
                <a16:creationId xmlns:a16="http://schemas.microsoft.com/office/drawing/2014/main" xmlns="" id="{0E837089-D722-E94F-9713-ABEB3D58CE47}"/>
              </a:ext>
            </a:extLst>
          </p:cNvPr>
          <p:cNvSpPr txBox="1">
            <a:spLocks/>
          </p:cNvSpPr>
          <p:nvPr/>
        </p:nvSpPr>
        <p:spPr>
          <a:xfrm>
            <a:off x="4861560" y="2308862"/>
            <a:ext cx="3855720" cy="4050401"/>
          </a:xfrm>
          <a:prstGeom prst="rect">
            <a:avLst/>
          </a:prstGeom>
          <a:ln>
            <a:solidFill>
              <a:schemeClr val="bg1"/>
            </a:solidFill>
          </a:ln>
        </p:spPr>
        <p:txBody>
          <a:bodyPr>
            <a:normAutofit/>
          </a:bodyPr>
          <a:lstStyle>
            <a:lvl1pPr marL="171446" indent="-171446" algn="l" rtl="0" eaLnBrk="1" fontAlgn="base" hangingPunct="1">
              <a:spcBef>
                <a:spcPts val="1350"/>
              </a:spcBef>
              <a:spcAft>
                <a:spcPct val="0"/>
              </a:spcAft>
              <a:buClr>
                <a:schemeClr val="bg1">
                  <a:lumMod val="95000"/>
                </a:schemeClr>
              </a:buClr>
              <a:buSzPct val="70000"/>
              <a:buFont typeface="Wingdings" charset="2"/>
              <a:buChar char="§"/>
              <a:defRPr sz="24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lgn="l" rtl="0" eaLnBrk="1" fontAlgn="base" hangingPunct="1">
              <a:spcBef>
                <a:spcPts val="450"/>
              </a:spcBef>
              <a:spcAft>
                <a:spcPct val="0"/>
              </a:spcAft>
              <a:buClr>
                <a:schemeClr val="bg1">
                  <a:lumMod val="95000"/>
                </a:schemeClr>
              </a:buClr>
              <a:buSzPct val="70000"/>
              <a:buFont typeface="Wingdings" charset="2"/>
              <a:buChar char="§"/>
              <a:defRPr sz="21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a:lstStyle>
          <a:p>
            <a:r>
              <a:rPr lang="en-US" smtClean="0"/>
              <a:t>Strategies for a ”Flipped” Assumption</a:t>
            </a:r>
          </a:p>
          <a:p>
            <a:pPr lvl="1"/>
            <a:r>
              <a:rPr lang="en-US" smtClean="0"/>
              <a:t>Always including in communication ways for students to access social service resources</a:t>
            </a:r>
          </a:p>
          <a:p>
            <a:pPr lvl="1"/>
            <a:r>
              <a:rPr lang="en-US" smtClean="0"/>
              <a:t>Checking to make sure language in communication is encouraging, soothing, etc. and not alarmist, or stokes anxiety</a:t>
            </a:r>
            <a:endParaRPr lang="en-US" dirty="0" smtClean="0"/>
          </a:p>
        </p:txBody>
      </p:sp>
    </p:spTree>
    <p:extLst>
      <p:ext uri="{BB962C8B-B14F-4D97-AF65-F5344CB8AC3E}">
        <p14:creationId xmlns:p14="http://schemas.microsoft.com/office/powerpoint/2010/main" val="2019485197"/>
      </p:ext>
    </p:extLst>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81999285"/>
      </p:ext>
    </p:extLst>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575952" y="2339439"/>
            <a:ext cx="7992094" cy="4089219"/>
          </a:xfrm>
          <a:prstGeom prst="rect">
            <a:avLst/>
          </a:prstGeom>
        </p:spPr>
        <p:txBody>
          <a:bodyPr vert="horz" lIns="91440" tIns="45720" rIns="91440" bIns="45720" rtlCol="0" anchor="ctr" anchorCtr="0">
            <a:normAutofit/>
          </a:bodyPr>
          <a:lstStyle>
            <a:lvl1pPr algn="ctr" defTabSz="685783" rtl="0" eaLnBrk="1" latinLnBrk="0" hangingPunct="1">
              <a:spcBef>
                <a:spcPct val="0"/>
              </a:spcBef>
              <a:buNone/>
              <a:defRPr sz="4800" b="1" i="0" kern="1200" baseline="0">
                <a:solidFill>
                  <a:schemeClr val="bg1"/>
                </a:solidFill>
                <a:latin typeface="Helvetica Neue" panose="02000503000000020004" pitchFamily="2" charset="0"/>
                <a:ea typeface="Helvetica Neue" panose="02000503000000020004" pitchFamily="2" charset="0"/>
                <a:cs typeface="Helvetica Neue" panose="02000503000000020004" pitchFamily="2" charset="0"/>
              </a:defRPr>
            </a:lvl1pPr>
          </a:lstStyle>
          <a:p>
            <a:r>
              <a:rPr lang="en-US" dirty="0" smtClean="0"/>
              <a:t>“How would we operate differently if we lead from an equity perspective?”</a:t>
            </a:r>
            <a:endParaRPr dirty="0"/>
          </a:p>
        </p:txBody>
      </p:sp>
    </p:spTree>
    <p:extLst>
      <p:ext uri="{BB962C8B-B14F-4D97-AF65-F5344CB8AC3E}">
        <p14:creationId xmlns:p14="http://schemas.microsoft.com/office/powerpoint/2010/main" val="431183312"/>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pPr algn="ctr"/>
            <a:r>
              <a:rPr lang="en-US" dirty="0"/>
              <a:t>1. Who are the students we’re touching?</a:t>
            </a:r>
            <a:endParaRPr lang="en-US" dirty="0"/>
          </a:p>
        </p:txBody>
      </p:sp>
      <p:sp>
        <p:nvSpPr>
          <p:cNvPr id="4" name="Content Placeholder 2"/>
          <p:cNvSpPr>
            <a:spLocks noGrp="1"/>
          </p:cNvSpPr>
          <p:nvPr>
            <p:ph idx="1" hasCustomPrompt="1"/>
          </p:nvPr>
        </p:nvSpPr>
        <p:spPr>
          <a:xfrm>
            <a:off x="525785" y="1985220"/>
            <a:ext cx="8137206" cy="3486893"/>
          </a:xfrm>
          <a:prstGeom prst="rect">
            <a:avLst/>
          </a:prstGeom>
        </p:spPr>
        <p:txBody>
          <a:bodyPr>
            <a:noAutofit/>
          </a:bodyPr>
          <a:lstStyle>
            <a:lvl1pPr marL="571500" indent="-571500">
              <a:buClr>
                <a:schemeClr val="bg1">
                  <a:lumMod val="95000"/>
                </a:schemeClr>
              </a:buClr>
              <a:buSzPct val="60000"/>
              <a:buFont typeface="Arial" charset="0"/>
              <a:buChar char="•"/>
              <a:defRPr sz="20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buFont typeface="Wingdings" charset="2"/>
              <a:buNone/>
              <a:tabLst/>
              <a:defRPr/>
            </a:pPr>
            <a:r>
              <a:rPr lang="mr-IN" dirty="0" smtClean="0"/>
              <a:t>…</a:t>
            </a:r>
            <a:r>
              <a:rPr lang="en-US" dirty="0" smtClean="0"/>
              <a:t>and of them, who are the most vulnerable?</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Undocumented</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DRC</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ESL</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Black/Afro Americans, </a:t>
            </a:r>
            <a:r>
              <a:rPr lang="en-US" dirty="0" err="1" smtClean="0"/>
              <a:t>Latinx</a:t>
            </a:r>
            <a:r>
              <a:rPr lang="en-US" dirty="0" smtClean="0"/>
              <a:t>, PI/</a:t>
            </a:r>
            <a:r>
              <a:rPr lang="en-US" dirty="0" err="1" smtClean="0"/>
              <a:t>Pacifika</a:t>
            </a:r>
            <a:endParaRPr lang="en-US" dirty="0" smtClean="0"/>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Primary caretakers</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Veterans</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Foster Youth</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Homeless</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Low-income</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a:p>
        </p:txBody>
      </p:sp>
    </p:spTree>
    <p:extLst>
      <p:ext uri="{BB962C8B-B14F-4D97-AF65-F5344CB8AC3E}">
        <p14:creationId xmlns:p14="http://schemas.microsoft.com/office/powerpoint/2010/main" val="710430717"/>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pPr algn="ctr"/>
            <a:r>
              <a:rPr lang="en-US" dirty="0"/>
              <a:t>2. What do we know about the community?</a:t>
            </a:r>
            <a:endParaRPr lang="en-US" dirty="0"/>
          </a:p>
        </p:txBody>
      </p:sp>
      <p:sp>
        <p:nvSpPr>
          <p:cNvPr id="5" name="Content Placeholder 2"/>
          <p:cNvSpPr>
            <a:spLocks noGrp="1"/>
          </p:cNvSpPr>
          <p:nvPr>
            <p:ph idx="1" hasCustomPrompt="1"/>
          </p:nvPr>
        </p:nvSpPr>
        <p:spPr>
          <a:xfrm>
            <a:off x="525784" y="2357753"/>
            <a:ext cx="8137206" cy="3486893"/>
          </a:xfrm>
          <a:prstGeom prst="rect">
            <a:avLst/>
          </a:prstGeom>
        </p:spPr>
        <p:txBody>
          <a:bodyPr>
            <a:normAutofit/>
          </a:bodyPr>
          <a:lstStyle>
            <a:lvl1pPr marL="571500" indent="-571500">
              <a:buClr>
                <a:schemeClr val="bg1">
                  <a:lumMod val="95000"/>
                </a:schemeClr>
              </a:buClr>
              <a:buSzPct val="60000"/>
              <a:buFont typeface="Arial" charset="0"/>
              <a:buChar char="•"/>
              <a:defRPr sz="24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Cultural factors </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Social challenges</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Educational challenges</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Myths and misunderstandings</a:t>
            </a:r>
            <a:endParaRPr lang="en-US" dirty="0"/>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Successes</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If we aren’t certain, we need to ask!</a:t>
            </a:r>
          </a:p>
        </p:txBody>
      </p:sp>
    </p:spTree>
    <p:extLst>
      <p:ext uri="{BB962C8B-B14F-4D97-AF65-F5344CB8AC3E}">
        <p14:creationId xmlns:p14="http://schemas.microsoft.com/office/powerpoint/2010/main" val="705632904"/>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pPr algn="ctr"/>
            <a:r>
              <a:rPr lang="en-US" dirty="0"/>
              <a:t>3. What are FH’s underlying assumptions about its students?</a:t>
            </a:r>
            <a:endParaRPr lang="en-US" dirty="0"/>
          </a:p>
        </p:txBody>
      </p:sp>
      <p:sp>
        <p:nvSpPr>
          <p:cNvPr id="6" name="Content Placeholder 2"/>
          <p:cNvSpPr>
            <a:spLocks noGrp="1"/>
          </p:cNvSpPr>
          <p:nvPr>
            <p:ph idx="1" hasCustomPrompt="1"/>
          </p:nvPr>
        </p:nvSpPr>
        <p:spPr>
          <a:xfrm>
            <a:off x="525785" y="1985220"/>
            <a:ext cx="8137206" cy="743693"/>
          </a:xfrm>
          <a:prstGeom prst="rect">
            <a:avLst/>
          </a:prstGeom>
        </p:spPr>
        <p:txBody>
          <a:bodyPr>
            <a:normAutofit fontScale="92500"/>
          </a:bodyPr>
          <a:lstStyle>
            <a:lvl1pPr marL="0" indent="0">
              <a:buClr>
                <a:schemeClr val="bg1">
                  <a:lumMod val="95000"/>
                </a:schemeClr>
              </a:buClr>
              <a:buSzPct val="60000"/>
              <a:buFont typeface="Arial" charset="0"/>
              <a:buNone/>
              <a:defRPr sz="2400" b="1"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What is the “default” setting the college operates from?</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smtClean="0"/>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smtClean="0"/>
          </a:p>
        </p:txBody>
      </p:sp>
      <p:sp>
        <p:nvSpPr>
          <p:cNvPr id="7" name="TextBox 6"/>
          <p:cNvSpPr txBox="1"/>
          <p:nvPr/>
        </p:nvSpPr>
        <p:spPr>
          <a:xfrm>
            <a:off x="402478" y="3121949"/>
            <a:ext cx="8137205" cy="2308324"/>
          </a:xfrm>
          <a:prstGeom prst="rect">
            <a:avLst/>
          </a:prstGeom>
          <a:noFill/>
        </p:spPr>
        <p:txBody>
          <a:bodyPr wrap="square" rtlCol="0">
            <a:spAutoFit/>
          </a:bodyPr>
          <a:lstStyle/>
          <a:p>
            <a:pPr marL="342900" indent="-342900">
              <a:buFont typeface="Arial" charset="0"/>
              <a:buChar char="•"/>
            </a:pPr>
            <a:r>
              <a:rPr lang="en-US" sz="2400" dirty="0" smtClean="0">
                <a:solidFill>
                  <a:schemeClr val="bg1"/>
                </a:solidFill>
              </a:rPr>
              <a:t>Values, identities,</a:t>
            </a:r>
            <a:r>
              <a:rPr lang="en-US" sz="2400" baseline="0" dirty="0" smtClean="0">
                <a:solidFill>
                  <a:schemeClr val="bg1"/>
                </a:solidFill>
              </a:rPr>
              <a:t> </a:t>
            </a:r>
            <a:r>
              <a:rPr lang="en-US" sz="2400" dirty="0" smtClean="0">
                <a:solidFill>
                  <a:schemeClr val="bg1"/>
                </a:solidFill>
              </a:rPr>
              <a:t>and abilities </a:t>
            </a:r>
            <a:r>
              <a:rPr lang="en-US" sz="2400" baseline="0" dirty="0" smtClean="0">
                <a:solidFill>
                  <a:schemeClr val="bg1"/>
                </a:solidFill>
              </a:rPr>
              <a:t>revealed in this process will tell a lot about the type of student(s) whose needs are prioritized by the institution</a:t>
            </a:r>
          </a:p>
          <a:p>
            <a:pPr marL="342900" indent="-342900">
              <a:buFont typeface="Arial" charset="0"/>
              <a:buChar char="•"/>
            </a:pPr>
            <a:r>
              <a:rPr lang="en-US" sz="2400" baseline="0" dirty="0" smtClean="0">
                <a:solidFill>
                  <a:schemeClr val="bg1"/>
                </a:solidFill>
              </a:rPr>
              <a:t>Frame the assumptions from the college perspective, but within the context of the issue, community and its challenge(s)</a:t>
            </a:r>
            <a:endParaRPr lang="en-US" sz="2400" dirty="0">
              <a:solidFill>
                <a:schemeClr val="bg1"/>
              </a:solidFill>
            </a:endParaRPr>
          </a:p>
        </p:txBody>
      </p:sp>
    </p:spTree>
    <p:extLst>
      <p:ext uri="{BB962C8B-B14F-4D97-AF65-F5344CB8AC3E}">
        <p14:creationId xmlns:p14="http://schemas.microsoft.com/office/powerpoint/2010/main" val="1800494974"/>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pPr algn="ctr"/>
            <a:r>
              <a:rPr lang="en-US" dirty="0"/>
              <a:t>3. What are FH’s underlying assumptions about its students?</a:t>
            </a:r>
            <a:endParaRPr lang="en-US" dirty="0"/>
          </a:p>
        </p:txBody>
      </p:sp>
      <p:sp>
        <p:nvSpPr>
          <p:cNvPr id="8" name="Content Placeholder 2"/>
          <p:cNvSpPr>
            <a:spLocks noGrp="1"/>
          </p:cNvSpPr>
          <p:nvPr>
            <p:ph idx="1" hasCustomPrompt="1"/>
          </p:nvPr>
        </p:nvSpPr>
        <p:spPr>
          <a:xfrm>
            <a:off x="525785" y="1925585"/>
            <a:ext cx="8137206" cy="743693"/>
          </a:xfrm>
          <a:prstGeom prst="rect">
            <a:avLst/>
          </a:prstGeom>
        </p:spPr>
        <p:txBody>
          <a:bodyPr>
            <a:normAutofit/>
          </a:bodyPr>
          <a:lstStyle>
            <a:lvl1pPr marL="0" indent="0">
              <a:buClr>
                <a:schemeClr val="bg1">
                  <a:lumMod val="95000"/>
                </a:schemeClr>
              </a:buClr>
              <a:buSzPct val="60000"/>
              <a:buFont typeface="Arial" charset="0"/>
              <a:buNone/>
              <a:defRPr sz="2400" b="1" i="0" u="sng"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In practice</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smtClean="0"/>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smtClean="0"/>
          </a:p>
        </p:txBody>
      </p:sp>
      <p:sp>
        <p:nvSpPr>
          <p:cNvPr id="9" name="TextBox 8"/>
          <p:cNvSpPr txBox="1"/>
          <p:nvPr/>
        </p:nvSpPr>
        <p:spPr>
          <a:xfrm>
            <a:off x="525785" y="2364462"/>
            <a:ext cx="7908390" cy="4493538"/>
          </a:xfrm>
          <a:prstGeom prst="rect">
            <a:avLst/>
          </a:prstGeom>
          <a:noFill/>
        </p:spPr>
        <p:txBody>
          <a:bodyPr wrap="square" rtlCol="0">
            <a:spAutoFit/>
          </a:bodyPr>
          <a:lstStyle/>
          <a:p>
            <a:r>
              <a:rPr lang="en-US" sz="2200" dirty="0" smtClean="0">
                <a:solidFill>
                  <a:schemeClr val="bg1"/>
                </a:solidFill>
              </a:rPr>
              <a:t>Issue:</a:t>
            </a:r>
            <a:r>
              <a:rPr lang="en-US" sz="2200" baseline="0" dirty="0" smtClean="0">
                <a:solidFill>
                  <a:schemeClr val="bg1"/>
                </a:solidFill>
              </a:rPr>
              <a:t> Providing tutoring services to students, leading with equity approach</a:t>
            </a:r>
          </a:p>
          <a:p>
            <a:endParaRPr lang="en-US" sz="2200" baseline="0" dirty="0" smtClean="0">
              <a:solidFill>
                <a:schemeClr val="bg1"/>
              </a:solidFill>
            </a:endParaRPr>
          </a:p>
          <a:p>
            <a:r>
              <a:rPr lang="en-US" sz="2200" baseline="0" dirty="0" smtClean="0">
                <a:solidFill>
                  <a:schemeClr val="bg1"/>
                </a:solidFill>
              </a:rPr>
              <a:t>Community: Students with disabilities</a:t>
            </a:r>
          </a:p>
          <a:p>
            <a:endParaRPr lang="en-US" sz="2200" baseline="0" dirty="0" smtClean="0">
              <a:solidFill>
                <a:schemeClr val="bg1"/>
              </a:solidFill>
            </a:endParaRPr>
          </a:p>
          <a:p>
            <a:r>
              <a:rPr lang="en-US" sz="2200" baseline="0" dirty="0" smtClean="0">
                <a:solidFill>
                  <a:schemeClr val="bg1"/>
                </a:solidFill>
              </a:rPr>
              <a:t>Challenge: Some students with disabilities require different academic resources/tools, and the quantity of that need is greater</a:t>
            </a:r>
          </a:p>
          <a:p>
            <a:endParaRPr lang="en-US" sz="2200" baseline="0" dirty="0" smtClean="0">
              <a:solidFill>
                <a:schemeClr val="bg1"/>
              </a:solidFill>
            </a:endParaRPr>
          </a:p>
          <a:p>
            <a:r>
              <a:rPr lang="en-US" sz="2200" baseline="0" dirty="0" smtClean="0">
                <a:solidFill>
                  <a:schemeClr val="bg1"/>
                </a:solidFill>
              </a:rPr>
              <a:t>Assumption: Foothill assumes that student related needs (like academic resources and tools) and the quantity of that need, are relatively the same for all students (i.e. Students don’t need more than what’s fair for all)</a:t>
            </a:r>
            <a:endParaRPr lang="en-US" sz="2200" dirty="0" smtClean="0">
              <a:solidFill>
                <a:schemeClr val="bg1"/>
              </a:solidFill>
            </a:endParaRPr>
          </a:p>
        </p:txBody>
      </p:sp>
    </p:spTree>
    <p:extLst>
      <p:ext uri="{BB962C8B-B14F-4D97-AF65-F5344CB8AC3E}">
        <p14:creationId xmlns:p14="http://schemas.microsoft.com/office/powerpoint/2010/main" val="1112862601"/>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pPr algn="ctr"/>
            <a:r>
              <a:rPr lang="en-US" dirty="0" smtClean="0"/>
              <a:t>4. </a:t>
            </a:r>
            <a:r>
              <a:rPr lang="en-US" dirty="0"/>
              <a:t>Flip the assumption to lead with equity.</a:t>
            </a:r>
            <a:endParaRPr lang="en-US" dirty="0"/>
          </a:p>
        </p:txBody>
      </p:sp>
      <p:sp>
        <p:nvSpPr>
          <p:cNvPr id="8" name="Content Placeholder 2"/>
          <p:cNvSpPr>
            <a:spLocks noGrp="1"/>
          </p:cNvSpPr>
          <p:nvPr>
            <p:ph idx="1" hasCustomPrompt="1"/>
          </p:nvPr>
        </p:nvSpPr>
        <p:spPr>
          <a:xfrm>
            <a:off x="525785" y="1985220"/>
            <a:ext cx="8137206" cy="743693"/>
          </a:xfrm>
          <a:prstGeom prst="rect">
            <a:avLst/>
          </a:prstGeom>
        </p:spPr>
        <p:txBody>
          <a:bodyPr>
            <a:normAutofit/>
          </a:bodyPr>
          <a:lstStyle>
            <a:lvl1pPr marL="0" indent="0">
              <a:buClr>
                <a:schemeClr val="bg1">
                  <a:lumMod val="95000"/>
                </a:schemeClr>
              </a:buClr>
              <a:buSzPct val="60000"/>
              <a:buFont typeface="Arial" charset="0"/>
              <a:buNone/>
              <a:defRPr sz="2400" b="1" i="0" u="sng"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60000"/>
              <a:buFont typeface="Wingdings" charset="2"/>
              <a:buChar char="§"/>
              <a:defRPr sz="32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r>
              <a:rPr lang="en-US" dirty="0" smtClean="0"/>
              <a:t>In practice</a:t>
            </a:r>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smtClean="0"/>
          </a:p>
          <a:p>
            <a:pPr marL="171446" marR="0" lvl="0" indent="-171446" algn="l" defTabSz="914400" rtl="0" eaLnBrk="1" fontAlgn="base" latinLnBrk="0" hangingPunct="1">
              <a:lnSpc>
                <a:spcPct val="100000"/>
              </a:lnSpc>
              <a:spcBef>
                <a:spcPts val="1350"/>
              </a:spcBef>
              <a:spcAft>
                <a:spcPct val="0"/>
              </a:spcAft>
              <a:buClr>
                <a:schemeClr val="bg1">
                  <a:lumMod val="95000"/>
                </a:schemeClr>
              </a:buClr>
              <a:buSzPct val="60000"/>
              <a:tabLst/>
              <a:defRPr/>
            </a:pPr>
            <a:endParaRPr lang="en-US" dirty="0" smtClean="0"/>
          </a:p>
        </p:txBody>
      </p:sp>
      <p:sp>
        <p:nvSpPr>
          <p:cNvPr id="5" name="TextBox 4"/>
          <p:cNvSpPr txBox="1"/>
          <p:nvPr/>
        </p:nvSpPr>
        <p:spPr>
          <a:xfrm>
            <a:off x="525785" y="2501294"/>
            <a:ext cx="7908390" cy="2462213"/>
          </a:xfrm>
          <a:prstGeom prst="rect">
            <a:avLst/>
          </a:prstGeom>
          <a:noFill/>
        </p:spPr>
        <p:txBody>
          <a:bodyPr wrap="square" rtlCol="0">
            <a:spAutoFit/>
          </a:bodyPr>
          <a:lstStyle/>
          <a:p>
            <a:endParaRPr lang="en-US" sz="2200" baseline="0" dirty="0" smtClean="0">
              <a:solidFill>
                <a:schemeClr val="bg1"/>
              </a:solidFill>
            </a:endParaRPr>
          </a:p>
          <a:p>
            <a:r>
              <a:rPr lang="en-US" sz="2200" baseline="0" dirty="0" smtClean="0">
                <a:solidFill>
                  <a:schemeClr val="bg1"/>
                </a:solidFill>
              </a:rPr>
              <a:t>Assumption: Foothill assumes that student related needs (like academic resources and tools) and the quantity of that need, </a:t>
            </a:r>
            <a:r>
              <a:rPr lang="en-US" sz="2200" b="1" baseline="0" dirty="0" smtClean="0">
                <a:solidFill>
                  <a:schemeClr val="bg1"/>
                </a:solidFill>
              </a:rPr>
              <a:t>VARIES</a:t>
            </a:r>
            <a:r>
              <a:rPr lang="en-US" sz="2200" baseline="0" dirty="0" smtClean="0">
                <a:solidFill>
                  <a:schemeClr val="bg1"/>
                </a:solidFill>
              </a:rPr>
              <a:t> for all students. </a:t>
            </a:r>
            <a:r>
              <a:rPr lang="en-US" sz="2200" b="1" baseline="0" dirty="0" smtClean="0">
                <a:solidFill>
                  <a:schemeClr val="bg1"/>
                </a:solidFill>
              </a:rPr>
              <a:t>FOOTHILL ENDEAVORS TO MEET ALL STUDENTS NEEDS, PARTICULARILY ENSURING THAT STUDENTS WITH GREATER NEEDS RECEIVE THEM.</a:t>
            </a:r>
            <a:endParaRPr lang="en-US" sz="2200" b="1" dirty="0" smtClean="0">
              <a:solidFill>
                <a:schemeClr val="bg1"/>
              </a:solidFill>
            </a:endParaRPr>
          </a:p>
        </p:txBody>
      </p:sp>
      <p:sp>
        <p:nvSpPr>
          <p:cNvPr id="6" name="TextBox 5"/>
          <p:cNvSpPr txBox="1"/>
          <p:nvPr/>
        </p:nvSpPr>
        <p:spPr>
          <a:xfrm>
            <a:off x="967154" y="5398477"/>
            <a:ext cx="7192108" cy="830997"/>
          </a:xfrm>
          <a:prstGeom prst="rect">
            <a:avLst/>
          </a:prstGeom>
          <a:noFill/>
        </p:spPr>
        <p:txBody>
          <a:bodyPr wrap="square" rtlCol="0">
            <a:spAutoFit/>
          </a:bodyPr>
          <a:lstStyle/>
          <a:p>
            <a:pPr algn="ctr"/>
            <a:r>
              <a:rPr lang="en-US" i="1" dirty="0" smtClean="0">
                <a:solidFill>
                  <a:schemeClr val="bg1"/>
                </a:solidFill>
              </a:rPr>
              <a:t>What</a:t>
            </a:r>
            <a:r>
              <a:rPr lang="en-US" i="1" baseline="0" dirty="0" smtClean="0">
                <a:solidFill>
                  <a:schemeClr val="bg1"/>
                </a:solidFill>
              </a:rPr>
              <a:t> would you do differently? What actions would change?</a:t>
            </a:r>
            <a:endParaRPr lang="en-US" i="1" dirty="0">
              <a:solidFill>
                <a:schemeClr val="bg1"/>
              </a:solidFill>
            </a:endParaRPr>
          </a:p>
        </p:txBody>
      </p:sp>
    </p:spTree>
    <p:extLst>
      <p:ext uri="{BB962C8B-B14F-4D97-AF65-F5344CB8AC3E}">
        <p14:creationId xmlns:p14="http://schemas.microsoft.com/office/powerpoint/2010/main" val="1325727232"/>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pPr algn="ctr"/>
            <a:r>
              <a:rPr lang="en-US" dirty="0" smtClean="0"/>
              <a:t>Outreaching to Students We Don</a:t>
            </a:r>
            <a:r>
              <a:rPr lang="mr-IN" dirty="0" smtClean="0"/>
              <a:t>’</a:t>
            </a:r>
            <a:r>
              <a:rPr lang="en-US" dirty="0" smtClean="0"/>
              <a:t>t Reach About Virtual Ed Info &amp; Resources</a:t>
            </a:r>
            <a:endParaRPr lang="en-US" dirty="0"/>
          </a:p>
        </p:txBody>
      </p:sp>
      <p:sp>
        <p:nvSpPr>
          <p:cNvPr id="5" name="TextBox 4"/>
          <p:cNvSpPr txBox="1"/>
          <p:nvPr/>
        </p:nvSpPr>
        <p:spPr>
          <a:xfrm>
            <a:off x="525785" y="2501294"/>
            <a:ext cx="7908390" cy="2123658"/>
          </a:xfrm>
          <a:prstGeom prst="rect">
            <a:avLst/>
          </a:prstGeom>
          <a:noFill/>
        </p:spPr>
        <p:txBody>
          <a:bodyPr wrap="square" rtlCol="0">
            <a:spAutoFit/>
          </a:bodyPr>
          <a:lstStyle/>
          <a:p>
            <a:r>
              <a:rPr lang="en-US" sz="2200" baseline="0" dirty="0" smtClean="0">
                <a:solidFill>
                  <a:schemeClr val="bg1"/>
                </a:solidFill>
              </a:rPr>
              <a:t>You</a:t>
            </a:r>
            <a:r>
              <a:rPr lang="en-US" sz="2200" dirty="0" smtClean="0">
                <a:solidFill>
                  <a:schemeClr val="bg1"/>
                </a:solidFill>
              </a:rPr>
              <a:t> try it.</a:t>
            </a:r>
          </a:p>
          <a:p>
            <a:endParaRPr lang="en-US" sz="2200" baseline="0" dirty="0">
              <a:solidFill>
                <a:schemeClr val="bg1"/>
              </a:solidFill>
            </a:endParaRPr>
          </a:p>
          <a:p>
            <a:pPr marL="457200" indent="-457200">
              <a:buAutoNum type="arabicPeriod"/>
            </a:pPr>
            <a:r>
              <a:rPr lang="en-US" sz="2200" dirty="0" smtClean="0">
                <a:solidFill>
                  <a:schemeClr val="bg1"/>
                </a:solidFill>
              </a:rPr>
              <a:t>Identify vulnerable population(s)</a:t>
            </a:r>
          </a:p>
          <a:p>
            <a:pPr marL="457200" indent="-457200">
              <a:buAutoNum type="arabicPeriod"/>
            </a:pPr>
            <a:r>
              <a:rPr lang="en-US" sz="2200" baseline="0" dirty="0" smtClean="0">
                <a:solidFill>
                  <a:schemeClr val="bg1"/>
                </a:solidFill>
              </a:rPr>
              <a:t>Identify the community’s needs/challenges</a:t>
            </a:r>
          </a:p>
          <a:p>
            <a:pPr marL="457200" indent="-457200">
              <a:buAutoNum type="arabicPeriod"/>
            </a:pPr>
            <a:r>
              <a:rPr lang="en-US" sz="2200" dirty="0" smtClean="0">
                <a:solidFill>
                  <a:schemeClr val="bg1"/>
                </a:solidFill>
              </a:rPr>
              <a:t>Frame the institutional assumption</a:t>
            </a:r>
          </a:p>
          <a:p>
            <a:pPr marL="457200" indent="-457200">
              <a:buAutoNum type="arabicPeriod"/>
            </a:pPr>
            <a:r>
              <a:rPr lang="en-US" sz="2200" baseline="0" dirty="0" smtClean="0">
                <a:solidFill>
                  <a:schemeClr val="bg1"/>
                </a:solidFill>
              </a:rPr>
              <a:t>Flip the institutional assumption</a:t>
            </a:r>
          </a:p>
        </p:txBody>
      </p:sp>
      <p:sp>
        <p:nvSpPr>
          <p:cNvPr id="6" name="TextBox 5"/>
          <p:cNvSpPr txBox="1"/>
          <p:nvPr/>
        </p:nvSpPr>
        <p:spPr>
          <a:xfrm>
            <a:off x="967154" y="5398477"/>
            <a:ext cx="7192108" cy="830997"/>
          </a:xfrm>
          <a:prstGeom prst="rect">
            <a:avLst/>
          </a:prstGeom>
          <a:noFill/>
        </p:spPr>
        <p:txBody>
          <a:bodyPr wrap="square" rtlCol="0">
            <a:spAutoFit/>
          </a:bodyPr>
          <a:lstStyle/>
          <a:p>
            <a:pPr algn="ctr"/>
            <a:r>
              <a:rPr lang="en-US" i="1" dirty="0" smtClean="0">
                <a:solidFill>
                  <a:schemeClr val="bg1"/>
                </a:solidFill>
              </a:rPr>
              <a:t>What</a:t>
            </a:r>
            <a:r>
              <a:rPr lang="en-US" i="1" baseline="0" dirty="0" smtClean="0">
                <a:solidFill>
                  <a:schemeClr val="bg1"/>
                </a:solidFill>
              </a:rPr>
              <a:t> would you do differently? What actions would change?</a:t>
            </a:r>
            <a:endParaRPr lang="en-US" i="1" dirty="0">
              <a:solidFill>
                <a:schemeClr val="bg1"/>
              </a:solidFill>
            </a:endParaRPr>
          </a:p>
        </p:txBody>
      </p:sp>
    </p:spTree>
    <p:extLst>
      <p:ext uri="{BB962C8B-B14F-4D97-AF65-F5344CB8AC3E}">
        <p14:creationId xmlns:p14="http://schemas.microsoft.com/office/powerpoint/2010/main" val="1587268032"/>
      </p:ext>
    </p:extLst>
  </p:cSld>
  <p:clrMapOvr>
    <a:masterClrMapping/>
  </p:clrMapOvr>
  <p:transition spd="med">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F5BBA-91BB-CC47-9542-3EF37CF41E75}"/>
              </a:ext>
            </a:extLst>
          </p:cNvPr>
          <p:cNvSpPr>
            <a:spLocks noGrp="1"/>
          </p:cNvSpPr>
          <p:nvPr>
            <p:ph type="title"/>
          </p:nvPr>
        </p:nvSpPr>
        <p:spPr/>
        <p:txBody>
          <a:bodyPr/>
          <a:lstStyle/>
          <a:p>
            <a:r>
              <a:rPr lang="en-US" dirty="0" smtClean="0"/>
              <a:t>Outreach/Communication </a:t>
            </a:r>
            <a:r>
              <a:rPr lang="en-US" dirty="0"/>
              <a:t>Strategies: Virtual Education</a:t>
            </a:r>
            <a:endParaRPr lang="en-US" dirty="0"/>
          </a:p>
        </p:txBody>
      </p:sp>
      <p:sp>
        <p:nvSpPr>
          <p:cNvPr id="11" name="Content Placeholder 2">
            <a:extLst>
              <a:ext uri="{FF2B5EF4-FFF2-40B4-BE49-F238E27FC236}">
                <a16:creationId xmlns:a16="http://schemas.microsoft.com/office/drawing/2014/main" xmlns="" id="{C370EBC0-9A6C-1346-9482-8428149B6291}"/>
              </a:ext>
            </a:extLst>
          </p:cNvPr>
          <p:cNvSpPr>
            <a:spLocks noGrp="1"/>
          </p:cNvSpPr>
          <p:nvPr>
            <p:ph idx="1" hasCustomPrompt="1"/>
          </p:nvPr>
        </p:nvSpPr>
        <p:spPr>
          <a:xfrm>
            <a:off x="525785" y="2308862"/>
            <a:ext cx="3832859" cy="4050401"/>
          </a:xfrm>
          <a:prstGeom prst="rect">
            <a:avLst/>
          </a:prstGeom>
          <a:ln>
            <a:solidFill>
              <a:schemeClr val="bg1"/>
            </a:solidFill>
          </a:ln>
        </p:spPr>
        <p:txBody>
          <a:bodyPr>
            <a:normAutofit/>
          </a:bodyPr>
          <a:lstStyle>
            <a:lvl1pPr marL="171446" indent="-171446">
              <a:buClr>
                <a:schemeClr val="bg1">
                  <a:lumMod val="95000"/>
                </a:schemeClr>
              </a:buClr>
              <a:buSzPct val="70000"/>
              <a:buFont typeface="Wingdings" charset="2"/>
              <a:buChar char="§"/>
              <a:defRPr sz="24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buClr>
                <a:schemeClr val="bg1">
                  <a:lumMod val="95000"/>
                </a:schemeClr>
              </a:buClr>
              <a:buSzPct val="70000"/>
              <a:buFont typeface="Wingdings" charset="2"/>
              <a:buChar char="§"/>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buClr>
                <a:schemeClr val="bg1">
                  <a:lumMod val="95000"/>
                </a:schemeClr>
              </a:buClr>
              <a:buSzPct val="70000"/>
              <a:buFont typeface="Wingdings" charset="2"/>
              <a:buChar char="§"/>
              <a:defRPr sz="2100" b="0" i="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buClr>
                <a:schemeClr val="bg1">
                  <a:lumMod val="95000"/>
                </a:schemeClr>
              </a:buClr>
              <a:buSzPct val="70000"/>
              <a:buFont typeface="Wingdings" charset="2"/>
              <a:buChar char="§"/>
              <a:defRPr sz="2100" b="0" i="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stStyle>
          <a:p>
            <a:pPr lvl="0"/>
            <a:r>
              <a:rPr lang="en-US" dirty="0" smtClean="0"/>
              <a:t>Technology Assumptions:</a:t>
            </a:r>
            <a:endParaRPr lang="en-US" dirty="0"/>
          </a:p>
          <a:p>
            <a:pPr lvl="1"/>
            <a:r>
              <a:rPr lang="en-US" dirty="0" smtClean="0"/>
              <a:t>Access (majority of our students have access to a computer/laptop, stable internet connection, updated and viable email address</a:t>
            </a:r>
            <a:endParaRPr lang="en-US" dirty="0"/>
          </a:p>
        </p:txBody>
      </p:sp>
      <p:sp>
        <p:nvSpPr>
          <p:cNvPr id="12" name="Content Placeholder 2">
            <a:extLst>
              <a:ext uri="{FF2B5EF4-FFF2-40B4-BE49-F238E27FC236}">
                <a16:creationId xmlns:a16="http://schemas.microsoft.com/office/drawing/2014/main" xmlns="" id="{0E837089-D722-E94F-9713-ABEB3D58CE47}"/>
              </a:ext>
            </a:extLst>
          </p:cNvPr>
          <p:cNvSpPr txBox="1">
            <a:spLocks/>
          </p:cNvSpPr>
          <p:nvPr/>
        </p:nvSpPr>
        <p:spPr>
          <a:xfrm>
            <a:off x="4861560" y="2308862"/>
            <a:ext cx="3855720" cy="4050401"/>
          </a:xfrm>
          <a:prstGeom prst="rect">
            <a:avLst/>
          </a:prstGeom>
          <a:ln>
            <a:solidFill>
              <a:schemeClr val="bg1"/>
            </a:solidFill>
          </a:ln>
        </p:spPr>
        <p:txBody>
          <a:bodyPr>
            <a:normAutofit/>
          </a:bodyPr>
          <a:lstStyle>
            <a:lvl1pPr marL="171446" indent="-171446" algn="l" rtl="0" eaLnBrk="1" fontAlgn="base" hangingPunct="1">
              <a:spcBef>
                <a:spcPts val="1350"/>
              </a:spcBef>
              <a:spcAft>
                <a:spcPct val="0"/>
              </a:spcAft>
              <a:buClr>
                <a:schemeClr val="bg1">
                  <a:lumMod val="95000"/>
                </a:schemeClr>
              </a:buClr>
              <a:buSzPct val="70000"/>
              <a:buFont typeface="Wingdings" charset="2"/>
              <a:buChar char="§"/>
              <a:defRPr sz="24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1pPr>
            <a:lvl2pPr marL="342892" indent="-171446" algn="l" rtl="0" eaLnBrk="1" fontAlgn="base" hangingPunct="1">
              <a:spcBef>
                <a:spcPts val="450"/>
              </a:spcBef>
              <a:spcAft>
                <a:spcPct val="0"/>
              </a:spcAft>
              <a:buClr>
                <a:schemeClr val="bg1">
                  <a:lumMod val="95000"/>
                </a:schemeClr>
              </a:buClr>
              <a:buSzPct val="70000"/>
              <a:buFont typeface="Wingdings" charset="2"/>
              <a:buChar char="§"/>
              <a:defRPr sz="2100" b="0" i="0" kern="1200" baseline="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2pPr>
            <a:lvl3pPr marL="514337"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3pPr>
            <a:lvl4pPr marL="685783"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4pPr>
            <a:lvl5pPr marL="857228" indent="-171446" algn="l" rtl="0" eaLnBrk="1" fontAlgn="base" hangingPunct="1">
              <a:spcBef>
                <a:spcPts val="450"/>
              </a:spcBef>
              <a:spcAft>
                <a:spcPct val="0"/>
              </a:spcAft>
              <a:buClr>
                <a:schemeClr val="bg1">
                  <a:lumMod val="95000"/>
                </a:schemeClr>
              </a:buClr>
              <a:buSzPct val="70000"/>
              <a:buFont typeface="Wingdings" charset="2"/>
              <a:buChar char="§"/>
              <a:defRPr sz="2100" b="0" i="0" kern="1200">
                <a:solidFill>
                  <a:schemeClr val="bg1">
                    <a:lumMod val="95000"/>
                  </a:schemeClr>
                </a:solidFill>
                <a:latin typeface="Helvetica Neue" panose="02000503000000020004" pitchFamily="2" charset="0"/>
                <a:ea typeface="Helvetica Neue" panose="02000503000000020004" pitchFamily="2" charset="0"/>
                <a:cs typeface="Helvetica Neue" panose="02000503000000020004" pitchFamily="2" charset="0"/>
              </a:defRPr>
            </a:lvl5pPr>
            <a:lvl6pPr marL="103343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6pPr>
            <a:lvl7pPr marL="1202501" indent="-171446" algn="l" defTabSz="685783" rtl="0" eaLnBrk="1" latinLnBrk="0" hangingPunct="1">
              <a:spcBef>
                <a:spcPct val="20000"/>
              </a:spcBef>
              <a:buClr>
                <a:schemeClr val="accent1"/>
              </a:buClr>
              <a:buFont typeface="Wingdings 2" pitchFamily="18" charset="2"/>
              <a:buChar char=""/>
              <a:defRPr lang="en-US" sz="1350" kern="1200" dirty="0" smtClean="0">
                <a:solidFill>
                  <a:schemeClr val="tx2"/>
                </a:solidFill>
                <a:latin typeface="+mn-lt"/>
                <a:ea typeface="+mn-ea"/>
                <a:cs typeface="+mn-cs"/>
              </a:defRPr>
            </a:lvl7pPr>
            <a:lvl8pPr marL="1372757" indent="-171446" algn="l" defTabSz="685783" rtl="0" eaLnBrk="1" latinLnBrk="0" hangingPunct="1">
              <a:spcBef>
                <a:spcPct val="20000"/>
              </a:spcBef>
              <a:buClr>
                <a:schemeClr val="accent1">
                  <a:lumMod val="50000"/>
                </a:schemeClr>
              </a:buClr>
              <a:buFont typeface="Wingdings 2" pitchFamily="18" charset="2"/>
              <a:buChar char=""/>
              <a:defRPr lang="en-US" sz="1350" kern="1200" dirty="0" smtClean="0">
                <a:solidFill>
                  <a:schemeClr val="tx2"/>
                </a:solidFill>
                <a:latin typeface="+mn-lt"/>
                <a:ea typeface="+mn-ea"/>
                <a:cs typeface="+mn-cs"/>
              </a:defRPr>
            </a:lvl8pPr>
            <a:lvl9pPr marL="1543012" indent="-171446" algn="l" defTabSz="685783" rtl="0" eaLnBrk="1" latinLnBrk="0" hangingPunct="1">
              <a:spcBef>
                <a:spcPct val="20000"/>
              </a:spcBef>
              <a:buClr>
                <a:schemeClr val="accent1"/>
              </a:buClr>
              <a:buFont typeface="Wingdings 2" pitchFamily="18" charset="2"/>
              <a:buChar char=""/>
              <a:defRPr lang="en-US" sz="1350" kern="1200" dirty="0">
                <a:solidFill>
                  <a:schemeClr val="tx2"/>
                </a:solidFill>
                <a:latin typeface="+mn-lt"/>
                <a:ea typeface="+mn-ea"/>
                <a:cs typeface="+mn-cs"/>
              </a:defRPr>
            </a:lvl9pPr>
          </a:lstStyle>
          <a:p>
            <a:r>
              <a:rPr lang="en-US" dirty="0" smtClean="0"/>
              <a:t>Strategies for a ”Flipped” Assumption</a:t>
            </a:r>
          </a:p>
          <a:p>
            <a:pPr lvl="1"/>
            <a:r>
              <a:rPr lang="en-US" dirty="0" smtClean="0"/>
              <a:t>Majority (95%?) have smart phones so text may be a more effective means of communication</a:t>
            </a:r>
            <a:endParaRPr lang="en-US" dirty="0" smtClean="0"/>
          </a:p>
        </p:txBody>
      </p:sp>
    </p:spTree>
    <p:extLst>
      <p:ext uri="{BB962C8B-B14F-4D97-AF65-F5344CB8AC3E}">
        <p14:creationId xmlns:p14="http://schemas.microsoft.com/office/powerpoint/2010/main" val="1945451790"/>
      </p:ext>
    </p:extLst>
  </p:cSld>
  <p:clrMapOvr>
    <a:masterClrMapping/>
  </p:clrMapOvr>
  <p:transition spd="med">
    <p:fade/>
  </p:transition>
  <p:timing>
    <p:tnLst>
      <p:par>
        <p:cTn id="1" dur="indefinite" restart="never" nodeType="tmRoot"/>
      </p:par>
    </p:tnLst>
  </p:timing>
</p:sld>
</file>

<file path=ppt/theme/theme1.xml><?xml version="1.0" encoding="utf-8"?>
<a:theme xmlns:a="http://schemas.openxmlformats.org/drawingml/2006/main" name="fh_main-template_fall15">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T_Study_Session_8_22_2018 JR" id="{49CD5E9C-E92B-6D48-A57C-3BBF21C1C716}" vid="{ECC541BD-5007-5C42-8A1B-7F4CC24D3F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fh_main-template_fall15</Template>
  <TotalTime>1081</TotalTime>
  <Words>674</Words>
  <Application>Microsoft Macintosh PowerPoint</Application>
  <PresentationFormat>On-screen Show (4:3)</PresentationFormat>
  <Paragraphs>98</Paragraphs>
  <Slides>14</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Calibri</vt:lpstr>
      <vt:lpstr>Century Gothic</vt:lpstr>
      <vt:lpstr>Helvetica Neue</vt:lpstr>
      <vt:lpstr>Helvetica Neue Medium</vt:lpstr>
      <vt:lpstr>ＭＳ Ｐゴシック</vt:lpstr>
      <vt:lpstr>Wingdings</vt:lpstr>
      <vt:lpstr>Wingdings 2</vt:lpstr>
      <vt:lpstr>Arial</vt:lpstr>
      <vt:lpstr>fh_main-template_fall15</vt:lpstr>
      <vt:lpstr>Disconnected Student Populations and  Equity Approaches to Inclusion  </vt:lpstr>
      <vt:lpstr>“How would we operate differently if we lead from an equity perspective?”</vt:lpstr>
      <vt:lpstr>1. Who are the students we’re touching?</vt:lpstr>
      <vt:lpstr>2. What do we know about the community?</vt:lpstr>
      <vt:lpstr>3. What are FH’s underlying assumptions about its students?</vt:lpstr>
      <vt:lpstr>3. What are FH’s underlying assumptions about its students?</vt:lpstr>
      <vt:lpstr>4. Flip the assumption to lead with equity.</vt:lpstr>
      <vt:lpstr>Outreaching to Students We Don’t Reach About Virtual Ed Info &amp; Resources</vt:lpstr>
      <vt:lpstr>Outreach/Communication Strategies: Virtual Education</vt:lpstr>
      <vt:lpstr>Outreach/Communication Strategies: Virtual Education</vt:lpstr>
      <vt:lpstr>Outreach/Communication Strategies: Virtual Education</vt:lpstr>
      <vt:lpstr>Outreach/Communication Strategies: Virtual Education</vt:lpstr>
      <vt:lpstr>Outreach/Communication Strategies: Virtual Education</vt:lpstr>
      <vt:lpstr>PowerPoint Presentation</vt:lpstr>
    </vt:vector>
  </TitlesOfParts>
  <Company/>
  <LinksUpToDate>false</LinksUpToDate>
  <SharedDoc>false</SharedDoc>
  <HyperlinksChanged>false</HyperlinksChanged>
  <AppVersion>15.0037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Jerry Robredo</dc:creator>
  <cp:lastModifiedBy>Adrienne Hypolite</cp:lastModifiedBy>
  <cp:revision>87</cp:revision>
  <cp:lastPrinted>2020-04-06T17:20:04Z</cp:lastPrinted>
  <dcterms:created xsi:type="dcterms:W3CDTF">2018-10-16T17:40:14Z</dcterms:created>
  <dcterms:modified xsi:type="dcterms:W3CDTF">2020-06-05T20:19:37Z</dcterms:modified>
</cp:coreProperties>
</file>