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8" r:id="rId2"/>
    <p:sldId id="257" r:id="rId3"/>
    <p:sldId id="260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240"/>
  </p:normalViewPr>
  <p:slideViewPr>
    <p:cSldViewPr snapToGrid="0">
      <p:cViewPr varScale="1">
        <p:scale>
          <a:sx n="125" d="100"/>
          <a:sy n="125" d="100"/>
        </p:scale>
        <p:origin x="5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4FD46E-CECD-574D-81DE-6CFE9D2C01AC}" type="doc">
      <dgm:prSet loTypeId="urn:microsoft.com/office/officeart/2005/8/layout/target1" loCatId="" qsTypeId="urn:microsoft.com/office/officeart/2005/8/quickstyle/3d3" qsCatId="3D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CF1F15DC-541F-8B4D-8729-65790303BF63}">
      <dgm:prSet phldrT="[Text]"/>
      <dgm:spPr/>
      <dgm:t>
        <a:bodyPr/>
        <a:lstStyle/>
        <a:p>
          <a:r>
            <a:rPr lang="en-US" b="1" dirty="0"/>
            <a:t>VISION</a:t>
          </a:r>
          <a:r>
            <a:rPr lang="en-US" dirty="0"/>
            <a:t>:</a:t>
          </a:r>
        </a:p>
        <a:p>
          <a:r>
            <a:rPr lang="en-US" dirty="0"/>
            <a:t>Core values</a:t>
          </a:r>
        </a:p>
        <a:p>
          <a:r>
            <a:rPr lang="en-US" dirty="0"/>
            <a:t>Purpose</a:t>
          </a:r>
        </a:p>
        <a:p>
          <a:r>
            <a:rPr lang="en-US" dirty="0"/>
            <a:t>Mission </a:t>
          </a:r>
        </a:p>
      </dgm:t>
    </dgm:pt>
    <dgm:pt modelId="{B116E8A8-D816-E146-A804-426C224CDD7F}" type="parTrans" cxnId="{FCA39BE9-BB0A-1A47-AC15-82F5B5C17733}">
      <dgm:prSet/>
      <dgm:spPr/>
      <dgm:t>
        <a:bodyPr/>
        <a:lstStyle/>
        <a:p>
          <a:endParaRPr lang="en-US"/>
        </a:p>
      </dgm:t>
    </dgm:pt>
    <dgm:pt modelId="{AA905A19-0ABE-BB4F-8553-3502ACBB0002}" type="sibTrans" cxnId="{FCA39BE9-BB0A-1A47-AC15-82F5B5C17733}">
      <dgm:prSet/>
      <dgm:spPr/>
      <dgm:t>
        <a:bodyPr/>
        <a:lstStyle/>
        <a:p>
          <a:endParaRPr lang="en-US"/>
        </a:p>
      </dgm:t>
    </dgm:pt>
    <dgm:pt modelId="{E4C15302-10D9-C642-84F6-B553844C6B91}">
      <dgm:prSet phldrT="[Text]"/>
      <dgm:spPr/>
      <dgm:t>
        <a:bodyPr/>
        <a:lstStyle/>
        <a:p>
          <a:r>
            <a:rPr lang="en-US" b="1" dirty="0"/>
            <a:t>STRATEGY</a:t>
          </a:r>
          <a:r>
            <a:rPr lang="en-US" dirty="0"/>
            <a:t>:</a:t>
          </a:r>
        </a:p>
        <a:p>
          <a:r>
            <a:rPr lang="en-US" dirty="0"/>
            <a:t>Internal and External Assessment</a:t>
          </a:r>
        </a:p>
        <a:p>
          <a:r>
            <a:rPr lang="en-US" dirty="0"/>
            <a:t>Strategic Decisions and Objectives</a:t>
          </a:r>
        </a:p>
      </dgm:t>
    </dgm:pt>
    <dgm:pt modelId="{9E21DB80-0466-3148-BACB-3B0300D29147}" type="parTrans" cxnId="{D7C6E0DC-9526-3845-9F88-D21C26C46AE2}">
      <dgm:prSet/>
      <dgm:spPr/>
      <dgm:t>
        <a:bodyPr/>
        <a:lstStyle/>
        <a:p>
          <a:endParaRPr lang="en-US"/>
        </a:p>
      </dgm:t>
    </dgm:pt>
    <dgm:pt modelId="{E7DFC49A-DEB9-1643-966E-737B64492051}" type="sibTrans" cxnId="{D7C6E0DC-9526-3845-9F88-D21C26C46AE2}">
      <dgm:prSet/>
      <dgm:spPr/>
      <dgm:t>
        <a:bodyPr/>
        <a:lstStyle/>
        <a:p>
          <a:endParaRPr lang="en-US"/>
        </a:p>
      </dgm:t>
    </dgm:pt>
    <dgm:pt modelId="{389A2EB6-4B34-FC41-B2F2-C3EABEDAFB28}">
      <dgm:prSet phldrT="[Text]"/>
      <dgm:spPr/>
      <dgm:t>
        <a:bodyPr/>
        <a:lstStyle/>
        <a:p>
          <a:r>
            <a:rPr lang="en-US" b="1" dirty="0"/>
            <a:t>TACTICS:</a:t>
          </a:r>
        </a:p>
        <a:p>
          <a:r>
            <a:rPr lang="en-US" dirty="0"/>
            <a:t>Specific Action Steps: who is to do what, by when, and how</a:t>
          </a:r>
        </a:p>
      </dgm:t>
    </dgm:pt>
    <dgm:pt modelId="{0E1BE2BD-E75E-DF4F-B288-51A1050D39FB}" type="parTrans" cxnId="{E1C7DFD3-F58A-0945-BA54-BE0B880B1785}">
      <dgm:prSet/>
      <dgm:spPr/>
      <dgm:t>
        <a:bodyPr/>
        <a:lstStyle/>
        <a:p>
          <a:endParaRPr lang="en-US"/>
        </a:p>
      </dgm:t>
    </dgm:pt>
    <dgm:pt modelId="{CAEEBEF0-E31B-214B-9B81-EA663A6CB71A}" type="sibTrans" cxnId="{E1C7DFD3-F58A-0945-BA54-BE0B880B1785}">
      <dgm:prSet/>
      <dgm:spPr/>
      <dgm:t>
        <a:bodyPr/>
        <a:lstStyle/>
        <a:p>
          <a:endParaRPr lang="en-US"/>
        </a:p>
      </dgm:t>
    </dgm:pt>
    <dgm:pt modelId="{EADE3D75-53C1-654F-B02A-A9AF83FB9F0B}" type="pres">
      <dgm:prSet presAssocID="{974FD46E-CECD-574D-81DE-6CFE9D2C01AC}" presName="composite" presStyleCnt="0">
        <dgm:presLayoutVars>
          <dgm:chMax val="5"/>
          <dgm:dir/>
          <dgm:resizeHandles val="exact"/>
        </dgm:presLayoutVars>
      </dgm:prSet>
      <dgm:spPr/>
    </dgm:pt>
    <dgm:pt modelId="{531F6763-386D-3840-A42C-8C9DFABC87B5}" type="pres">
      <dgm:prSet presAssocID="{CF1F15DC-541F-8B4D-8729-65790303BF63}" presName="circle1" presStyleLbl="lnNode1" presStyleIdx="0" presStyleCnt="3"/>
      <dgm:spPr/>
    </dgm:pt>
    <dgm:pt modelId="{3A78DCF1-F02C-9B48-818E-E00A97586E91}" type="pres">
      <dgm:prSet presAssocID="{CF1F15DC-541F-8B4D-8729-65790303BF63}" presName="text1" presStyleLbl="revTx" presStyleIdx="0" presStyleCnt="3" custScaleX="92860">
        <dgm:presLayoutVars>
          <dgm:bulletEnabled val="1"/>
        </dgm:presLayoutVars>
      </dgm:prSet>
      <dgm:spPr/>
    </dgm:pt>
    <dgm:pt modelId="{F176BB93-EB2E-1845-B4B9-C192EEB280DB}" type="pres">
      <dgm:prSet presAssocID="{CF1F15DC-541F-8B4D-8729-65790303BF63}" presName="line1" presStyleLbl="callout" presStyleIdx="0" presStyleCnt="6"/>
      <dgm:spPr/>
    </dgm:pt>
    <dgm:pt modelId="{50A661F5-76DD-2046-B704-73B73EB64095}" type="pres">
      <dgm:prSet presAssocID="{CF1F15DC-541F-8B4D-8729-65790303BF63}" presName="d1" presStyleLbl="callout" presStyleIdx="1" presStyleCnt="6" custLinFactNeighborX="-2809" custLinFactNeighborY="885"/>
      <dgm:spPr/>
    </dgm:pt>
    <dgm:pt modelId="{A71E09D2-368E-1A40-9250-8D49AAD22C98}" type="pres">
      <dgm:prSet presAssocID="{E4C15302-10D9-C642-84F6-B553844C6B91}" presName="circle2" presStyleLbl="lnNode1" presStyleIdx="1" presStyleCnt="3"/>
      <dgm:spPr>
        <a:solidFill>
          <a:schemeClr val="bg1"/>
        </a:solidFill>
        <a:ln w="6350">
          <a:solidFill>
            <a:srgbClr val="C00000"/>
          </a:solidFill>
        </a:ln>
      </dgm:spPr>
    </dgm:pt>
    <dgm:pt modelId="{524839D5-17BA-B048-83FD-36BC0CD1B6BC}" type="pres">
      <dgm:prSet presAssocID="{E4C15302-10D9-C642-84F6-B553844C6B91}" presName="text2" presStyleLbl="revTx" presStyleIdx="1" presStyleCnt="3">
        <dgm:presLayoutVars>
          <dgm:bulletEnabled val="1"/>
        </dgm:presLayoutVars>
      </dgm:prSet>
      <dgm:spPr/>
    </dgm:pt>
    <dgm:pt modelId="{7014EC9F-7E29-C545-BD5F-20D7C17BB084}" type="pres">
      <dgm:prSet presAssocID="{E4C15302-10D9-C642-84F6-B553844C6B91}" presName="line2" presStyleLbl="callout" presStyleIdx="2" presStyleCnt="6"/>
      <dgm:spPr/>
    </dgm:pt>
    <dgm:pt modelId="{03108944-B380-F247-853A-411927290EA1}" type="pres">
      <dgm:prSet presAssocID="{E4C15302-10D9-C642-84F6-B553844C6B91}" presName="d2" presStyleLbl="callout" presStyleIdx="3" presStyleCnt="6"/>
      <dgm:spPr/>
    </dgm:pt>
    <dgm:pt modelId="{BBE7FD9E-51F0-3245-96AD-38559EFAA1F5}" type="pres">
      <dgm:prSet presAssocID="{389A2EB6-4B34-FC41-B2F2-C3EABEDAFB28}" presName="circle3" presStyleLbl="lnNode1" presStyleIdx="2" presStyleCnt="3"/>
      <dgm:spPr>
        <a:solidFill>
          <a:schemeClr val="bg1"/>
        </a:solidFill>
        <a:ln w="3175">
          <a:solidFill>
            <a:srgbClr val="C00000"/>
          </a:solidFill>
        </a:ln>
      </dgm:spPr>
    </dgm:pt>
    <dgm:pt modelId="{81D8E41A-C383-F840-AE19-CA2F011B8E71}" type="pres">
      <dgm:prSet presAssocID="{389A2EB6-4B34-FC41-B2F2-C3EABEDAFB28}" presName="text3" presStyleLbl="revTx" presStyleIdx="2" presStyleCnt="3">
        <dgm:presLayoutVars>
          <dgm:bulletEnabled val="1"/>
        </dgm:presLayoutVars>
      </dgm:prSet>
      <dgm:spPr/>
    </dgm:pt>
    <dgm:pt modelId="{42126862-DF73-DA4F-B7F2-39F97405125C}" type="pres">
      <dgm:prSet presAssocID="{389A2EB6-4B34-FC41-B2F2-C3EABEDAFB28}" presName="line3" presStyleLbl="callout" presStyleIdx="4" presStyleCnt="6"/>
      <dgm:spPr/>
    </dgm:pt>
    <dgm:pt modelId="{BABDDC18-DDB1-5040-8C28-8AC86270BD1C}" type="pres">
      <dgm:prSet presAssocID="{389A2EB6-4B34-FC41-B2F2-C3EABEDAFB28}" presName="d3" presStyleLbl="callout" presStyleIdx="5" presStyleCnt="6"/>
      <dgm:spPr/>
    </dgm:pt>
  </dgm:ptLst>
  <dgm:cxnLst>
    <dgm:cxn modelId="{37D6BE8C-7F96-9C4E-B4E7-36EB4F879F56}" type="presOf" srcId="{389A2EB6-4B34-FC41-B2F2-C3EABEDAFB28}" destId="{81D8E41A-C383-F840-AE19-CA2F011B8E71}" srcOrd="0" destOrd="0" presId="urn:microsoft.com/office/officeart/2005/8/layout/target1"/>
    <dgm:cxn modelId="{050EAFA4-F184-A645-B39B-732BB2CFA394}" type="presOf" srcId="{974FD46E-CECD-574D-81DE-6CFE9D2C01AC}" destId="{EADE3D75-53C1-654F-B02A-A9AF83FB9F0B}" srcOrd="0" destOrd="0" presId="urn:microsoft.com/office/officeart/2005/8/layout/target1"/>
    <dgm:cxn modelId="{E1C7DFD3-F58A-0945-BA54-BE0B880B1785}" srcId="{974FD46E-CECD-574D-81DE-6CFE9D2C01AC}" destId="{389A2EB6-4B34-FC41-B2F2-C3EABEDAFB28}" srcOrd="2" destOrd="0" parTransId="{0E1BE2BD-E75E-DF4F-B288-51A1050D39FB}" sibTransId="{CAEEBEF0-E31B-214B-9B81-EA663A6CB71A}"/>
    <dgm:cxn modelId="{0D9C6FD8-5CB2-284F-9E14-7C3F79E779CD}" type="presOf" srcId="{E4C15302-10D9-C642-84F6-B553844C6B91}" destId="{524839D5-17BA-B048-83FD-36BC0CD1B6BC}" srcOrd="0" destOrd="0" presId="urn:microsoft.com/office/officeart/2005/8/layout/target1"/>
    <dgm:cxn modelId="{D7C6E0DC-9526-3845-9F88-D21C26C46AE2}" srcId="{974FD46E-CECD-574D-81DE-6CFE9D2C01AC}" destId="{E4C15302-10D9-C642-84F6-B553844C6B91}" srcOrd="1" destOrd="0" parTransId="{9E21DB80-0466-3148-BACB-3B0300D29147}" sibTransId="{E7DFC49A-DEB9-1643-966E-737B64492051}"/>
    <dgm:cxn modelId="{21325EE2-9474-AB4C-8151-9D550FCA9384}" type="presOf" srcId="{CF1F15DC-541F-8B4D-8729-65790303BF63}" destId="{3A78DCF1-F02C-9B48-818E-E00A97586E91}" srcOrd="0" destOrd="0" presId="urn:microsoft.com/office/officeart/2005/8/layout/target1"/>
    <dgm:cxn modelId="{FCA39BE9-BB0A-1A47-AC15-82F5B5C17733}" srcId="{974FD46E-CECD-574D-81DE-6CFE9D2C01AC}" destId="{CF1F15DC-541F-8B4D-8729-65790303BF63}" srcOrd="0" destOrd="0" parTransId="{B116E8A8-D816-E146-A804-426C224CDD7F}" sibTransId="{AA905A19-0ABE-BB4F-8553-3502ACBB0002}"/>
    <dgm:cxn modelId="{C9C1D454-A5C2-E34E-B94D-40EF33F592E5}" type="presParOf" srcId="{EADE3D75-53C1-654F-B02A-A9AF83FB9F0B}" destId="{531F6763-386D-3840-A42C-8C9DFABC87B5}" srcOrd="0" destOrd="0" presId="urn:microsoft.com/office/officeart/2005/8/layout/target1"/>
    <dgm:cxn modelId="{A07DA4B7-2D2C-CC4E-8087-A141CE1730D1}" type="presParOf" srcId="{EADE3D75-53C1-654F-B02A-A9AF83FB9F0B}" destId="{3A78DCF1-F02C-9B48-818E-E00A97586E91}" srcOrd="1" destOrd="0" presId="urn:microsoft.com/office/officeart/2005/8/layout/target1"/>
    <dgm:cxn modelId="{8BE55448-517F-E34C-AFAA-6176DD25E389}" type="presParOf" srcId="{EADE3D75-53C1-654F-B02A-A9AF83FB9F0B}" destId="{F176BB93-EB2E-1845-B4B9-C192EEB280DB}" srcOrd="2" destOrd="0" presId="urn:microsoft.com/office/officeart/2005/8/layout/target1"/>
    <dgm:cxn modelId="{FCACF3DA-7CB0-1247-A574-151028EEA1F4}" type="presParOf" srcId="{EADE3D75-53C1-654F-B02A-A9AF83FB9F0B}" destId="{50A661F5-76DD-2046-B704-73B73EB64095}" srcOrd="3" destOrd="0" presId="urn:microsoft.com/office/officeart/2005/8/layout/target1"/>
    <dgm:cxn modelId="{B0D43DC0-A5F2-CC43-8930-335BDA8ECD7B}" type="presParOf" srcId="{EADE3D75-53C1-654F-B02A-A9AF83FB9F0B}" destId="{A71E09D2-368E-1A40-9250-8D49AAD22C98}" srcOrd="4" destOrd="0" presId="urn:microsoft.com/office/officeart/2005/8/layout/target1"/>
    <dgm:cxn modelId="{BB0EF0F2-61D2-C54B-88C5-9658F52B695B}" type="presParOf" srcId="{EADE3D75-53C1-654F-B02A-A9AF83FB9F0B}" destId="{524839D5-17BA-B048-83FD-36BC0CD1B6BC}" srcOrd="5" destOrd="0" presId="urn:microsoft.com/office/officeart/2005/8/layout/target1"/>
    <dgm:cxn modelId="{576D5148-79DA-BC43-9183-CECBC21D75E8}" type="presParOf" srcId="{EADE3D75-53C1-654F-B02A-A9AF83FB9F0B}" destId="{7014EC9F-7E29-C545-BD5F-20D7C17BB084}" srcOrd="6" destOrd="0" presId="urn:microsoft.com/office/officeart/2005/8/layout/target1"/>
    <dgm:cxn modelId="{19E55BDF-1044-184F-8718-D648A1387498}" type="presParOf" srcId="{EADE3D75-53C1-654F-B02A-A9AF83FB9F0B}" destId="{03108944-B380-F247-853A-411927290EA1}" srcOrd="7" destOrd="0" presId="urn:microsoft.com/office/officeart/2005/8/layout/target1"/>
    <dgm:cxn modelId="{E207E05F-6628-D44E-88FE-97519557E62B}" type="presParOf" srcId="{EADE3D75-53C1-654F-B02A-A9AF83FB9F0B}" destId="{BBE7FD9E-51F0-3245-96AD-38559EFAA1F5}" srcOrd="8" destOrd="0" presId="urn:microsoft.com/office/officeart/2005/8/layout/target1"/>
    <dgm:cxn modelId="{D7143CCE-5311-AB49-88BD-C12DAC9CA853}" type="presParOf" srcId="{EADE3D75-53C1-654F-B02A-A9AF83FB9F0B}" destId="{81D8E41A-C383-F840-AE19-CA2F011B8E71}" srcOrd="9" destOrd="0" presId="urn:microsoft.com/office/officeart/2005/8/layout/target1"/>
    <dgm:cxn modelId="{81F0A34C-FA7E-9648-9251-00E98D807F98}" type="presParOf" srcId="{EADE3D75-53C1-654F-B02A-A9AF83FB9F0B}" destId="{42126862-DF73-DA4F-B7F2-39F97405125C}" srcOrd="10" destOrd="0" presId="urn:microsoft.com/office/officeart/2005/8/layout/target1"/>
    <dgm:cxn modelId="{6B0BAFDC-BD90-E64F-9043-E7071A6C4BF4}" type="presParOf" srcId="{EADE3D75-53C1-654F-B02A-A9AF83FB9F0B}" destId="{BABDDC18-DDB1-5040-8C28-8AC86270BD1C}" srcOrd="11" destOrd="0" presId="urn:microsoft.com/office/officeart/2005/8/layout/target1"/>
  </dgm:cxnLst>
  <dgm:bg>
    <a:noFill/>
  </dgm:bg>
  <dgm:whole>
    <a:ln w="3175"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E7FD9E-51F0-3245-96AD-38559EFAA1F5}">
      <dsp:nvSpPr>
        <dsp:cNvPr id="0" name=""/>
        <dsp:cNvSpPr/>
      </dsp:nvSpPr>
      <dsp:spPr>
        <a:xfrm>
          <a:off x="1954057" y="828463"/>
          <a:ext cx="2485390" cy="2485390"/>
        </a:xfrm>
        <a:prstGeom prst="ellipse">
          <a:avLst/>
        </a:prstGeom>
        <a:solidFill>
          <a:schemeClr val="bg1"/>
        </a:solidFill>
        <a:ln w="3175">
          <a:solidFill>
            <a:srgbClr val="C00000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71E09D2-368E-1A40-9250-8D49AAD22C98}">
      <dsp:nvSpPr>
        <dsp:cNvPr id="0" name=""/>
        <dsp:cNvSpPr/>
      </dsp:nvSpPr>
      <dsp:spPr>
        <a:xfrm>
          <a:off x="2451135" y="1325541"/>
          <a:ext cx="1491234" cy="1491234"/>
        </a:xfrm>
        <a:prstGeom prst="ellipse">
          <a:avLst/>
        </a:prstGeom>
        <a:solidFill>
          <a:schemeClr val="bg1"/>
        </a:solidFill>
        <a:ln w="6350">
          <a:solidFill>
            <a:srgbClr val="C00000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31F6763-386D-3840-A42C-8C9DFABC87B5}">
      <dsp:nvSpPr>
        <dsp:cNvPr id="0" name=""/>
        <dsp:cNvSpPr/>
      </dsp:nvSpPr>
      <dsp:spPr>
        <a:xfrm>
          <a:off x="2948213" y="1822619"/>
          <a:ext cx="497078" cy="49707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A78DCF1-F02C-9B48-818E-E00A97586E91}">
      <dsp:nvSpPr>
        <dsp:cNvPr id="0" name=""/>
        <dsp:cNvSpPr/>
      </dsp:nvSpPr>
      <dsp:spPr>
        <a:xfrm>
          <a:off x="4898043" y="0"/>
          <a:ext cx="1153966" cy="724905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896" tIns="10160" rIns="10160" bIns="10160" numCol="1" spcCol="1270" anchor="ctr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kern="1200" dirty="0"/>
            <a:t>VISION</a:t>
          </a:r>
          <a:r>
            <a:rPr lang="en-US" sz="800" kern="1200" dirty="0"/>
            <a:t>:</a:t>
          </a:r>
        </a:p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Core values</a:t>
          </a:r>
        </a:p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Purpose</a:t>
          </a:r>
        </a:p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Mission </a:t>
          </a:r>
        </a:p>
      </dsp:txBody>
      <dsp:txXfrm>
        <a:off x="4898043" y="0"/>
        <a:ext cx="1153966" cy="724905"/>
      </dsp:txXfrm>
    </dsp:sp>
    <dsp:sp modelId="{F176BB93-EB2E-1845-B4B9-C192EEB280DB}">
      <dsp:nvSpPr>
        <dsp:cNvPr id="0" name=""/>
        <dsp:cNvSpPr/>
      </dsp:nvSpPr>
      <dsp:spPr>
        <a:xfrm>
          <a:off x="4543005" y="362452"/>
          <a:ext cx="310673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A661F5-76DD-2046-B704-73B73EB64095}">
      <dsp:nvSpPr>
        <dsp:cNvPr id="0" name=""/>
        <dsp:cNvSpPr/>
      </dsp:nvSpPr>
      <dsp:spPr>
        <a:xfrm rot="5400000">
          <a:off x="2977330" y="559626"/>
          <a:ext cx="1708291" cy="134501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4839D5-17BA-B048-83FD-36BC0CD1B6BC}">
      <dsp:nvSpPr>
        <dsp:cNvPr id="0" name=""/>
        <dsp:cNvSpPr/>
      </dsp:nvSpPr>
      <dsp:spPr>
        <a:xfrm>
          <a:off x="4853679" y="724905"/>
          <a:ext cx="1242695" cy="724905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896" tIns="10160" rIns="10160" bIns="10160" numCol="1" spcCol="1270" anchor="ctr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kern="1200" dirty="0"/>
            <a:t>STRATEGY</a:t>
          </a:r>
          <a:r>
            <a:rPr lang="en-US" sz="800" kern="1200" dirty="0"/>
            <a:t>:</a:t>
          </a:r>
        </a:p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Internal and External Assessment</a:t>
          </a:r>
        </a:p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Strategic Decisions and Objectives</a:t>
          </a:r>
        </a:p>
      </dsp:txBody>
      <dsp:txXfrm>
        <a:off x="4853679" y="724905"/>
        <a:ext cx="1242695" cy="724905"/>
      </dsp:txXfrm>
    </dsp:sp>
    <dsp:sp modelId="{7014EC9F-7E29-C545-BD5F-20D7C17BB084}">
      <dsp:nvSpPr>
        <dsp:cNvPr id="0" name=""/>
        <dsp:cNvSpPr/>
      </dsp:nvSpPr>
      <dsp:spPr>
        <a:xfrm>
          <a:off x="4543005" y="1087358"/>
          <a:ext cx="310673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108944-B380-F247-853A-411927290EA1}">
      <dsp:nvSpPr>
        <dsp:cNvPr id="0" name=""/>
        <dsp:cNvSpPr/>
      </dsp:nvSpPr>
      <dsp:spPr>
        <a:xfrm rot="5400000">
          <a:off x="3381789" y="1258104"/>
          <a:ext cx="1331175" cy="988771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D8E41A-C383-F840-AE19-CA2F011B8E71}">
      <dsp:nvSpPr>
        <dsp:cNvPr id="0" name=""/>
        <dsp:cNvSpPr/>
      </dsp:nvSpPr>
      <dsp:spPr>
        <a:xfrm>
          <a:off x="4853679" y="1449811"/>
          <a:ext cx="1242695" cy="724905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896" tIns="10160" rIns="10160" bIns="10160" numCol="1" spcCol="1270" anchor="ctr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kern="1200" dirty="0"/>
            <a:t>TACTICS:</a:t>
          </a:r>
        </a:p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Specific Action Steps: who is to do what, by when, and how</a:t>
          </a:r>
        </a:p>
      </dsp:txBody>
      <dsp:txXfrm>
        <a:off x="4853679" y="1449811"/>
        <a:ext cx="1242695" cy="724905"/>
      </dsp:txXfrm>
    </dsp:sp>
    <dsp:sp modelId="{42126862-DF73-DA4F-B7F2-39F97405125C}">
      <dsp:nvSpPr>
        <dsp:cNvPr id="0" name=""/>
        <dsp:cNvSpPr/>
      </dsp:nvSpPr>
      <dsp:spPr>
        <a:xfrm>
          <a:off x="4543005" y="1812263"/>
          <a:ext cx="310673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BDDC18-DDB1-5040-8C28-8AC86270BD1C}">
      <dsp:nvSpPr>
        <dsp:cNvPr id="0" name=""/>
        <dsp:cNvSpPr/>
      </dsp:nvSpPr>
      <dsp:spPr>
        <a:xfrm rot="5400000">
          <a:off x="3748923" y="1971121"/>
          <a:ext cx="951076" cy="632531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2AAB4-B66E-B849-A836-C01D6C9BE9D7}" type="datetimeFigureOut">
              <a:rPr lang="en-US" smtClean="0"/>
              <a:t>1/26/23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DC3075-1F2E-AD49-B6E8-B438F8444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958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D58123-BAFA-8E41-8672-46F335F532A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3312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44F9D-E8BF-502E-0229-54B73F5798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69DD38-3A76-74DA-007C-D071FC21E8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539842-8524-1EEF-33ED-2AC810B60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24ACE-C615-9849-9487-DAF35AFF0F30}" type="datetimeFigureOut">
              <a:rPr lang="en-US" smtClean="0"/>
              <a:t>1/26/23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A13671-3E19-3E9A-9A1C-9B26963CA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893E45-E28E-EC74-D3F3-B34FF13B5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70FF4-0BCE-3E4E-8BCF-F880DB9707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69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65B3D-D50D-D007-6D1B-43D1789FE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C67BE7-9C7E-64BB-7CC5-611846A1BE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196150-AD59-5051-955D-6C99A9931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24ACE-C615-9849-9487-DAF35AFF0F30}" type="datetimeFigureOut">
              <a:rPr lang="en-US" smtClean="0"/>
              <a:t>1/26/23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B7E16B-430A-73DC-96C1-D894BC188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611D9B-028B-7C99-0A27-1D0246970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70FF4-0BCE-3E4E-8BCF-F880DB9707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232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7694303-477D-B94D-78FC-92A747398A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6AD898-85C9-5A3A-FB89-81A3A0107B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B35637-5653-A284-9282-7CC34C1DF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24ACE-C615-9849-9487-DAF35AFF0F30}" type="datetimeFigureOut">
              <a:rPr lang="en-US" smtClean="0"/>
              <a:t>1/26/23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93EAD5-47CC-E488-23FF-CE658ACFE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882151-0429-0556-9D84-9736286A3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70FF4-0BCE-3E4E-8BCF-F880DB9707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033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1DDC6-933C-B992-0C49-9CE1CAA9D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C26785-1E64-1825-47AA-B660D36580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B2E1DC-B880-C757-29AE-E20A86B95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24ACE-C615-9849-9487-DAF35AFF0F30}" type="datetimeFigureOut">
              <a:rPr lang="en-US" smtClean="0"/>
              <a:t>1/26/23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0FAD28-3988-5BF5-10E9-E67A1915C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1060FB-0BFE-7838-E444-03334742F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70FF4-0BCE-3E4E-8BCF-F880DB9707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845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B2194-AE33-305E-AC18-7DA332184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E47EAD-71F4-2160-FC0E-F921950B23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29A7AD-1B2D-6203-BAB5-BCAC76110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24ACE-C615-9849-9487-DAF35AFF0F30}" type="datetimeFigureOut">
              <a:rPr lang="en-US" smtClean="0"/>
              <a:t>1/26/23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1AC73F-E840-6D8A-8E5D-3BE521121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A99596-3BC3-3842-B4E9-5BFDA9683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70FF4-0BCE-3E4E-8BCF-F880DB9707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546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79AC2-05A0-0DD7-F912-C06292B23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6669DA-51E0-0992-030B-2C5077AF41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C92A8A-2822-7F23-1DC3-0C3BE8FF36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BE1137-63CE-8499-F025-6A4A3021F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24ACE-C615-9849-9487-DAF35AFF0F30}" type="datetimeFigureOut">
              <a:rPr lang="en-US" smtClean="0"/>
              <a:t>1/26/23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66458D-0A4C-136D-062D-D2F291305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A89883-6DCD-4859-64A8-7294AEB8A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70FF4-0BCE-3E4E-8BCF-F880DB9707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705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D0122-2B5C-54D4-8B2F-BC944009F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75FDC5-E810-8AD4-E7FE-6E2A88DBE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21A427-E14F-8D87-2CE5-40BA013847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0E97B9-8EAE-91C5-843F-6C73662457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134BC7-9D9F-4F97-79E9-7368590A61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1C9A77-9241-B158-4455-A5D6F96DB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24ACE-C615-9849-9487-DAF35AFF0F30}" type="datetimeFigureOut">
              <a:rPr lang="en-US" smtClean="0"/>
              <a:t>1/26/23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E11F47-004E-9E33-F25A-B1988373C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E06EA0-944C-68C8-CE34-E62A41FDD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70FF4-0BCE-3E4E-8BCF-F880DB9707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238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291DD-DE55-DE5A-BD6A-B730B704E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58D963-2D58-B913-31B9-7520F6691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24ACE-C615-9849-9487-DAF35AFF0F30}" type="datetimeFigureOut">
              <a:rPr lang="en-US" smtClean="0"/>
              <a:t>1/26/23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4EDE5B-E5D8-D2D0-0CA1-15823FB41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CCC22E-A17A-52B7-0F45-6B327CE33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70FF4-0BCE-3E4E-8BCF-F880DB9707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42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4982FC-EE02-E14E-F6A4-C90689BA2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24ACE-C615-9849-9487-DAF35AFF0F30}" type="datetimeFigureOut">
              <a:rPr lang="en-US" smtClean="0"/>
              <a:t>1/26/23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FA7309-46E7-8328-085F-C7C3D1ED1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635CCD-106D-B341-9A98-CC6E020BD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70FF4-0BCE-3E4E-8BCF-F880DB9707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357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3D890-B684-1160-E80B-1CBE56727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23CA4B-344B-9F1A-078E-0DCDFB3ABF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2C027B-19B6-D86A-96BF-84D562AAED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63B6A5-8912-59B1-6B2E-74BCC3E7A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24ACE-C615-9849-9487-DAF35AFF0F30}" type="datetimeFigureOut">
              <a:rPr lang="en-US" smtClean="0"/>
              <a:t>1/26/23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5422F4-824F-2F0F-DA09-73571F504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1EDC9C-B237-0E09-1ABC-224191BAF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70FF4-0BCE-3E4E-8BCF-F880DB9707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30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21EF4-025F-3F07-E293-55EE394DA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82A467-026E-3305-64CA-E0E0F3FCD8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4FB0A0-7A6C-60EC-9081-30E903419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2DF612-E28E-201A-AEAE-AD76D7990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24ACE-C615-9849-9487-DAF35AFF0F30}" type="datetimeFigureOut">
              <a:rPr lang="en-US" smtClean="0"/>
              <a:t>1/26/23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56AA1A-A8D3-0226-1BFF-F491642E2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F80015-EB2D-26B0-FF94-CFCE55E8A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70FF4-0BCE-3E4E-8BCF-F880DB9707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95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FD7376-5147-0C4F-FB16-A50738072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D202D8-6BA7-4BD3-B0DD-201EC4348A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79B4AB-1730-8654-CCD8-EA6B7E9D1D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F24ACE-C615-9849-9487-DAF35AFF0F30}" type="datetimeFigureOut">
              <a:rPr lang="en-US" smtClean="0"/>
              <a:t>1/26/23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8A9F8C-9FFB-597C-1BB4-0CAB0B3CCF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5F27BD-491A-E582-FD01-2E9478F490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770FF4-0BCE-3E4E-8BCF-F880DB9707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38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9E10B837-7B46-EA47-853B-945CD331D05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5234333"/>
              </p:ext>
            </p:extLst>
          </p:nvPr>
        </p:nvGraphicFramePr>
        <p:xfrm>
          <a:off x="1167028" y="542576"/>
          <a:ext cx="8050432" cy="33138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Right Brace 1">
            <a:extLst>
              <a:ext uri="{FF2B5EF4-FFF2-40B4-BE49-F238E27FC236}">
                <a16:creationId xmlns:a16="http://schemas.microsoft.com/office/drawing/2014/main" id="{A1199A2E-D31C-1C4F-A27B-B326165AC82A}"/>
              </a:ext>
            </a:extLst>
          </p:cNvPr>
          <p:cNvSpPr/>
          <p:nvPr/>
        </p:nvSpPr>
        <p:spPr>
          <a:xfrm>
            <a:off x="8637374" y="963827"/>
            <a:ext cx="407772" cy="914400"/>
          </a:xfrm>
          <a:prstGeom prst="rightBrace">
            <a:avLst>
              <a:gd name="adj1" fmla="val 8333"/>
              <a:gd name="adj2" fmla="val 5135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A4397D-7613-9947-B052-9EB2CEA68F28}"/>
              </a:ext>
            </a:extLst>
          </p:cNvPr>
          <p:cNvSpPr txBox="1"/>
          <p:nvPr/>
        </p:nvSpPr>
        <p:spPr>
          <a:xfrm>
            <a:off x="9045147" y="719667"/>
            <a:ext cx="218302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C00000"/>
                </a:solidFill>
              </a:rPr>
              <a:t>Mission (I’m) Possible Council (MIPC)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Educational Equity Master Plan (Strategic Vision for Equity)</a:t>
            </a:r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94E9AF82-8A83-694F-8599-7C22021C948D}"/>
              </a:ext>
            </a:extLst>
          </p:cNvPr>
          <p:cNvSpPr/>
          <p:nvPr/>
        </p:nvSpPr>
        <p:spPr>
          <a:xfrm>
            <a:off x="9539416" y="2199503"/>
            <a:ext cx="436727" cy="104060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7CFD4AB-D950-A441-8575-69B968ED4DED}"/>
              </a:ext>
            </a:extLst>
          </p:cNvPr>
          <p:cNvSpPr txBox="1"/>
          <p:nvPr/>
        </p:nvSpPr>
        <p:spPr>
          <a:xfrm>
            <a:off x="9976143" y="2038864"/>
            <a:ext cx="188928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Pres. Cabinet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Admn/Deans Councils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Acad/Classif Senates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ASFC</a:t>
            </a:r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8465E3EF-A4EE-9B41-9F33-21DE063CDDBE}"/>
              </a:ext>
            </a:extLst>
          </p:cNvPr>
          <p:cNvSpPr/>
          <p:nvPr/>
        </p:nvSpPr>
        <p:spPr>
          <a:xfrm>
            <a:off x="9823622" y="3584498"/>
            <a:ext cx="307969" cy="106164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DEB538-FB97-B045-9CB1-3F4CE19AC9DB}"/>
              </a:ext>
            </a:extLst>
          </p:cNvPr>
          <p:cNvSpPr txBox="1"/>
          <p:nvPr/>
        </p:nvSpPr>
        <p:spPr>
          <a:xfrm>
            <a:off x="10162479" y="3584498"/>
            <a:ext cx="161350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Planning committees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Task Forces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Workgroups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Programs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D41079E-B042-AB4E-B77E-65F4F77EDF2D}"/>
              </a:ext>
            </a:extLst>
          </p:cNvPr>
          <p:cNvSpPr txBox="1"/>
          <p:nvPr/>
        </p:nvSpPr>
        <p:spPr>
          <a:xfrm>
            <a:off x="874386" y="597932"/>
            <a:ext cx="3556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FOOTHILL COLLEGE GOVERNANCE AND DECISION-MAKING MODEL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F4D66A7-A759-A44A-8F43-D6AE5380569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40710" y="2199503"/>
            <a:ext cx="814170" cy="764962"/>
          </a:xfrm>
          <a:prstGeom prst="rect">
            <a:avLst/>
          </a:prstGeom>
        </p:spPr>
      </p:pic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47EDD5B9-AAFC-9346-99BF-BD42D005F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C3ED6-7B8D-C24D-A74E-898A090ECFFB}" type="slidenum">
              <a:rPr lang="en-US" smtClean="0"/>
              <a:t>1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1523C1F-3270-0882-C8AF-F146324C59A1}"/>
              </a:ext>
            </a:extLst>
          </p:cNvPr>
          <p:cNvSpPr txBox="1"/>
          <p:nvPr/>
        </p:nvSpPr>
        <p:spPr>
          <a:xfrm>
            <a:off x="1574800" y="4298226"/>
            <a:ext cx="67767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>
                <a:solidFill>
                  <a:srgbClr val="C00000"/>
                </a:solidFill>
              </a:rPr>
              <a:t>MIP-C’s charge in</a:t>
            </a:r>
            <a:br>
              <a:rPr lang="en-US" sz="3600" b="1" i="1" dirty="0">
                <a:solidFill>
                  <a:srgbClr val="C00000"/>
                </a:solidFill>
              </a:rPr>
            </a:br>
            <a:r>
              <a:rPr lang="en-US" sz="3600" b="1" i="1" dirty="0">
                <a:solidFill>
                  <a:srgbClr val="C00000"/>
                </a:solidFill>
              </a:rPr>
              <a:t>13 Issues/55 Goals Task Force</a:t>
            </a:r>
          </a:p>
        </p:txBody>
      </p:sp>
    </p:spTree>
    <p:extLst>
      <p:ext uri="{BB962C8B-B14F-4D97-AF65-F5344CB8AC3E}">
        <p14:creationId xmlns:p14="http://schemas.microsoft.com/office/powerpoint/2010/main" val="2828001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0D2FC53-811B-D84B-8553-047CA6051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Educational Equity Master Plan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ABF82-8BAB-1D45-A361-54AB0EC936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Educational Master Plan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C4B781-F3F8-3E4C-87B5-597EBF7C2D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256212" cy="3841296"/>
          </a:xfrm>
        </p:spPr>
        <p:txBody>
          <a:bodyPr>
            <a:noAutofit/>
          </a:bodyPr>
          <a:lstStyle/>
          <a:p>
            <a:pPr lvl="0"/>
            <a:r>
              <a:rPr lang="en-US" sz="1600" dirty="0">
                <a:highlight>
                  <a:srgbClr val="FFFF00"/>
                </a:highlight>
              </a:rPr>
              <a:t>Goal B: Strategies </a:t>
            </a:r>
            <a:br>
              <a:rPr lang="en-US" sz="1600" dirty="0"/>
            </a:br>
            <a:r>
              <a:rPr lang="en-US" sz="1600" dirty="0">
                <a:highlight>
                  <a:srgbClr val="FFFF00"/>
                </a:highlight>
              </a:rPr>
              <a:t>B1: Encourage student participation in leadership and activities outside the classroom (including </a:t>
            </a:r>
            <a:br>
              <a:rPr lang="en-US" sz="1600" dirty="0">
                <a:highlight>
                  <a:srgbClr val="FFFF00"/>
                </a:highlight>
              </a:rPr>
            </a:br>
            <a:r>
              <a:rPr lang="en-US" sz="1600" dirty="0">
                <a:highlight>
                  <a:srgbClr val="FFFF00"/>
                </a:highlight>
              </a:rPr>
              <a:t>service/work-­‐based learning) that engages students with the College and the community. </a:t>
            </a:r>
            <a:br>
              <a:rPr lang="en-US" sz="1600" dirty="0">
                <a:highlight>
                  <a:srgbClr val="FFFF00"/>
                </a:highlight>
              </a:rPr>
            </a:br>
            <a:r>
              <a:rPr lang="en-US" sz="1600" dirty="0">
                <a:highlight>
                  <a:srgbClr val="FFFF00"/>
                </a:highlight>
              </a:rPr>
              <a:t>B2: Provide better onboarding, support and professional development for all college employees. </a:t>
            </a:r>
            <a:br>
              <a:rPr lang="en-US" sz="1600" dirty="0">
                <a:highlight>
                  <a:srgbClr val="FFFF00"/>
                </a:highlight>
              </a:rPr>
            </a:br>
            <a:r>
              <a:rPr lang="en-US" sz="1600" dirty="0">
                <a:highlight>
                  <a:srgbClr val="FFFF00"/>
                </a:highlight>
              </a:rPr>
              <a:t>B3: Encourage employee participation in leadership and activities that engages them with the College and the community. </a:t>
            </a:r>
            <a:br>
              <a:rPr lang="en-US" sz="1600" dirty="0">
                <a:highlight>
                  <a:srgbClr val="FFFF00"/>
                </a:highlight>
              </a:rPr>
            </a:br>
            <a:r>
              <a:rPr lang="en-US" sz="1600" dirty="0">
                <a:highlight>
                  <a:srgbClr val="FFFF00"/>
                </a:highlight>
              </a:rPr>
              <a:t>B4: Promote consistent and clear communication in order to create a more informed, cohesive and engaged community. </a:t>
            </a:r>
            <a:br>
              <a:rPr lang="en-US" sz="1600" dirty="0">
                <a:highlight>
                  <a:srgbClr val="FFFF00"/>
                </a:highlight>
              </a:rPr>
            </a:br>
            <a:r>
              <a:rPr lang="en-US" sz="1600" dirty="0"/>
              <a:t>B5: Increase lifelong learning opportunities for our community. </a:t>
            </a:r>
            <a:br>
              <a:rPr lang="en-US" sz="1600" dirty="0"/>
            </a:br>
            <a:r>
              <a:rPr lang="en-US" sz="1600" dirty="0"/>
              <a:t>B6: Promote decision-­‐making that respects the diverse needs of the entire college community. </a:t>
            </a:r>
            <a:br>
              <a:rPr lang="en-US" sz="1400" dirty="0"/>
            </a:br>
            <a:br>
              <a:rPr lang="en-US" sz="1400" dirty="0"/>
            </a:br>
            <a:endParaRPr lang="en-US" sz="140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4251276-0D8A-BA4F-86CE-63FB6A1333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Strategic Vision for Equity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ED089C9-1FEC-8E49-89AD-3C256DA8DC9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1900" dirty="0">
                <a:highlight>
                  <a:srgbClr val="FFFF00"/>
                </a:highlight>
              </a:rPr>
              <a:t>Issue 5. Lack of sense of belonging, safety, and space allocation for students of color</a:t>
            </a:r>
          </a:p>
          <a:p>
            <a:r>
              <a:rPr lang="en-US" sz="1900" dirty="0"/>
              <a:t>Issue 6. Many programs perpetuate structural racism by failing to educate students in the history and ongoing racism implicit and explicit in their disciplines</a:t>
            </a:r>
          </a:p>
          <a:p>
            <a:r>
              <a:rPr lang="en-US" sz="1900" dirty="0"/>
              <a:t>Issue 7. Insufficient culturally responsive, relevant and sustaining pedagogy and other asset-based approaches in teaching and serving our students of color</a:t>
            </a:r>
          </a:p>
          <a:p>
            <a:r>
              <a:rPr lang="en-US" sz="1900" dirty="0"/>
              <a:t>Issue 8. Microaggressions and unconscious bias negatively affect experience and learning for students</a:t>
            </a:r>
          </a:p>
          <a:p>
            <a:r>
              <a:rPr lang="en-US" sz="1900" dirty="0"/>
              <a:t>Issue 9 Lack of a college-wide retention plan for students of color to progress through their academic career</a:t>
            </a:r>
          </a:p>
          <a:p>
            <a:endParaRPr lang="en-US" sz="19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442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0927D11-EE7C-5505-EB7D-DDDD2EFF8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3919" y="66810"/>
            <a:ext cx="7694067" cy="656225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E60A106-04ED-E965-EAE5-856360A73C86}"/>
              </a:ext>
            </a:extLst>
          </p:cNvPr>
          <p:cNvSpPr txBox="1"/>
          <p:nvPr/>
        </p:nvSpPr>
        <p:spPr>
          <a:xfrm>
            <a:off x="782320" y="1066800"/>
            <a:ext cx="833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 SVE Goals</a:t>
            </a:r>
          </a:p>
        </p:txBody>
      </p:sp>
    </p:spTree>
    <p:extLst>
      <p:ext uri="{BB962C8B-B14F-4D97-AF65-F5344CB8AC3E}">
        <p14:creationId xmlns:p14="http://schemas.microsoft.com/office/powerpoint/2010/main" val="1182965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6D414-CA87-9FDE-4081-BAE6ABB3BBB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76400" y="365125"/>
            <a:ext cx="10515600" cy="1325563"/>
          </a:xfrm>
        </p:spPr>
        <p:txBody>
          <a:bodyPr/>
          <a:lstStyle/>
          <a:p>
            <a:r>
              <a:rPr lang="en-US" dirty="0"/>
              <a:t>Launch of Mentor Mindset Institute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0FDC7A-CE92-95E9-A0A5-5DB0FFB9B3CE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660400" y="1452880"/>
            <a:ext cx="4497388" cy="105219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WHAT: Kickoff Feb. 1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E1FF72-2866-A065-BA6F-24A877B3A8A3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660399" y="1910080"/>
            <a:ext cx="4264026" cy="3266758"/>
          </a:xfrm>
        </p:spPr>
        <p:txBody>
          <a:bodyPr/>
          <a:lstStyle/>
          <a:p>
            <a:r>
              <a:rPr lang="en-US" dirty="0"/>
              <a:t>Series of workshops on strategies for establishing and invoking a mentor mindset in the college culture</a:t>
            </a:r>
          </a:p>
          <a:p>
            <a:r>
              <a:rPr lang="en-US" dirty="0"/>
              <a:t>Kickoff Feb. 1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0495BF-D74A-3002-C21A-9105D3C9CFAC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6187441" y="1452880"/>
            <a:ext cx="6004560" cy="105219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WHO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623D36-05B7-9A2D-3AAD-5B8D464B5810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6187440" y="1910080"/>
            <a:ext cx="6004560" cy="4279583"/>
          </a:xfrm>
        </p:spPr>
        <p:txBody>
          <a:bodyPr/>
          <a:lstStyle/>
          <a:p>
            <a:r>
              <a:rPr lang="en-US" dirty="0"/>
              <a:t>Any interested employee or student who commits to ongoing coaching and attending the kickoff and multiple small group sessions and carries out the work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91A1290-8960-B711-F6E0-8AAF90CC0813}"/>
              </a:ext>
            </a:extLst>
          </p:cNvPr>
          <p:cNvSpPr txBox="1"/>
          <p:nvPr/>
        </p:nvSpPr>
        <p:spPr>
          <a:xfrm>
            <a:off x="1442720" y="4511040"/>
            <a:ext cx="926084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team will work on developing a “Mentor Mindset” campus culture which is a mindset in which high standards in the classroom, office, and college are matched with a supportive social/emotional climate</a:t>
            </a:r>
            <a:r>
              <a:rPr lang="en-US" sz="2800" b="1" i="1" dirty="0">
                <a:solidFill>
                  <a:srgbClr val="C00000"/>
                </a:solidFill>
                <a:effectLst/>
              </a:rPr>
              <a:t> </a:t>
            </a:r>
            <a:endParaRPr lang="en-US" sz="28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44342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422</Words>
  <Application>Microsoft Macintosh PowerPoint</Application>
  <PresentationFormat>Widescreen</PresentationFormat>
  <Paragraphs>40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 2013 - 2022</vt:lpstr>
      <vt:lpstr>PowerPoint Presentation</vt:lpstr>
      <vt:lpstr>Educational Equity Master Plan</vt:lpstr>
      <vt:lpstr>PowerPoint Presentation</vt:lpstr>
      <vt:lpstr>Launch of Mentor Mindset Institute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Bernadine Fong</dc:creator>
  <cp:lastModifiedBy>Bernadine Fong</cp:lastModifiedBy>
  <cp:revision>3</cp:revision>
  <dcterms:created xsi:type="dcterms:W3CDTF">2023-01-20T15:09:56Z</dcterms:created>
  <dcterms:modified xsi:type="dcterms:W3CDTF">2023-01-27T05:00:19Z</dcterms:modified>
</cp:coreProperties>
</file>