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9"/>
  </p:notesMasterIdLst>
  <p:handoutMasterIdLst>
    <p:handoutMasterId r:id="rId10"/>
  </p:handoutMasterIdLst>
  <p:sldIdLst>
    <p:sldId id="257" r:id="rId2"/>
    <p:sldId id="281" r:id="rId3"/>
    <p:sldId id="267" r:id="rId4"/>
    <p:sldId id="269" r:id="rId5"/>
    <p:sldId id="278" r:id="rId6"/>
    <p:sldId id="282" r:id="rId7"/>
    <p:sldId id="280" r:id="rId8"/>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1E7"/>
    <a:srgbClr val="623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3BDB3-76DA-AC58-398F-34C409AC5B0F}" v="2" dt="2023-09-28T21:00:23.850"/>
    <p1510:client id="{5FD6AD12-C99C-0B65-1373-F8229D99E096}" v="27" dt="2023-10-19T20:12:08.412"/>
    <p1510:client id="{67E523CF-065D-E84F-8094-BA991D3C2A4B}" v="1" dt="2023-09-05T23:09:26.726"/>
    <p1510:client id="{A057EB7D-D966-E527-4EAA-88E7F357BC85}" v="1" dt="2023-09-06T17:01:11.711"/>
    <p1510:client id="{EFF74713-F5CF-79E6-586A-C012E5148500}" v="297" dt="2023-09-06T22:32:08.597"/>
    <p1510:client id="{F338CF65-B5FE-4EB1-DD36-C4D0F4DAA076}" v="53" dt="2023-10-26T16:57:11.436"/>
    <p1510:client id="{FBCDE616-F067-37E0-C002-83C9B96E72F8}" v="8" dt="2023-09-05T23:25:10.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6"/>
    <p:restoredTop sz="94609"/>
  </p:normalViewPr>
  <p:slideViewPr>
    <p:cSldViewPr snapToGrid="0">
      <p:cViewPr varScale="1">
        <p:scale>
          <a:sx n="135" d="100"/>
          <a:sy n="135" d="100"/>
        </p:scale>
        <p:origin x="184" y="23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B0D1D-5FB2-3D48-A3FB-D441239EB5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EB75E9-C74E-8A46-8712-560A475791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4D5913-4AB5-244C-BCE1-68D4BDED5353}" type="datetimeFigureOut">
              <a:rPr lang="en-US" smtClean="0"/>
              <a:t>11/17/23</a:t>
            </a:fld>
            <a:endParaRPr lang="en-US"/>
          </a:p>
        </p:txBody>
      </p:sp>
      <p:sp>
        <p:nvSpPr>
          <p:cNvPr id="4" name="Footer Placeholder 3">
            <a:extLst>
              <a:ext uri="{FF2B5EF4-FFF2-40B4-BE49-F238E27FC236}">
                <a16:creationId xmlns:a16="http://schemas.microsoft.com/office/drawing/2014/main" id="{991DCF86-9865-7546-8B18-0F2DAFA53B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8DEA93-4059-8C4D-B0B3-ABF56BEFB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5944B-1D36-1049-936F-ED2207899404}" type="slidenum">
              <a:rPr lang="en-US" smtClean="0"/>
              <a:t>‹#›</a:t>
            </a:fld>
            <a:endParaRPr lang="en-US"/>
          </a:p>
        </p:txBody>
      </p:sp>
    </p:spTree>
    <p:extLst>
      <p:ext uri="{BB962C8B-B14F-4D97-AF65-F5344CB8AC3E}">
        <p14:creationId xmlns:p14="http://schemas.microsoft.com/office/powerpoint/2010/main" val="423777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A8B69-A79E-184F-B868-CCEDF27B121C}"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89F4C-2E93-7146-980F-6F6259DDD797}" type="slidenum">
              <a:rPr lang="en-US" smtClean="0"/>
              <a:t>‹#›</a:t>
            </a:fld>
            <a:endParaRPr lang="en-US"/>
          </a:p>
        </p:txBody>
      </p:sp>
    </p:spTree>
    <p:extLst>
      <p:ext uri="{BB962C8B-B14F-4D97-AF65-F5344CB8AC3E}">
        <p14:creationId xmlns:p14="http://schemas.microsoft.com/office/powerpoint/2010/main" val="400497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212" y="4617020"/>
            <a:ext cx="1333622" cy="366746"/>
          </a:xfrm>
          <a:prstGeom prst="rect">
            <a:avLst/>
          </a:prstGeom>
        </p:spPr>
      </p:pic>
      <p:sp>
        <p:nvSpPr>
          <p:cNvPr id="2" name="Title 1"/>
          <p:cNvSpPr>
            <a:spLocks noGrp="1"/>
          </p:cNvSpPr>
          <p:nvPr>
            <p:ph type="ctrTitle" hasCustomPrompt="1"/>
          </p:nvPr>
        </p:nvSpPr>
        <p:spPr>
          <a:xfrm>
            <a:off x="556411" y="1090535"/>
            <a:ext cx="8088059" cy="1486105"/>
          </a:xfrm>
          <a:prstGeom prst="rect">
            <a:avLst/>
          </a:prstGeom>
        </p:spPr>
        <p:txBody>
          <a:bodyPr vert="horz" lIns="91440" tIns="45720" rIns="91440" bIns="45720" rtlCol="0" anchor="b" anchorCtr="0">
            <a:noAutofit/>
          </a:bodyPr>
          <a:lstStyle>
            <a:lvl1pPr algn="ctr" defTabSz="685800" rtl="0" eaLnBrk="1" latinLnBrk="0" hangingPunct="1">
              <a:spcBef>
                <a:spcPct val="0"/>
              </a:spcBef>
              <a:buNone/>
              <a:defRPr sz="4500" b="1" i="0" kern="1200">
                <a:solidFill>
                  <a:schemeClr val="bg1"/>
                </a:solidFill>
                <a:latin typeface="Helvetica Neue" charset="0"/>
                <a:ea typeface="Helvetica Neue" charset="0"/>
                <a:cs typeface="Helvetica Neue" charset="0"/>
              </a:defRPr>
            </a:lvl1pPr>
          </a:lstStyle>
          <a:p>
            <a:r>
              <a:rPr lang="en-US"/>
              <a:t>Click to Edit Master Title Style</a:t>
            </a:r>
            <a:endParaRPr/>
          </a:p>
        </p:txBody>
      </p:sp>
      <p:sp>
        <p:nvSpPr>
          <p:cNvPr id="3" name="Subtitle 2"/>
          <p:cNvSpPr>
            <a:spLocks noGrp="1"/>
          </p:cNvSpPr>
          <p:nvPr>
            <p:ph type="subTitle" idx="1"/>
          </p:nvPr>
        </p:nvSpPr>
        <p:spPr>
          <a:xfrm>
            <a:off x="556411" y="2697056"/>
            <a:ext cx="8088058" cy="742337"/>
          </a:xfrm>
          <a:prstGeom prst="rect">
            <a:avLst/>
          </a:prstGeom>
        </p:spPr>
        <p:txBody>
          <a:bodyPr vert="horz" lIns="91440" tIns="45720" rIns="91440" bIns="45720" rtlCol="0">
            <a:normAutofit/>
          </a:bodyPr>
          <a:lstStyle>
            <a:lvl1pPr marL="0" indent="0" algn="ctr" defTabSz="685800" rtl="0" eaLnBrk="1" latinLnBrk="0" hangingPunct="1">
              <a:spcBef>
                <a:spcPts val="0"/>
              </a:spcBef>
              <a:buClr>
                <a:schemeClr val="accent1"/>
              </a:buClr>
              <a:buSzPct val="100000"/>
              <a:buFont typeface="Wingdings 2" pitchFamily="18" charset="2"/>
              <a:buNone/>
              <a:defRPr sz="2100" b="0" i="0" kern="1200">
                <a:solidFill>
                  <a:srgbClr val="F6F1E7"/>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a:p>
        </p:txBody>
      </p:sp>
      <p:sp>
        <p:nvSpPr>
          <p:cNvPr id="15" name="Rectangle 14"/>
          <p:cNvSpPr/>
          <p:nvPr userDrawn="1"/>
        </p:nvSpPr>
        <p:spPr>
          <a:xfrm>
            <a:off x="3001262" y="4198936"/>
            <a:ext cx="5795606" cy="784830"/>
          </a:xfrm>
          <a:prstGeom prst="rect">
            <a:avLst/>
          </a:prstGeom>
        </p:spPr>
        <p:txBody>
          <a:bodyPr wrap="square">
            <a:spAutoFit/>
          </a:bodyPr>
          <a:lstStyle/>
          <a:p>
            <a:pPr algn="r"/>
            <a:r>
              <a:rPr lang="en-US" sz="1500" b="0" i="0">
                <a:solidFill>
                  <a:srgbClr val="F6F1E7"/>
                </a:solidFill>
                <a:latin typeface="Calibri" charset="0"/>
                <a:ea typeface="Calibri" charset="0"/>
                <a:cs typeface="Calibri" charset="0"/>
              </a:rPr>
              <a:t>12345 El Monte Road</a:t>
            </a:r>
          </a:p>
          <a:p>
            <a:pPr algn="r"/>
            <a:r>
              <a:rPr lang="en-US" sz="1500" b="0" i="0">
                <a:solidFill>
                  <a:srgbClr val="F6F1E7"/>
                </a:solidFill>
                <a:latin typeface="Calibri" charset="0"/>
                <a:ea typeface="Calibri" charset="0"/>
                <a:cs typeface="Calibri" charset="0"/>
              </a:rPr>
              <a:t>Los Altos Hills, CA 94022</a:t>
            </a:r>
            <a:endParaRPr lang="en-US" sz="1500" b="0" i="0" baseline="0">
              <a:solidFill>
                <a:srgbClr val="F6F1E7"/>
              </a:solidFill>
              <a:latin typeface="Calibri" charset="0"/>
              <a:ea typeface="Calibri" charset="0"/>
              <a:cs typeface="Calibri" charset="0"/>
            </a:endParaRPr>
          </a:p>
          <a:p>
            <a:pPr algn="r"/>
            <a:r>
              <a:rPr lang="en-US" sz="1500" b="1" i="0">
                <a:solidFill>
                  <a:schemeClr val="accent2"/>
                </a:solidFill>
                <a:latin typeface="Calibri" charset="0"/>
                <a:ea typeface="Calibri" charset="0"/>
                <a:cs typeface="Calibri" charset="0"/>
              </a:rPr>
              <a:t>foothill.edu</a:t>
            </a:r>
          </a:p>
        </p:txBody>
      </p:sp>
      <p:pic>
        <p:nvPicPr>
          <p:cNvPr id="5" name="Picture 4" descr="A picture containing red, white, sitting, room&#10;&#10;Description automatically generated">
            <a:extLst>
              <a:ext uri="{FF2B5EF4-FFF2-40B4-BE49-F238E27FC236}">
                <a16:creationId xmlns:a16="http://schemas.microsoft.com/office/drawing/2014/main" id="{5E9AF878-6999-A841-9ED4-6EB6529A4745}"/>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C009905C-CD3D-C341-8328-C48B6C6CE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a:t>Click to edit Master title style</a:t>
            </a:r>
            <a:endParaRPr/>
          </a:p>
        </p:txBody>
      </p:sp>
      <p:sp>
        <p:nvSpPr>
          <p:cNvPr id="3" name="Content Placeholder 2"/>
          <p:cNvSpPr>
            <a:spLocks noGrp="1"/>
          </p:cNvSpPr>
          <p:nvPr>
            <p:ph idx="1"/>
          </p:nvPr>
        </p:nvSpPr>
        <p:spPr>
          <a:xfrm>
            <a:off x="358745" y="1691459"/>
            <a:ext cx="8112653" cy="3086696"/>
          </a:xfrm>
          <a:prstGeom prst="rect">
            <a:avLst/>
          </a:prstGeom>
        </p:spPr>
        <p:txBody>
          <a:bodyPr>
            <a:normAutofit/>
          </a:bodyPr>
          <a:lstStyle>
            <a:lvl1pPr marL="171450" indent="-171450">
              <a:buClr>
                <a:srgbClr val="A61E2F"/>
              </a:buClr>
              <a:buSzPct val="70000"/>
              <a:buFont typeface="Arial" charset="0"/>
              <a:buChar char="•"/>
              <a:defRPr sz="3000" b="0" i="0">
                <a:solidFill>
                  <a:schemeClr val="tx1"/>
                </a:solidFill>
                <a:latin typeface="Helvetica Neue Medium" charset="0"/>
                <a:ea typeface="Helvetica Neue Medium" charset="0"/>
                <a:cs typeface="Helvetica Neue Medium" charset="0"/>
              </a:defRPr>
            </a:lvl1pPr>
            <a:lvl2pPr marL="34290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2pPr>
            <a:lvl3pPr marL="51435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3pPr>
            <a:lvl4pPr marL="68580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4pPr>
            <a:lvl5pPr marL="857250" indent="-171450">
              <a:buClr>
                <a:srgbClr val="A61E2F"/>
              </a:buClr>
              <a:buSzPct val="70000"/>
              <a:buFont typeface="Arial" charset="0"/>
              <a:buChar char="•"/>
              <a:defRPr sz="2700" b="0" i="0">
                <a:solidFill>
                  <a:schemeClr val="tx1"/>
                </a:solidFill>
                <a:latin typeface="Helvetica Neue Medium" charset="0"/>
                <a:ea typeface="Helvetica Neue Medium" charset="0"/>
                <a:cs typeface="Helvetica Neue Medium"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3" y="1676400"/>
            <a:ext cx="3841785" cy="3156423"/>
          </a:xfrm>
          <a:prstGeom prst="rect">
            <a:avLst/>
          </a:prstGeom>
        </p:spPr>
        <p:txBody>
          <a:bodyPr>
            <a:normAutofit/>
          </a:bodyPr>
          <a:lstStyle>
            <a:lvl1pPr marL="1714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1pPr>
            <a:lvl2pPr marL="34290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2pPr>
            <a:lvl3pPr marL="5143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3pPr>
            <a:lvl4pPr>
              <a:buSzPct val="70000"/>
              <a:defRPr sz="1800">
                <a:latin typeface="Calibri"/>
                <a:cs typeface="Calibri"/>
              </a:defRPr>
            </a:lvl4pPr>
            <a:lvl5pPr>
              <a:buSzPct val="70000"/>
              <a:defRPr sz="1800">
                <a:latin typeface="Calibri"/>
                <a:cs typeface="Calibri"/>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7" name="Content Placeholder 2"/>
          <p:cNvSpPr>
            <a:spLocks noGrp="1"/>
          </p:cNvSpPr>
          <p:nvPr>
            <p:ph sz="half" idx="11"/>
          </p:nvPr>
        </p:nvSpPr>
        <p:spPr>
          <a:xfrm>
            <a:off x="4826834" y="1676400"/>
            <a:ext cx="3836153" cy="3156423"/>
          </a:xfrm>
          <a:prstGeom prst="rect">
            <a:avLst/>
          </a:prstGeom>
        </p:spPr>
        <p:txBody>
          <a:bodyPr>
            <a:normAutofit/>
          </a:bodyPr>
          <a:lstStyle>
            <a:lvl1pPr marL="1714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1pPr>
            <a:lvl2pPr marL="34290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2pPr>
            <a:lvl3pPr marL="514350" indent="-171450">
              <a:buClr>
                <a:schemeClr val="accent6"/>
              </a:buClr>
              <a:buSzPct val="80000"/>
              <a:buFont typeface="Arial" charset="0"/>
              <a:buChar char="•"/>
              <a:defRPr sz="1800" b="0" i="0">
                <a:solidFill>
                  <a:schemeClr val="tx1"/>
                </a:solidFill>
                <a:latin typeface="Helvetica Neue Medium" charset="0"/>
                <a:ea typeface="Helvetica Neue Medium" charset="0"/>
                <a:cs typeface="Helvetica Neue Medium" charset="0"/>
              </a:defRPr>
            </a:lvl3pPr>
            <a:lvl4pPr>
              <a:buSzPct val="70000"/>
              <a:defRPr sz="1800">
                <a:latin typeface="Calibri"/>
                <a:cs typeface="Calibri"/>
              </a:defRPr>
            </a:lvl4pPr>
            <a:lvl5pPr>
              <a:buSzPct val="70000"/>
              <a:defRPr sz="1800">
                <a:latin typeface="Calibri"/>
                <a:cs typeface="Calibri"/>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B45A3B77-0F17-C34B-AA5A-96E2060B0EC7}"/>
              </a:ext>
            </a:extLst>
          </p:cNvPr>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a:t>Click to edit Master title style</a:t>
            </a:r>
            <a:endParaRPr/>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7" name="Picture 6" descr="A picture containing red, white, sitting, room&#10;&#10;Description automatically generated">
            <a:extLst>
              <a:ext uri="{FF2B5EF4-FFF2-40B4-BE49-F238E27FC236}">
                <a16:creationId xmlns:a16="http://schemas.microsoft.com/office/drawing/2014/main" id="{6315501D-0D32-3D48-A016-F13757292FA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Picture Placeholder 5"/>
          <p:cNvSpPr>
            <a:spLocks noGrp="1"/>
          </p:cNvSpPr>
          <p:nvPr>
            <p:ph type="pic" sz="quarter" idx="10"/>
          </p:nvPr>
        </p:nvSpPr>
        <p:spPr>
          <a:xfrm>
            <a:off x="608013" y="492919"/>
            <a:ext cx="7956550" cy="3461147"/>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a:p>
        </p:txBody>
      </p:sp>
      <p:sp>
        <p:nvSpPr>
          <p:cNvPr id="8" name="Text Placeholder 7"/>
          <p:cNvSpPr>
            <a:spLocks noGrp="1"/>
          </p:cNvSpPr>
          <p:nvPr>
            <p:ph type="body" sz="quarter" idx="11"/>
          </p:nvPr>
        </p:nvSpPr>
        <p:spPr>
          <a:xfrm>
            <a:off x="485775" y="4104085"/>
            <a:ext cx="8078789" cy="642938"/>
          </a:xfrm>
          <a:prstGeom prst="rect">
            <a:avLst/>
          </a:prstGeom>
        </p:spPr>
        <p:txBody>
          <a:bodyPr/>
          <a:lstStyle>
            <a:lvl1pPr marL="0" indent="0">
              <a:buNone/>
              <a:defRPr sz="1800" b="0" i="0">
                <a:solidFill>
                  <a:schemeClr val="bg1"/>
                </a:solidFill>
                <a:latin typeface="Helvetica Neue Medium" charset="0"/>
                <a:ea typeface="Helvetica Neue Medium" charset="0"/>
                <a:cs typeface="Helvetica Neue Medium" charset="0"/>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a:t>
            </a:r>
          </a:p>
        </p:txBody>
      </p:sp>
      <p:pic>
        <p:nvPicPr>
          <p:cNvPr id="9" name="Picture 8">
            <a:extLst>
              <a:ext uri="{FF2B5EF4-FFF2-40B4-BE49-F238E27FC236}">
                <a16:creationId xmlns:a16="http://schemas.microsoft.com/office/drawing/2014/main" id="{59442837-55FA-0048-8E94-53AA4ECC46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11" name="Picture 10" descr="A picture containing red, white, sitting, room&#10;&#10;Description automatically generated">
            <a:extLst>
              <a:ext uri="{FF2B5EF4-FFF2-40B4-BE49-F238E27FC236}">
                <a16:creationId xmlns:a16="http://schemas.microsoft.com/office/drawing/2014/main" id="{0918923C-3A75-774A-B88A-E9FCDADF54D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Text Placeholder 7"/>
          <p:cNvSpPr>
            <a:spLocks noGrp="1"/>
          </p:cNvSpPr>
          <p:nvPr>
            <p:ph type="body" sz="quarter" idx="11"/>
          </p:nvPr>
        </p:nvSpPr>
        <p:spPr>
          <a:xfrm>
            <a:off x="5972175" y="594919"/>
            <a:ext cx="2700005" cy="3251597"/>
          </a:xfrm>
          <a:prstGeom prst="rect">
            <a:avLst/>
          </a:prstGeom>
        </p:spPr>
        <p:txBody>
          <a:bodyPr/>
          <a:lstStyle>
            <a:lvl1pPr marL="0" indent="0">
              <a:buNone/>
              <a:defRPr sz="1800" b="0" i="0">
                <a:solidFill>
                  <a:schemeClr val="bg1"/>
                </a:solidFill>
                <a:latin typeface="Helvetica Neue Medium" charset="0"/>
                <a:ea typeface="Helvetica Neue Medium" charset="0"/>
                <a:cs typeface="Helvetica Neue Medium" charset="0"/>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a:t>
            </a:r>
          </a:p>
        </p:txBody>
      </p:sp>
      <p:sp>
        <p:nvSpPr>
          <p:cNvPr id="3" name="Chart Placeholder 2"/>
          <p:cNvSpPr>
            <a:spLocks noGrp="1"/>
          </p:cNvSpPr>
          <p:nvPr>
            <p:ph type="chart" sz="quarter" idx="12"/>
          </p:nvPr>
        </p:nvSpPr>
        <p:spPr>
          <a:xfrm>
            <a:off x="663575" y="594522"/>
            <a:ext cx="4836780" cy="3985816"/>
          </a:xfrm>
          <a:prstGeom prst="rect">
            <a:avLst/>
          </a:prstGeom>
          <a:solidFill>
            <a:srgbClr val="F6F1E7"/>
          </a:solidFill>
        </p:spPr>
        <p:txBody>
          <a:bodyPr/>
          <a:lstStyle/>
          <a:p>
            <a:endParaRPr lang="en-US"/>
          </a:p>
        </p:txBody>
      </p:sp>
      <p:pic>
        <p:nvPicPr>
          <p:cNvPr id="7" name="Picture 6">
            <a:extLst>
              <a:ext uri="{FF2B5EF4-FFF2-40B4-BE49-F238E27FC236}">
                <a16:creationId xmlns:a16="http://schemas.microsoft.com/office/drawing/2014/main" id="{4ACA8845-A68B-154A-9209-335847DB06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6754" y="4644037"/>
            <a:ext cx="1142033" cy="31405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358744" y="2156049"/>
            <a:ext cx="7323502" cy="2271010"/>
          </a:xfrm>
          <a:prstGeom prst="rect">
            <a:avLst/>
          </a:prstGeom>
        </p:spPr>
        <p:txBody>
          <a:bodyPr/>
          <a:lstStyle>
            <a:lvl1pPr marL="0" indent="0">
              <a:buNone/>
              <a:defRPr sz="1500" b="0" i="0" baseline="0">
                <a:latin typeface="Helvetica Neue Medium" charset="0"/>
                <a:ea typeface="Helvetica Neue Medium" charset="0"/>
                <a:cs typeface="Helvetica Neue Medium"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a:t>Presenter’s Name</a:t>
            </a:r>
          </a:p>
          <a:p>
            <a:pPr lvl="0"/>
            <a:r>
              <a:rPr lang="en-US"/>
              <a:t>Presenter’s Title</a:t>
            </a:r>
          </a:p>
          <a:p>
            <a:pPr lvl="0"/>
            <a:r>
              <a:rPr lang="en-US" err="1"/>
              <a:t>presentersname@foothill.edu</a:t>
            </a:r>
            <a:endParaRPr lang="en-US"/>
          </a:p>
          <a:p>
            <a:pPr lvl="0"/>
            <a:r>
              <a:rPr lang="en-US"/>
              <a:t>650.949.0000</a:t>
            </a:r>
          </a:p>
          <a:p>
            <a:pPr lvl="0"/>
            <a:endParaRPr lang="en-US"/>
          </a:p>
          <a:p>
            <a:pPr lvl="0"/>
            <a:r>
              <a:rPr lang="en-US" err="1"/>
              <a:t>foothill.edu</a:t>
            </a:r>
            <a:endParaRPr lang="en-US"/>
          </a:p>
        </p:txBody>
      </p:sp>
      <p:sp>
        <p:nvSpPr>
          <p:cNvPr id="4" name="Title 1">
            <a:extLst>
              <a:ext uri="{FF2B5EF4-FFF2-40B4-BE49-F238E27FC236}">
                <a16:creationId xmlns:a16="http://schemas.microsoft.com/office/drawing/2014/main" id="{404084BE-4076-0242-B65D-6699646E385F}"/>
              </a:ext>
            </a:extLst>
          </p:cNvPr>
          <p:cNvSpPr>
            <a:spLocks noGrp="1"/>
          </p:cNvSpPr>
          <p:nvPr>
            <p:ph type="title"/>
          </p:nvPr>
        </p:nvSpPr>
        <p:spPr>
          <a:xfrm>
            <a:off x="358744" y="228513"/>
            <a:ext cx="8506582" cy="939500"/>
          </a:xfrm>
          <a:prstGeom prst="rect">
            <a:avLst/>
          </a:prstGeom>
        </p:spPr>
        <p:txBody>
          <a:bodyPr anchor="ctr"/>
          <a:lstStyle>
            <a:lvl1pPr>
              <a:defRPr sz="3000" b="1" i="0">
                <a:solidFill>
                  <a:srgbClr val="F6F1E7"/>
                </a:solidFill>
                <a:latin typeface="Helvetica Neue" charset="0"/>
                <a:ea typeface="Helvetica Neue" charset="0"/>
                <a:cs typeface="Helvetica Neue" charset="0"/>
              </a:defRPr>
            </a:lvl1pPr>
          </a:lstStyle>
          <a:p>
            <a:r>
              <a:rPr lang="en-US"/>
              <a:t>Click to edit Master title style</a:t>
            </a:r>
            <a:endParaRPr/>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976423"/>
            <a:ext cx="9144000" cy="4167077"/>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76755" y="4638102"/>
            <a:ext cx="1170644" cy="321927"/>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3716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hf hdr="0" dt="0"/>
  <p:txStyles>
    <p:titleStyle>
      <a:lvl1pPr algn="l" rtl="0" eaLnBrk="1" fontAlgn="base" hangingPunct="1">
        <a:spcBef>
          <a:spcPct val="0"/>
        </a:spcBef>
        <a:spcAft>
          <a:spcPct val="0"/>
        </a:spcAft>
        <a:defRPr sz="27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5pPr>
      <a:lvl6pPr marL="3429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6pPr>
      <a:lvl7pPr marL="6858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7pPr>
      <a:lvl8pPr marL="10287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8pPr>
      <a:lvl9pPr marL="1371600" algn="l" rtl="0" eaLnBrk="1" fontAlgn="base" hangingPunct="1">
        <a:spcBef>
          <a:spcPct val="0"/>
        </a:spcBef>
        <a:spcAft>
          <a:spcPct val="0"/>
        </a:spcAft>
        <a:defRPr sz="2700">
          <a:solidFill>
            <a:schemeClr val="accent1"/>
          </a:solidFill>
          <a:latin typeface="Century Gothic" charset="0"/>
          <a:ea typeface="ＭＳ Ｐゴシック" charset="0"/>
          <a:cs typeface="ＭＳ Ｐゴシック" charset="0"/>
        </a:defRPr>
      </a:lvl9pPr>
    </p:titleStyle>
    <p:bodyStyle>
      <a:lvl1pPr marL="171450" indent="-171450" algn="l" rtl="0" eaLnBrk="1" fontAlgn="base" hangingPunct="1">
        <a:spcBef>
          <a:spcPts val="1350"/>
        </a:spcBef>
        <a:spcAft>
          <a:spcPct val="0"/>
        </a:spcAft>
        <a:buClr>
          <a:schemeClr val="accent1"/>
        </a:buClr>
        <a:buSzPct val="100000"/>
        <a:buFont typeface="Wingdings 2" charset="0"/>
        <a:buChar char="¡"/>
        <a:defRPr sz="1500" kern="1200">
          <a:solidFill>
            <a:schemeClr val="tx2"/>
          </a:solidFill>
          <a:latin typeface="+mn-lt"/>
          <a:ea typeface="ＭＳ Ｐゴシック" charset="0"/>
          <a:cs typeface="ＭＳ Ｐゴシック" charset="0"/>
        </a:defRPr>
      </a:lvl1pPr>
      <a:lvl2pPr marL="342900" indent="-171450" algn="l" rtl="0" eaLnBrk="1" fontAlgn="base" hangingPunct="1">
        <a:spcBef>
          <a:spcPts val="45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514350" indent="-171450" algn="l" rtl="0" eaLnBrk="1" fontAlgn="base" hangingPunct="1">
        <a:spcBef>
          <a:spcPts val="45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685800" indent="-171450" algn="l" rtl="0" eaLnBrk="1" fontAlgn="base" hangingPunct="1">
        <a:spcBef>
          <a:spcPts val="45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857250" indent="-171450" algn="l" rtl="0" eaLnBrk="1" fontAlgn="base" hangingPunct="1">
        <a:spcBef>
          <a:spcPts val="45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033463"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6pPr>
      <a:lvl7pPr marL="1202531" indent="-171450" algn="l" defTabSz="685800" rtl="0" eaLnBrk="1" latinLnBrk="0" hangingPunct="1">
        <a:spcBef>
          <a:spcPct val="20000"/>
        </a:spcBef>
        <a:buClr>
          <a:schemeClr val="accent1"/>
        </a:buClr>
        <a:buFont typeface="Wingdings 2" pitchFamily="18" charset="2"/>
        <a:buChar char=""/>
        <a:defRPr lang="en-US" sz="1350" kern="1200" dirty="0" smtClean="0">
          <a:solidFill>
            <a:schemeClr val="tx2"/>
          </a:solidFill>
          <a:latin typeface="+mn-lt"/>
          <a:ea typeface="+mn-ea"/>
          <a:cs typeface="+mn-cs"/>
        </a:defRPr>
      </a:lvl7pPr>
      <a:lvl8pPr marL="1372791"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8pPr>
      <a:lvl9pPr marL="1543050" indent="-171450" algn="l" defTabSz="685800" rtl="0" eaLnBrk="1" latinLnBrk="0" hangingPunct="1">
        <a:spcBef>
          <a:spcPct val="20000"/>
        </a:spcBef>
        <a:buClr>
          <a:schemeClr val="accent1"/>
        </a:buClr>
        <a:buFont typeface="Wingdings 2" pitchFamily="18" charset="2"/>
        <a:buChar char=""/>
        <a:defRPr lang="en-US" sz="1350" kern="1200" dirty="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othill.edu/gov/mipc/mission-review-committe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lstStyle/>
          <a:p>
            <a:pPr algn="ctr"/>
            <a:r>
              <a:rPr lang="en-US" sz="3200">
                <a:solidFill>
                  <a:schemeClr val="bg1"/>
                </a:solidFill>
                <a:latin typeface="Helvetica Neue"/>
              </a:rPr>
              <a:t>Mission Statement Review Committee: Context and History</a:t>
            </a:r>
            <a:endParaRPr lang="en-US" sz="3200">
              <a:solidFill>
                <a:schemeClr val="bg1"/>
              </a:solidFill>
            </a:endParaRPr>
          </a:p>
        </p:txBody>
      </p:sp>
      <p:sp>
        <p:nvSpPr>
          <p:cNvPr id="3" name="Content Placeholder 2"/>
          <p:cNvSpPr>
            <a:spLocks noGrp="1"/>
          </p:cNvSpPr>
          <p:nvPr>
            <p:ph idx="1"/>
          </p:nvPr>
        </p:nvSpPr>
        <p:spPr/>
        <p:txBody>
          <a:bodyPr lIns="91440" tIns="45720" rIns="91440" bIns="45720" anchor="t">
            <a:normAutofit/>
          </a:bodyPr>
          <a:lstStyle/>
          <a:p>
            <a:r>
              <a:rPr lang="en-US" sz="1800">
                <a:latin typeface="Helvetica Neue Medium" panose="02000503000000020004" pitchFamily="2" charset="0"/>
                <a:ea typeface="Helvetica Neue Medium" panose="02000503000000020004" pitchFamily="2" charset="0"/>
                <a:cs typeface="Helvetica Neue Medium" panose="02000503000000020004" pitchFamily="2" charset="0"/>
              </a:rPr>
              <a:t>At the October 7</a:t>
            </a:r>
            <a:r>
              <a:rPr lang="en-US" sz="1800" baseline="30000">
                <a:latin typeface="Helvetica Neue Medium" panose="02000503000000020004" pitchFamily="2" charset="0"/>
                <a:ea typeface="Helvetica Neue Medium" panose="02000503000000020004" pitchFamily="2" charset="0"/>
                <a:cs typeface="Helvetica Neue Medium" panose="02000503000000020004" pitchFamily="2" charset="0"/>
              </a:rPr>
              <a:t>th</a:t>
            </a:r>
            <a:r>
              <a:rPr lang="en-US" sz="1800">
                <a:latin typeface="Helvetica Neue Medium" panose="02000503000000020004" pitchFamily="2" charset="0"/>
                <a:ea typeface="Helvetica Neue Medium" panose="02000503000000020004" pitchFamily="2" charset="0"/>
                <a:cs typeface="Helvetica Neue Medium" panose="02000503000000020004" pitchFamily="2" charset="0"/>
              </a:rPr>
              <a:t> MIPC meeting, the council decided to review, and possibly revise, the current mission statement during this accreditation cycle.</a:t>
            </a:r>
          </a:p>
          <a:p>
            <a:r>
              <a:rPr lang="en-US" sz="1800">
                <a:latin typeface="Helvetica Neue Medium" panose="02000503000000020004" pitchFamily="2" charset="0"/>
                <a:ea typeface="Helvetica Neue Medium" panose="02000503000000020004" pitchFamily="2" charset="0"/>
                <a:cs typeface="Helvetica Neue Medium" panose="02000503000000020004" pitchFamily="2" charset="0"/>
              </a:rPr>
              <a:t>A small initial group formed to start the work (Elaine Kuo, Janie Garcia, Jordan Fong, and Josh Pelletier) and to create a survey to gather feedback about the current mission statement. </a:t>
            </a:r>
          </a:p>
          <a:p>
            <a:r>
              <a:rPr lang="en-US" sz="1800">
                <a:latin typeface="Helvetica Neue Medium" panose="02000503000000020004" pitchFamily="2" charset="0"/>
                <a:ea typeface="Helvetica Neue Medium" panose="02000503000000020004" pitchFamily="2" charset="0"/>
                <a:cs typeface="Helvetica Neue Medium" panose="02000503000000020004" pitchFamily="2" charset="0"/>
              </a:rPr>
              <a:t>Results from the first survey were shared at MIPC in January, and a larger group formed to review the feedback and consider making changes to the mission. </a:t>
            </a:r>
          </a:p>
          <a:p>
            <a:endParaRPr lang="en-US" sz="1800"/>
          </a:p>
        </p:txBody>
      </p:sp>
    </p:spTree>
    <p:extLst>
      <p:ext uri="{BB962C8B-B14F-4D97-AF65-F5344CB8AC3E}">
        <p14:creationId xmlns:p14="http://schemas.microsoft.com/office/powerpoint/2010/main" val="71212508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29C8BC-DC7C-A45A-BB19-A75CDB661543}"/>
              </a:ext>
            </a:extLst>
          </p:cNvPr>
          <p:cNvSpPr txBox="1"/>
          <p:nvPr/>
        </p:nvSpPr>
        <p:spPr>
          <a:xfrm>
            <a:off x="536712" y="264109"/>
            <a:ext cx="8197795" cy="4524315"/>
          </a:xfrm>
          <a:prstGeom prst="rect">
            <a:avLst/>
          </a:prstGeom>
          <a:noFill/>
        </p:spPr>
        <p:txBody>
          <a:bodyPr wrap="square">
            <a:spAutoFit/>
          </a:bodyPr>
          <a:lstStyle/>
          <a:p>
            <a:r>
              <a:rPr lang="en-US"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Believing a well-educated population is essential to sustaining and enhancing a democratic society, Foothill College offers programs and services that empower students to achieve their goals as members of the workforce, as future students, and as global citizens. We work to obtain equity in achievement of student outcomes for all California student populations, and are guided by our core values of honesty, integrity, trust, openness, transparency, forgiveness, and sustainability. Foothill College offers associate degrees and certificates in multiple disciplines, and a baccalaureate degree in dental hygiene.</a:t>
            </a:r>
            <a:endParaRPr lang="en-US">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36723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lstStyle/>
          <a:p>
            <a:pPr algn="ctr"/>
            <a:r>
              <a:rPr lang="en-US" sz="3200">
                <a:solidFill>
                  <a:schemeClr val="bg1"/>
                </a:solidFill>
                <a:latin typeface="Helvetica Neue"/>
              </a:rPr>
              <a:t>Mission Statement Review Committee: Context and History</a:t>
            </a:r>
            <a:endParaRPr lang="en-US" sz="3200">
              <a:solidFill>
                <a:schemeClr val="bg1"/>
              </a:solidFill>
            </a:endParaRPr>
          </a:p>
        </p:txBody>
      </p:sp>
      <p:sp>
        <p:nvSpPr>
          <p:cNvPr id="3" name="Content Placeholder 2"/>
          <p:cNvSpPr>
            <a:spLocks noGrp="1"/>
          </p:cNvSpPr>
          <p:nvPr>
            <p:ph idx="1"/>
          </p:nvPr>
        </p:nvSpPr>
        <p:spPr>
          <a:xfrm>
            <a:off x="358744" y="1460871"/>
            <a:ext cx="8112653" cy="3086696"/>
          </a:xfrm>
        </p:spPr>
        <p:txBody>
          <a:bodyPr lIns="91440" tIns="45720" rIns="91440" bIns="45720" anchor="t">
            <a:normAutofit/>
          </a:bodyPr>
          <a:lstStyle/>
          <a:p>
            <a:r>
              <a:rPr lang="en-US" sz="1800">
                <a:latin typeface="Helvetica Neue Medium" panose="02000503000000020004" pitchFamily="2" charset="0"/>
                <a:ea typeface="Helvetica Neue Medium" panose="02000503000000020004" pitchFamily="2" charset="0"/>
                <a:cs typeface="Helvetica Neue Medium" panose="02000503000000020004" pitchFamily="2" charset="0"/>
              </a:rPr>
              <a:t>The first survey asked people to evaluate the current mission based on guidance provided by the Society for College and University Planning (SCUP)</a:t>
            </a:r>
          </a:p>
          <a:p>
            <a:endParaRPr lang="en-US" sz="1800"/>
          </a:p>
        </p:txBody>
      </p:sp>
      <p:pic>
        <p:nvPicPr>
          <p:cNvPr id="5" name="Picture 4" descr="A poster with text and icons&#10;&#10;Description automatically generated with medium confidence">
            <a:extLst>
              <a:ext uri="{FF2B5EF4-FFF2-40B4-BE49-F238E27FC236}">
                <a16:creationId xmlns:a16="http://schemas.microsoft.com/office/drawing/2014/main" id="{4D75B002-D268-3193-D8C3-2EDC0C5AC047}"/>
              </a:ext>
            </a:extLst>
          </p:cNvPr>
          <p:cNvPicPr>
            <a:picLocks noChangeAspect="1"/>
          </p:cNvPicPr>
          <p:nvPr/>
        </p:nvPicPr>
        <p:blipFill>
          <a:blip r:embed="rId2"/>
          <a:stretch>
            <a:fillRect/>
          </a:stretch>
        </p:blipFill>
        <p:spPr>
          <a:xfrm>
            <a:off x="1519438" y="2212220"/>
            <a:ext cx="2443454" cy="2789914"/>
          </a:xfrm>
          <a:prstGeom prst="rect">
            <a:avLst/>
          </a:prstGeom>
        </p:spPr>
      </p:pic>
      <p:pic>
        <p:nvPicPr>
          <p:cNvPr id="7" name="Picture 6" descr="A screen shot of a chart&#10;&#10;Description automatically generated">
            <a:extLst>
              <a:ext uri="{FF2B5EF4-FFF2-40B4-BE49-F238E27FC236}">
                <a16:creationId xmlns:a16="http://schemas.microsoft.com/office/drawing/2014/main" id="{817FD6E9-CCFB-3CE9-AAB4-A2F7BA35C21A}"/>
              </a:ext>
            </a:extLst>
          </p:cNvPr>
          <p:cNvPicPr>
            <a:picLocks noChangeAspect="1"/>
          </p:cNvPicPr>
          <p:nvPr/>
        </p:nvPicPr>
        <p:blipFill>
          <a:blip r:embed="rId3"/>
          <a:stretch>
            <a:fillRect/>
          </a:stretch>
        </p:blipFill>
        <p:spPr>
          <a:xfrm>
            <a:off x="3999337" y="2214903"/>
            <a:ext cx="2290653" cy="2784548"/>
          </a:xfrm>
          <a:prstGeom prst="rect">
            <a:avLst/>
          </a:prstGeom>
        </p:spPr>
      </p:pic>
      <p:pic>
        <p:nvPicPr>
          <p:cNvPr id="9" name="Picture 8" descr="A diagram of components and values&#10;&#10;Description automatically generated">
            <a:extLst>
              <a:ext uri="{FF2B5EF4-FFF2-40B4-BE49-F238E27FC236}">
                <a16:creationId xmlns:a16="http://schemas.microsoft.com/office/drawing/2014/main" id="{C000B0D5-C5DF-B569-5953-21831323152E}"/>
              </a:ext>
            </a:extLst>
          </p:cNvPr>
          <p:cNvPicPr>
            <a:picLocks noChangeAspect="1"/>
          </p:cNvPicPr>
          <p:nvPr/>
        </p:nvPicPr>
        <p:blipFill>
          <a:blip r:embed="rId4"/>
          <a:stretch>
            <a:fillRect/>
          </a:stretch>
        </p:blipFill>
        <p:spPr>
          <a:xfrm>
            <a:off x="6326435" y="3717326"/>
            <a:ext cx="2776400" cy="1282125"/>
          </a:xfrm>
          <a:prstGeom prst="rect">
            <a:avLst/>
          </a:prstGeom>
        </p:spPr>
      </p:pic>
    </p:spTree>
    <p:extLst>
      <p:ext uri="{BB962C8B-B14F-4D97-AF65-F5344CB8AC3E}">
        <p14:creationId xmlns:p14="http://schemas.microsoft.com/office/powerpoint/2010/main" val="420605378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lstStyle/>
          <a:p>
            <a:pPr algn="ctr"/>
            <a:r>
              <a:rPr lang="en-US" sz="3200">
                <a:solidFill>
                  <a:schemeClr val="bg1"/>
                </a:solidFill>
                <a:latin typeface="Helvetica Neue"/>
              </a:rPr>
              <a:t>Mission Statement Review Committee: Context and History</a:t>
            </a:r>
            <a:endParaRPr lang="en-US" sz="3200">
              <a:solidFill>
                <a:schemeClr val="bg1"/>
              </a:solidFill>
            </a:endParaRPr>
          </a:p>
        </p:txBody>
      </p:sp>
      <p:sp>
        <p:nvSpPr>
          <p:cNvPr id="3" name="Content Placeholder 2"/>
          <p:cNvSpPr>
            <a:spLocks noGrp="1"/>
          </p:cNvSpPr>
          <p:nvPr>
            <p:ph idx="1"/>
          </p:nvPr>
        </p:nvSpPr>
        <p:spPr>
          <a:xfrm>
            <a:off x="358744" y="1470562"/>
            <a:ext cx="8112653" cy="3086696"/>
          </a:xfrm>
        </p:spPr>
        <p:txBody>
          <a:bodyPr lIns="91440" tIns="45720" rIns="91440" bIns="45720" anchor="t">
            <a:normAutofit/>
          </a:bodyPr>
          <a:lstStyle/>
          <a:p>
            <a:r>
              <a:rPr lang="en-US" sz="1800"/>
              <a:t>Following this first survey, the Mission Review Committee expanded its membership to include all constituent groups (full list on </a:t>
            </a:r>
            <a:r>
              <a:rPr lang="en-US" sz="1800">
                <a:hlinkClick r:id="rId2"/>
              </a:rPr>
              <a:t>website</a:t>
            </a:r>
            <a:r>
              <a:rPr lang="en-US" sz="1800"/>
              <a:t>).</a:t>
            </a:r>
          </a:p>
          <a:p>
            <a:r>
              <a:rPr lang="en-US" sz="1800"/>
              <a:t>This expanded committee met during the winter quarter, decided that revisions were necessary, and produced two draft statements for the college to consider:</a:t>
            </a:r>
          </a:p>
          <a:p>
            <a:pPr lvl="2"/>
            <a:endParaRPr lang="en-US" sz="1500"/>
          </a:p>
        </p:txBody>
      </p:sp>
      <p:pic>
        <p:nvPicPr>
          <p:cNvPr id="5" name="Picture 4" descr="A close-up of a statement&#10;&#10;Description automatically generated">
            <a:extLst>
              <a:ext uri="{FF2B5EF4-FFF2-40B4-BE49-F238E27FC236}">
                <a16:creationId xmlns:a16="http://schemas.microsoft.com/office/drawing/2014/main" id="{0D203F00-2B2C-0E13-9AC7-AEE205DEC6BC}"/>
              </a:ext>
            </a:extLst>
          </p:cNvPr>
          <p:cNvPicPr>
            <a:picLocks noChangeAspect="1"/>
          </p:cNvPicPr>
          <p:nvPr/>
        </p:nvPicPr>
        <p:blipFill>
          <a:blip r:embed="rId3"/>
          <a:stretch>
            <a:fillRect/>
          </a:stretch>
        </p:blipFill>
        <p:spPr>
          <a:xfrm>
            <a:off x="3478818" y="2814762"/>
            <a:ext cx="5533890" cy="2266123"/>
          </a:xfrm>
          <a:prstGeom prst="rect">
            <a:avLst/>
          </a:prstGeom>
          <a:effectLst>
            <a:outerShdw blurRad="50800" dist="38100" dir="8100000" algn="tr" rotWithShape="0">
              <a:prstClr val="black">
                <a:alpha val="40000"/>
              </a:prstClr>
            </a:outerShdw>
          </a:effectLst>
        </p:spPr>
      </p:pic>
      <p:sp>
        <p:nvSpPr>
          <p:cNvPr id="4" name="TextBox 3">
            <a:extLst>
              <a:ext uri="{FF2B5EF4-FFF2-40B4-BE49-F238E27FC236}">
                <a16:creationId xmlns:a16="http://schemas.microsoft.com/office/drawing/2014/main" id="{65D523DB-C1AB-8210-B716-99D4B3434B0E}"/>
              </a:ext>
            </a:extLst>
          </p:cNvPr>
          <p:cNvSpPr txBox="1"/>
          <p:nvPr/>
        </p:nvSpPr>
        <p:spPr>
          <a:xfrm>
            <a:off x="404525" y="3252994"/>
            <a:ext cx="3028512" cy="1661993"/>
          </a:xfrm>
          <a:prstGeom prst="rect">
            <a:avLst/>
          </a:prstGeom>
          <a:noFill/>
        </p:spPr>
        <p:txBody>
          <a:bodyPr wrap="square" rtlCol="0">
            <a:spAutoFit/>
          </a:bodyPr>
          <a:lstStyle/>
          <a:p>
            <a:pPr marL="742950" lvl="1" indent="-285750">
              <a:buClr>
                <a:schemeClr val="accent6"/>
              </a:buClr>
              <a:buSzPct val="70000"/>
              <a:buFont typeface="Arial" panose="020B0604020202020204" pitchFamily="34" charset="0"/>
              <a:buChar char="•"/>
            </a:pPr>
            <a:r>
              <a:rPr lang="en-US" sz="1200">
                <a:latin typeface="Helvetica Neue Medium" panose="02000503000000020004" pitchFamily="2" charset="0"/>
                <a:ea typeface="Helvetica Neue Medium" panose="02000503000000020004" pitchFamily="2" charset="0"/>
                <a:cs typeface="Helvetica Neue Medium" panose="02000503000000020004" pitchFamily="2" charset="0"/>
              </a:rPr>
              <a:t>Removed degrees</a:t>
            </a:r>
          </a:p>
          <a:p>
            <a:pPr marL="742950" lvl="1" indent="-285750">
              <a:buClr>
                <a:schemeClr val="accent6"/>
              </a:buClr>
              <a:buSzPct val="70000"/>
              <a:buFont typeface="Arial" panose="020B0604020202020204" pitchFamily="34" charset="0"/>
              <a:buChar char="•"/>
            </a:pPr>
            <a:r>
              <a:rPr lang="en-US" sz="1200">
                <a:latin typeface="Helvetica Neue Medium" panose="02000503000000020004" pitchFamily="2" charset="0"/>
                <a:ea typeface="Helvetica Neue Medium" panose="02000503000000020004" pitchFamily="2" charset="0"/>
                <a:cs typeface="Helvetica Neue Medium" panose="02000503000000020004" pitchFamily="2" charset="0"/>
              </a:rPr>
              <a:t>Removed values</a:t>
            </a:r>
          </a:p>
          <a:p>
            <a:pPr marL="742950" lvl="1" indent="-285750">
              <a:buClr>
                <a:schemeClr val="accent6"/>
              </a:buClr>
              <a:buSzPct val="70000"/>
              <a:buFont typeface="Arial" panose="020B0604020202020204" pitchFamily="34" charset="0"/>
              <a:buChar char="•"/>
            </a:pPr>
            <a:r>
              <a:rPr lang="en-US" sz="1200">
                <a:latin typeface="Helvetica Neue Medium" panose="02000503000000020004" pitchFamily="2" charset="0"/>
                <a:ea typeface="Helvetica Neue Medium" panose="02000503000000020004" pitchFamily="2" charset="0"/>
                <a:cs typeface="Helvetica Neue Medium" panose="02000503000000020004" pitchFamily="2" charset="0"/>
              </a:rPr>
              <a:t>Revised concluding sentence based on SVE wording: “</a:t>
            </a:r>
            <a:r>
              <a:rPr lang="en-US" sz="1200">
                <a:effectLst/>
                <a:latin typeface="Helvetica Neue Medium" panose="02000503000000020004" pitchFamily="2" charset="0"/>
                <a:ea typeface="Helvetica Neue Medium" panose="02000503000000020004" pitchFamily="2" charset="0"/>
                <a:cs typeface="Helvetica Neue Medium" panose="02000503000000020004" pitchFamily="2" charset="0"/>
              </a:rPr>
              <a:t>create a college community where success is not predictable by race.”</a:t>
            </a:r>
            <a:endParaRPr lang="en-US" sz="1200">
              <a:latin typeface="Helvetica Neue Medium" panose="02000503000000020004" pitchFamily="2" charset="0"/>
              <a:ea typeface="Helvetica Neue Medium" panose="02000503000000020004" pitchFamily="2" charset="0"/>
              <a:cs typeface="Helvetica Neue Medium" panose="02000503000000020004" pitchFamily="2" charset="0"/>
            </a:endParaRPr>
          </a:p>
          <a:p>
            <a:pPr lvl="1">
              <a:buClr>
                <a:schemeClr val="accent6"/>
              </a:buClr>
              <a:buSzPct val="70000"/>
            </a:pPr>
            <a:endParaRPr lang="en-US" sz="180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42807431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lstStyle/>
          <a:p>
            <a:pPr algn="ctr"/>
            <a:r>
              <a:rPr lang="en-US" sz="3200">
                <a:solidFill>
                  <a:schemeClr val="bg1"/>
                </a:solidFill>
                <a:latin typeface="Helvetica Neue"/>
              </a:rPr>
              <a:t>Mission Statement Review Committee: Context and History</a:t>
            </a:r>
            <a:endParaRPr lang="en-US" sz="3200">
              <a:solidFill>
                <a:schemeClr val="bg1"/>
              </a:solidFill>
            </a:endParaRPr>
          </a:p>
        </p:txBody>
      </p:sp>
      <p:sp>
        <p:nvSpPr>
          <p:cNvPr id="3" name="Content Placeholder 2"/>
          <p:cNvSpPr>
            <a:spLocks noGrp="1"/>
          </p:cNvSpPr>
          <p:nvPr>
            <p:ph idx="1"/>
          </p:nvPr>
        </p:nvSpPr>
        <p:spPr>
          <a:xfrm>
            <a:off x="358744" y="1874686"/>
            <a:ext cx="8112653" cy="2597562"/>
          </a:xfrm>
        </p:spPr>
        <p:txBody>
          <a:bodyPr lIns="91440" tIns="45720" rIns="91440" bIns="45720" anchor="t">
            <a:normAutofit/>
          </a:bodyPr>
          <a:lstStyle/>
          <a:p>
            <a:r>
              <a:rPr lang="en-US" sz="1800">
                <a:latin typeface="Helvetica Neue Medium"/>
                <a:ea typeface="Helvetica Neue Medium" panose="02000503000000020004" pitchFamily="2" charset="0"/>
                <a:cs typeface="Helvetica Neue Medium" panose="02000503000000020004" pitchFamily="2" charset="0"/>
              </a:rPr>
              <a:t>Despite</a:t>
            </a:r>
            <a:r>
              <a:rPr lang="en-US" sz="1800">
                <a:effectLst/>
                <a:latin typeface="Helvetica Neue Medium"/>
                <a:ea typeface="Helvetica Neue Medium" panose="02000503000000020004" pitchFamily="2" charset="0"/>
                <a:cs typeface="Helvetica Neue Medium" panose="02000503000000020004" pitchFamily="2" charset="0"/>
              </a:rPr>
              <a:t> the committee struggling to agree about how to express who we are to the public and to our students, we do share a vision of Foothill College:</a:t>
            </a:r>
            <a:endParaRPr lang="en-US" sz="1800">
              <a:latin typeface="Helvetica Neue Medium"/>
              <a:ea typeface="Helvetica Neue Medium" panose="02000503000000020004" pitchFamily="2" charset="0"/>
              <a:cs typeface="Helvetica Neue Medium" panose="02000503000000020004" pitchFamily="2" charset="0"/>
            </a:endParaRPr>
          </a:p>
          <a:p>
            <a:pPr lvl="1"/>
            <a:r>
              <a:rPr lang="en-US" sz="1800">
                <a:effectLst/>
                <a:latin typeface="Helvetica Neue Medium"/>
                <a:ea typeface="Helvetica Neue Medium" panose="02000503000000020004" pitchFamily="2" charset="0"/>
                <a:cs typeface="Helvetica Neue Medium" panose="02000503000000020004" pitchFamily="2" charset="0"/>
              </a:rPr>
              <a:t>Quality education isn’t just about student success in the classroom; it involves personal growth and discovery, building leadership skills, and learning to be a responsible citizen of this </a:t>
            </a:r>
            <a:r>
              <a:rPr lang="en-US" sz="1800">
                <a:latin typeface="Helvetica Neue Medium"/>
                <a:ea typeface="Helvetica Neue Medium" panose="02000503000000020004" pitchFamily="2" charset="0"/>
                <a:cs typeface="Helvetica Neue Medium" panose="02000503000000020004" pitchFamily="2" charset="0"/>
              </a:rPr>
              <a:t>country</a:t>
            </a:r>
            <a:r>
              <a:rPr lang="en-US" sz="1800">
                <a:effectLst/>
                <a:latin typeface="Helvetica Neue Medium"/>
                <a:ea typeface="Helvetica Neue Medium" panose="02000503000000020004" pitchFamily="2" charset="0"/>
                <a:cs typeface="Helvetica Neue Medium" panose="02000503000000020004" pitchFamily="2" charset="0"/>
              </a:rPr>
              <a:t> and this planet. </a:t>
            </a:r>
          </a:p>
          <a:p>
            <a:pPr lvl="1"/>
            <a:r>
              <a:rPr lang="en-US" sz="1800">
                <a:latin typeface="Helvetica Neue Medium"/>
                <a:ea typeface="Helvetica Neue Medium" panose="02000503000000020004" pitchFamily="2" charset="0"/>
                <a:cs typeface="Helvetica Neue Medium" panose="02000503000000020004" pitchFamily="2" charset="0"/>
              </a:rPr>
              <a:t>E</a:t>
            </a:r>
            <a:r>
              <a:rPr lang="en-US" sz="1800">
                <a:effectLst/>
                <a:latin typeface="Helvetica Neue Medium"/>
                <a:ea typeface="Helvetica Neue Medium" panose="02000503000000020004" pitchFamily="2" charset="0"/>
                <a:cs typeface="Helvetica Neue Medium" panose="02000503000000020004" pitchFamily="2" charset="0"/>
              </a:rPr>
              <a:t>veryone is entitled to the resources and support they need to thrive in our educational system. </a:t>
            </a:r>
          </a:p>
        </p:txBody>
      </p:sp>
    </p:spTree>
    <p:extLst>
      <p:ext uri="{BB962C8B-B14F-4D97-AF65-F5344CB8AC3E}">
        <p14:creationId xmlns:p14="http://schemas.microsoft.com/office/powerpoint/2010/main" val="335673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lstStyle/>
          <a:p>
            <a:pPr algn="ctr"/>
            <a:r>
              <a:rPr lang="en-US" sz="3200">
                <a:solidFill>
                  <a:schemeClr val="bg1"/>
                </a:solidFill>
                <a:latin typeface="Helvetica Neue"/>
              </a:rPr>
              <a:t>Mission Statement Review Committee: Context and History</a:t>
            </a:r>
            <a:endParaRPr lang="en-US" sz="3200">
              <a:solidFill>
                <a:schemeClr val="bg1"/>
              </a:solidFill>
            </a:endParaRPr>
          </a:p>
        </p:txBody>
      </p:sp>
      <p:sp>
        <p:nvSpPr>
          <p:cNvPr id="3" name="Content Placeholder 2"/>
          <p:cNvSpPr>
            <a:spLocks noGrp="1"/>
          </p:cNvSpPr>
          <p:nvPr>
            <p:ph idx="1"/>
          </p:nvPr>
        </p:nvSpPr>
        <p:spPr>
          <a:xfrm>
            <a:off x="358744" y="1744952"/>
            <a:ext cx="8112653" cy="2752995"/>
          </a:xfrm>
        </p:spPr>
        <p:txBody>
          <a:bodyPr lIns="91440" tIns="45720" rIns="91440" bIns="45720" anchor="t">
            <a:normAutofit/>
          </a:bodyPr>
          <a:lstStyle/>
          <a:p>
            <a:r>
              <a:rPr lang="en-US" sz="1800">
                <a:latin typeface="Helvetica Neue Medium"/>
              </a:rPr>
              <a:t>Following this second survey, the Mission Review Committee presented the results to MIPC during the spring quarter.</a:t>
            </a:r>
          </a:p>
          <a:p>
            <a:r>
              <a:rPr lang="en-US" sz="1800">
                <a:latin typeface="Helvetica Neue Medium"/>
              </a:rPr>
              <a:t>The committee stated its opinion that further revisions were needed based on the survey results, so MIPC charged the committee to continue its work.</a:t>
            </a:r>
          </a:p>
          <a:p>
            <a:r>
              <a:rPr lang="en-US" sz="1800">
                <a:latin typeface="Helvetica Neue Medium"/>
              </a:rPr>
              <a:t>A third group of members carried on through the summer: Fatima Jinnah, Kimberly Escamilla, Simon Pennington, Michelle Nguyen, and Josh Pelletier.</a:t>
            </a:r>
          </a:p>
          <a:p>
            <a:r>
              <a:rPr lang="en-US" sz="1800">
                <a:latin typeface="Helvetica Neue Medium"/>
              </a:rPr>
              <a:t>The committee produced a new draft for the college to consider…</a:t>
            </a:r>
          </a:p>
        </p:txBody>
      </p:sp>
    </p:spTree>
    <p:extLst>
      <p:ext uri="{BB962C8B-B14F-4D97-AF65-F5344CB8AC3E}">
        <p14:creationId xmlns:p14="http://schemas.microsoft.com/office/powerpoint/2010/main" val="341130588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29C8BC-DC7C-A45A-BB19-A75CDB661543}"/>
              </a:ext>
            </a:extLst>
          </p:cNvPr>
          <p:cNvSpPr txBox="1"/>
          <p:nvPr/>
        </p:nvSpPr>
        <p:spPr>
          <a:xfrm>
            <a:off x="536712" y="264109"/>
            <a:ext cx="8197795" cy="2062103"/>
          </a:xfrm>
          <a:prstGeom prst="rect">
            <a:avLst/>
          </a:prstGeom>
          <a:noFill/>
        </p:spPr>
        <p:txBody>
          <a:bodyPr wrap="square">
            <a:spAutoFit/>
          </a:bodyPr>
          <a:lstStyle/>
          <a:p>
            <a:r>
              <a:rPr lang="en-US" sz="1600" b="0" i="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Believing a well-educated population is essential to sustaining and enhancing a democratic society, Foothill College offers programs and services that empower students to achieve their goals as members of the workforce, as future students, and as global citizens. We work to obtain equity in achievement of student outcomes for all California student populations, and are guided by our core values of honesty, integrity, trust, openness, transparency, forgiveness, and sustainability. Foothill College offers associate degrees and certificates in multiple disciplines, and a baccalaureate degree in dental hygiene.</a:t>
            </a:r>
            <a:endParaRPr lang="en-US" sz="200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D6C8442C-0327-AAB0-A866-7D5502AB5A80}"/>
              </a:ext>
            </a:extLst>
          </p:cNvPr>
          <p:cNvSpPr txBox="1"/>
          <p:nvPr/>
        </p:nvSpPr>
        <p:spPr>
          <a:xfrm>
            <a:off x="536712" y="2817289"/>
            <a:ext cx="8197795" cy="1938992"/>
          </a:xfrm>
          <a:prstGeom prst="rect">
            <a:avLst/>
          </a:prstGeom>
          <a:noFill/>
        </p:spPr>
        <p:txBody>
          <a:bodyPr wrap="square">
            <a:spAutoFit/>
          </a:bodyPr>
          <a:lstStyle/>
          <a:p>
            <a:r>
              <a:rPr lang="en-US" sz="2400" dirty="0">
                <a:solidFill>
                  <a:schemeClr val="bg1"/>
                </a:solidFill>
                <a:effectLst/>
                <a:latin typeface="Helvetica Neue Medium"/>
                <a:ea typeface="Helvetica Neue Medium" panose="02000503000000020004" pitchFamily="2" charset="0"/>
                <a:cs typeface="Helvetica Neue Medium" panose="02000503000000020004" pitchFamily="2" charset="0"/>
              </a:rPr>
              <a:t>Embracing inclusivity and </a:t>
            </a:r>
            <a:r>
              <a:rPr lang="en-US" sz="2400" dirty="0">
                <a:solidFill>
                  <a:schemeClr val="bg1"/>
                </a:solidFill>
                <a:latin typeface="Helvetica Neue Medium"/>
                <a:ea typeface="Helvetica Neue Medium" panose="02000503000000020004" pitchFamily="2" charset="0"/>
                <a:cs typeface="Helvetica Neue Medium" panose="02000503000000020004" pitchFamily="2" charset="0"/>
              </a:rPr>
              <a:t>building strong communities</a:t>
            </a:r>
            <a:r>
              <a:rPr lang="en-US" sz="2400" dirty="0">
                <a:solidFill>
                  <a:schemeClr val="bg1"/>
                </a:solidFill>
                <a:effectLst/>
                <a:latin typeface="Helvetica Neue Medium"/>
                <a:ea typeface="Helvetica Neue Medium" panose="02000503000000020004" pitchFamily="2" charset="0"/>
                <a:cs typeface="Helvetica Neue Medium" panose="02000503000000020004" pitchFamily="2" charset="0"/>
              </a:rPr>
              <a:t>, Foothill College serves diverse learners and equips its </a:t>
            </a:r>
            <a:r>
              <a:rPr lang="en-US" sz="2400" dirty="0">
                <a:solidFill>
                  <a:schemeClr val="bg1"/>
                </a:solidFill>
                <a:latin typeface="Helvetica Neue Medium"/>
                <a:ea typeface="Helvetica Neue Medium" panose="02000503000000020004" pitchFamily="2" charset="0"/>
                <a:cs typeface="Helvetica Neue Medium" panose="02000503000000020004" pitchFamily="2" charset="0"/>
              </a:rPr>
              <a:t>students</a:t>
            </a:r>
            <a:r>
              <a:rPr lang="en-US" sz="2400" dirty="0">
                <a:solidFill>
                  <a:schemeClr val="bg1"/>
                </a:solidFill>
                <a:effectLst/>
                <a:latin typeface="Helvetica Neue Medium"/>
                <a:ea typeface="Helvetica Neue Medium" panose="02000503000000020004" pitchFamily="2" charset="0"/>
                <a:cs typeface="Helvetica Neue Medium" panose="02000503000000020004" pitchFamily="2" charset="0"/>
              </a:rPr>
              <a:t> with critical thinking skills to address complex societal challenges, to thrive in the global workforce, and to engage in a life of inquiry.</a:t>
            </a:r>
            <a:r>
              <a:rPr lang="en-US" sz="24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Down Arrow 4">
            <a:extLst>
              <a:ext uri="{FF2B5EF4-FFF2-40B4-BE49-F238E27FC236}">
                <a16:creationId xmlns:a16="http://schemas.microsoft.com/office/drawing/2014/main" id="{4690743B-00EE-20D0-3A62-65B3AA3972A1}"/>
              </a:ext>
            </a:extLst>
          </p:cNvPr>
          <p:cNvSpPr/>
          <p:nvPr/>
        </p:nvSpPr>
        <p:spPr>
          <a:xfrm>
            <a:off x="2846567" y="2082546"/>
            <a:ext cx="429370" cy="734743"/>
          </a:xfrm>
          <a:prstGeom prst="downArrow">
            <a:avLst/>
          </a:prstGeom>
          <a:solidFill>
            <a:schemeClr val="bg1"/>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3D4A35E6-D3A5-2E28-7557-8CADDE0406B1}"/>
              </a:ext>
            </a:extLst>
          </p:cNvPr>
          <p:cNvSpPr/>
          <p:nvPr/>
        </p:nvSpPr>
        <p:spPr>
          <a:xfrm>
            <a:off x="4357315" y="2082545"/>
            <a:ext cx="429370" cy="734743"/>
          </a:xfrm>
          <a:prstGeom prst="downArrow">
            <a:avLst/>
          </a:prstGeom>
          <a:solidFill>
            <a:schemeClr val="bg1"/>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0A2D0114-E20F-3D26-8CE4-E529B07845A6}"/>
              </a:ext>
            </a:extLst>
          </p:cNvPr>
          <p:cNvSpPr/>
          <p:nvPr/>
        </p:nvSpPr>
        <p:spPr>
          <a:xfrm>
            <a:off x="5868063" y="2082544"/>
            <a:ext cx="429370" cy="734743"/>
          </a:xfrm>
          <a:prstGeom prst="downArrow">
            <a:avLst/>
          </a:prstGeom>
          <a:solidFill>
            <a:schemeClr val="bg1"/>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261738"/>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0</TotalTime>
  <Words>640</Words>
  <Application>Microsoft Macintosh PowerPoint</Application>
  <PresentationFormat>On-screen Show (16:9)</PresentationFormat>
  <Paragraphs>24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Helvetica Neue</vt:lpstr>
      <vt:lpstr>Helvetica Neue Medium</vt:lpstr>
      <vt:lpstr>Wingdings 2</vt:lpstr>
      <vt:lpstr>Academic Fall2015</vt:lpstr>
      <vt:lpstr>Mission Statement Review Committee: Context and History</vt:lpstr>
      <vt:lpstr>PowerPoint Presentation</vt:lpstr>
      <vt:lpstr>Mission Statement Review Committee: Context and History</vt:lpstr>
      <vt:lpstr>Mission Statement Review Committee: Context and History</vt:lpstr>
      <vt:lpstr>Mission Statement Review Committee: Context and History</vt:lpstr>
      <vt:lpstr>Mission Statement Review Committee: Context and History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Josh Pelletier</cp:lastModifiedBy>
  <cp:revision>45</cp:revision>
  <dcterms:created xsi:type="dcterms:W3CDTF">2017-07-10T18:20:34Z</dcterms:created>
  <dcterms:modified xsi:type="dcterms:W3CDTF">2023-11-17T22:33:01Z</dcterms:modified>
</cp:coreProperties>
</file>