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6502" r:id="rId1"/>
  </p:sldMasterIdLst>
  <p:notesMasterIdLst>
    <p:notesMasterId r:id="rId27"/>
  </p:notesMasterIdLst>
  <p:sldIdLst>
    <p:sldId id="256" r:id="rId2"/>
    <p:sldId id="294" r:id="rId3"/>
    <p:sldId id="316" r:id="rId4"/>
    <p:sldId id="287" r:id="rId5"/>
    <p:sldId id="315" r:id="rId6"/>
    <p:sldId id="292" r:id="rId7"/>
    <p:sldId id="305" r:id="rId8"/>
    <p:sldId id="264" r:id="rId9"/>
    <p:sldId id="320" r:id="rId10"/>
    <p:sldId id="307" r:id="rId11"/>
    <p:sldId id="322" r:id="rId12"/>
    <p:sldId id="317" r:id="rId13"/>
    <p:sldId id="318" r:id="rId14"/>
    <p:sldId id="329" r:id="rId15"/>
    <p:sldId id="324" r:id="rId16"/>
    <p:sldId id="330" r:id="rId17"/>
    <p:sldId id="299" r:id="rId18"/>
    <p:sldId id="289" r:id="rId19"/>
    <p:sldId id="310" r:id="rId20"/>
    <p:sldId id="312" r:id="rId21"/>
    <p:sldId id="308" r:id="rId22"/>
    <p:sldId id="309" r:id="rId23"/>
    <p:sldId id="319" r:id="rId24"/>
    <p:sldId id="325" r:id="rId25"/>
    <p:sldId id="301" r:id="rId2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4DB6"/>
    <a:srgbClr val="C498D1"/>
    <a:srgbClr val="7B99D2"/>
    <a:srgbClr val="4A8EE6"/>
    <a:srgbClr val="AABF9B"/>
    <a:srgbClr val="718EC2"/>
    <a:srgbClr val="B6CCA6"/>
    <a:srgbClr val="CCE4BA"/>
    <a:srgbClr val="92B5F6"/>
    <a:srgbClr val="5F8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86" autoAdjust="0"/>
    <p:restoredTop sz="94674"/>
  </p:normalViewPr>
  <p:slideViewPr>
    <p:cSldViewPr snapToGrid="0" snapToObjects="1">
      <p:cViewPr>
        <p:scale>
          <a:sx n="150" d="100"/>
          <a:sy n="150" d="100"/>
        </p:scale>
        <p:origin x="-2440" y="-632"/>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localhost//Users/bretwatson/Downloads/ResidentEnrollment_ByCampus4_17_2018.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localhost//Users/watsonb/Library/Containers/com.microsoft.Excel/Data/Downloads/FundBalanceGraph_4_4_2018-1-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localhost//Users/watsonb/Library/Containers/com.microsoft.Excel/Data/Desktop/Bret's%20Folder/Foothill%20College/Productivity/Historical%20Dashboards%20-%2001.29.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FHDA District - Resident FTES</a:t>
            </a:r>
          </a:p>
        </c:rich>
      </c:tx>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135094925634296"/>
          <c:y val="0.126986185749848"/>
          <c:w val="0.793325863113265"/>
          <c:h val="0.643440207694527"/>
        </c:manualLayout>
      </c:layout>
      <c:bar3DChart>
        <c:barDir val="col"/>
        <c:grouping val="clustered"/>
        <c:varyColors val="0"/>
        <c:ser>
          <c:idx val="0"/>
          <c:order val="0"/>
          <c:tx>
            <c:strRef>
              <c:f>'District FTES'!$A$3</c:f>
              <c:strCache>
                <c:ptCount val="1"/>
                <c:pt idx="0">
                  <c:v>FHDA District</c:v>
                </c:pt>
              </c:strCache>
            </c:strRef>
          </c:tx>
          <c:spPr>
            <a:solidFill>
              <a:srgbClr val="7B99D2"/>
            </a:solidFill>
          </c:spPr>
          <c:invertIfNegative val="0"/>
          <c:dPt>
            <c:idx val="8"/>
            <c:invertIfNegative val="0"/>
            <c:bubble3D val="0"/>
            <c:spPr>
              <a:solidFill>
                <a:srgbClr val="C498D1"/>
              </a:solidFill>
            </c:spPr>
            <c:extLst xmlns:c16r2="http://schemas.microsoft.com/office/drawing/2015/06/chart">
              <c:ext xmlns:c16="http://schemas.microsoft.com/office/drawing/2014/chart" uri="{C3380CC4-5D6E-409C-BE32-E72D297353CC}">
                <c16:uniqueId val="{00000001-FDC3-8048-AB05-2E21153E5C9F}"/>
              </c:ext>
            </c:extLst>
          </c:dPt>
          <c:dLbls>
            <c:dLbl>
              <c:idx val="0"/>
              <c:layout>
                <c:manualLayout>
                  <c:x val="0.00938306287701257"/>
                  <c:y val="-0.0085531004989308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FDC3-8048-AB05-2E21153E5C9F}"/>
                </c:ext>
              </c:extLst>
            </c:dLbl>
            <c:dLbl>
              <c:idx val="1"/>
              <c:layout>
                <c:manualLayout>
                  <c:x val="0.00769230769230766"/>
                  <c:y val="-0.015649452269170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FDC3-8048-AB05-2E21153E5C9F}"/>
                </c:ext>
              </c:extLst>
            </c:dLbl>
            <c:dLbl>
              <c:idx val="2"/>
              <c:layout>
                <c:manualLayout>
                  <c:x val="0.011390610197394"/>
                  <c:y val="-0.018363230376392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DC3-8048-AB05-2E21153E5C9F}"/>
                </c:ext>
              </c:extLst>
            </c:dLbl>
            <c:dLbl>
              <c:idx val="3"/>
              <c:layout>
                <c:manualLayout>
                  <c:x val="0.00986193293885601"/>
                  <c:y val="-0.01085481682496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FDC3-8048-AB05-2E21153E5C9F}"/>
                </c:ext>
              </c:extLst>
            </c:dLbl>
            <c:dLbl>
              <c:idx val="4"/>
              <c:layout>
                <c:manualLayout>
                  <c:x val="0.00591700445728307"/>
                  <c:y val="-0.010854816824966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FDC3-8048-AB05-2E21153E5C9F}"/>
                </c:ext>
              </c:extLst>
            </c:dLbl>
            <c:dLbl>
              <c:idx val="5"/>
              <c:layout>
                <c:manualLayout>
                  <c:x val="0.00788954635108474"/>
                  <c:y val="-0.0081411126187245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FDC3-8048-AB05-2E21153E5C9F}"/>
                </c:ext>
              </c:extLst>
            </c:dLbl>
            <c:dLbl>
              <c:idx val="6"/>
              <c:layout>
                <c:manualLayout>
                  <c:x val="0.0138067061143983"/>
                  <c:y val="0.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FDC3-8048-AB05-2E21153E5C9F}"/>
                </c:ext>
              </c:extLst>
            </c:dLbl>
            <c:dLbl>
              <c:idx val="7"/>
              <c:layout>
                <c:manualLayout>
                  <c:x val="0.00986193293885601"/>
                  <c:y val="0.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FDC3-8048-AB05-2E21153E5C9F}"/>
                </c:ext>
              </c:extLst>
            </c:dLbl>
            <c:dLbl>
              <c:idx val="8"/>
              <c:layout>
                <c:manualLayout>
                  <c:x val="0.00576930842224604"/>
                  <c:y val="-0.0246762626009328"/>
                </c:manualLayout>
              </c:layout>
              <c:spPr/>
              <c:txPr>
                <a:bodyPr/>
                <a:lstStyle/>
                <a:p>
                  <a:pPr>
                    <a:defRPr b="1">
                      <a:solidFill>
                        <a:srgbClr val="0000FF"/>
                      </a:solidFill>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DC3-8048-AB05-2E21153E5C9F}"/>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'District FTES'!$B$2:$J$2</c:f>
              <c:strCache>
                <c:ptCount val="9"/>
                <c:pt idx="0">
                  <c:v>2009/10</c:v>
                </c:pt>
                <c:pt idx="1">
                  <c:v>2010/11</c:v>
                </c:pt>
                <c:pt idx="2">
                  <c:v>2011/12</c:v>
                </c:pt>
                <c:pt idx="3">
                  <c:v>2012/13</c:v>
                </c:pt>
                <c:pt idx="4">
                  <c:v>2013/14</c:v>
                </c:pt>
                <c:pt idx="5">
                  <c:v>2014/15</c:v>
                </c:pt>
                <c:pt idx="6">
                  <c:v>2015/16</c:v>
                </c:pt>
                <c:pt idx="7">
                  <c:v>2016/17</c:v>
                </c:pt>
                <c:pt idx="8">
                  <c:v>2017/18*</c:v>
                </c:pt>
              </c:strCache>
            </c:strRef>
          </c:cat>
          <c:val>
            <c:numRef>
              <c:f>'District FTES'!$B$3:$J$3</c:f>
              <c:numCache>
                <c:formatCode>_-* #,##0_-;\-* #,##0_-;_-* "-"??_-;_-@_-</c:formatCode>
                <c:ptCount val="9"/>
                <c:pt idx="0">
                  <c:v>32988.0</c:v>
                </c:pt>
                <c:pt idx="1">
                  <c:v>30688.0</c:v>
                </c:pt>
                <c:pt idx="2">
                  <c:v>29455.0</c:v>
                </c:pt>
                <c:pt idx="3">
                  <c:v>27771.0</c:v>
                </c:pt>
                <c:pt idx="4">
                  <c:v>27442.0</c:v>
                </c:pt>
                <c:pt idx="5">
                  <c:v>27353.0</c:v>
                </c:pt>
                <c:pt idx="6">
                  <c:v>27143.0</c:v>
                </c:pt>
                <c:pt idx="7">
                  <c:v>25967.0</c:v>
                </c:pt>
                <c:pt idx="8">
                  <c:v>24533.0</c:v>
                </c:pt>
              </c:numCache>
            </c:numRef>
          </c:val>
          <c:extLst xmlns:c16r2="http://schemas.microsoft.com/office/drawing/2015/06/chart">
            <c:ext xmlns:c16="http://schemas.microsoft.com/office/drawing/2014/chart" uri="{C3380CC4-5D6E-409C-BE32-E72D297353CC}">
              <c16:uniqueId val="{00000009-FDC3-8048-AB05-2E21153E5C9F}"/>
            </c:ext>
          </c:extLst>
        </c:ser>
        <c:dLbls>
          <c:showLegendKey val="0"/>
          <c:showVal val="1"/>
          <c:showCatName val="0"/>
          <c:showSerName val="0"/>
          <c:showPercent val="0"/>
          <c:showBubbleSize val="0"/>
        </c:dLbls>
        <c:gapWidth val="150"/>
        <c:shape val="box"/>
        <c:axId val="2076096584"/>
        <c:axId val="2142521128"/>
        <c:axId val="0"/>
      </c:bar3DChart>
      <c:catAx>
        <c:axId val="2076096584"/>
        <c:scaling>
          <c:orientation val="minMax"/>
        </c:scaling>
        <c:delete val="0"/>
        <c:axPos val="b"/>
        <c:title>
          <c:tx>
            <c:rich>
              <a:bodyPr/>
              <a:lstStyle/>
              <a:p>
                <a:pPr>
                  <a:defRPr sz="1200"/>
                </a:pPr>
                <a:r>
                  <a:rPr lang="en-US" sz="1200"/>
                  <a:t>Fiscal Year</a:t>
                </a:r>
              </a:p>
            </c:rich>
          </c:tx>
          <c:layout/>
          <c:overlay val="0"/>
        </c:title>
        <c:numFmt formatCode="General" sourceLinked="0"/>
        <c:majorTickMark val="out"/>
        <c:minorTickMark val="none"/>
        <c:tickLblPos val="nextTo"/>
        <c:crossAx val="2142521128"/>
        <c:crossesAt val="0.0"/>
        <c:auto val="1"/>
        <c:lblAlgn val="ctr"/>
        <c:lblOffset val="100"/>
        <c:noMultiLvlLbl val="0"/>
      </c:catAx>
      <c:valAx>
        <c:axId val="2142521128"/>
        <c:scaling>
          <c:orientation val="minMax"/>
          <c:max val="35000.0"/>
          <c:min val="10000.0"/>
        </c:scaling>
        <c:delete val="0"/>
        <c:axPos val="l"/>
        <c:majorGridlines/>
        <c:title>
          <c:tx>
            <c:rich>
              <a:bodyPr rot="0" vert="horz"/>
              <a:lstStyle/>
              <a:p>
                <a:pPr>
                  <a:defRPr/>
                </a:pPr>
                <a:r>
                  <a:rPr lang="en-US" sz="1200"/>
                  <a:t>FTES</a:t>
                </a:r>
              </a:p>
            </c:rich>
          </c:tx>
          <c:layout>
            <c:manualLayout>
              <c:xMode val="edge"/>
              <c:yMode val="edge"/>
              <c:x val="0.0264883753436146"/>
              <c:y val="0.0912026837893567"/>
            </c:manualLayout>
          </c:layout>
          <c:overlay val="0"/>
        </c:title>
        <c:numFmt formatCode="_-* #,##0_-;\-* #,##0_-;_-* &quot;-&quot;??_-;_-@_-" sourceLinked="1"/>
        <c:majorTickMark val="out"/>
        <c:minorTickMark val="none"/>
        <c:tickLblPos val="nextTo"/>
        <c:crossAx val="2076096584"/>
        <c:crosses val="autoZero"/>
        <c:crossBetween val="between"/>
        <c:majorUnit val="5000.0"/>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District Ending Fund Balance &amp; Stability Fund</a:t>
            </a:r>
          </a:p>
          <a:p>
            <a:pPr>
              <a:defRPr sz="1400" b="1" i="0" u="none" strike="noStrike" kern="1200" spc="0" baseline="0">
                <a:solidFill>
                  <a:schemeClr val="tx1">
                    <a:lumMod val="65000"/>
                    <a:lumOff val="35000"/>
                  </a:schemeClr>
                </a:solidFill>
                <a:latin typeface="+mn-lt"/>
                <a:ea typeface="+mn-ea"/>
                <a:cs typeface="+mn-cs"/>
              </a:defRPr>
            </a:pPr>
            <a:r>
              <a:rPr lang="en-US" b="1"/>
              <a:t>Actuals</a:t>
            </a:r>
            <a:r>
              <a:rPr lang="en-US" b="1" baseline="0"/>
              <a:t> &amp; Projections</a:t>
            </a:r>
          </a:p>
        </c:rich>
      </c:tx>
      <c:layout>
        <c:manualLayout>
          <c:xMode val="edge"/>
          <c:yMode val="edge"/>
          <c:x val="0.222967734138356"/>
          <c:y val="0.0"/>
        </c:manualLayout>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solidFill>
          <a:srgbClr val="F1ECCA"/>
        </a:solidFill>
        <a:ln>
          <a:noFill/>
        </a:ln>
        <a:effectLst/>
        <a:sp3d/>
      </c:spPr>
    </c:sideWall>
    <c:backWall>
      <c:thickness val="0"/>
      <c:spPr>
        <a:solidFill>
          <a:srgbClr val="F1ECCA"/>
        </a:solidFill>
        <a:ln>
          <a:noFill/>
        </a:ln>
        <a:effectLst/>
        <a:sp3d/>
      </c:spPr>
    </c:backWall>
    <c:plotArea>
      <c:layout>
        <c:manualLayout>
          <c:layoutTarget val="inner"/>
          <c:xMode val="edge"/>
          <c:yMode val="edge"/>
          <c:x val="0.106065753629138"/>
          <c:y val="0.129008757082935"/>
          <c:w val="0.866597305668545"/>
          <c:h val="0.727307591223994"/>
        </c:manualLayout>
      </c:layout>
      <c:bar3DChart>
        <c:barDir val="col"/>
        <c:grouping val="clustered"/>
        <c:varyColors val="0"/>
        <c:ser>
          <c:idx val="0"/>
          <c:order val="0"/>
          <c:tx>
            <c:v>Fund Balance</c:v>
          </c:tx>
          <c:spPr>
            <a:solidFill>
              <a:srgbClr val="92B5F6"/>
            </a:solidFill>
            <a:ln>
              <a:noFill/>
            </a:ln>
            <a:effectLst/>
            <a:scene3d>
              <a:camera prst="orthographicFront"/>
              <a:lightRig rig="threePt" dir="t"/>
            </a:scene3d>
            <a:sp3d prstMaterial="plastic"/>
          </c:spPr>
          <c:invertIfNegative val="0"/>
          <c:dPt>
            <c:idx val="6"/>
            <c:invertIfNegative val="0"/>
            <c:bubble3D val="0"/>
            <c:spPr>
              <a:solidFill>
                <a:srgbClr val="4A8EE6"/>
              </a:solidFill>
              <a:ln>
                <a:noFill/>
              </a:ln>
              <a:effectLst/>
              <a:scene3d>
                <a:camera prst="orthographicFront"/>
                <a:lightRig rig="threePt" dir="t"/>
              </a:scene3d>
              <a:sp3d prstMaterial="plastic"/>
            </c:spPr>
            <c:extLst xmlns:c16r2="http://schemas.microsoft.com/office/drawing/2015/06/chart">
              <c:ext xmlns:c16="http://schemas.microsoft.com/office/drawing/2014/chart" uri="{C3380CC4-5D6E-409C-BE32-E72D297353CC}">
                <c16:uniqueId val="{00000001-2FBF-0247-BEFA-266AF8ACAA74}"/>
              </c:ext>
            </c:extLst>
          </c:dPt>
          <c:dPt>
            <c:idx val="7"/>
            <c:invertIfNegative val="0"/>
            <c:bubble3D val="0"/>
            <c:spPr>
              <a:solidFill>
                <a:srgbClr val="4A8EE6"/>
              </a:solidFill>
              <a:ln>
                <a:noFill/>
              </a:ln>
              <a:effectLst/>
              <a:scene3d>
                <a:camera prst="orthographicFront"/>
                <a:lightRig rig="threePt" dir="t"/>
              </a:scene3d>
              <a:sp3d prstMaterial="plastic"/>
            </c:spPr>
            <c:extLst xmlns:c16r2="http://schemas.microsoft.com/office/drawing/2015/06/chart">
              <c:ext xmlns:c16="http://schemas.microsoft.com/office/drawing/2014/chart" uri="{C3380CC4-5D6E-409C-BE32-E72D297353CC}">
                <c16:uniqueId val="{00000003-2FBF-0247-BEFA-266AF8ACAA74}"/>
              </c:ext>
            </c:extLst>
          </c:dPt>
          <c:dPt>
            <c:idx val="8"/>
            <c:invertIfNegative val="0"/>
            <c:bubble3D val="0"/>
            <c:spPr>
              <a:solidFill>
                <a:srgbClr val="4A8EE6"/>
              </a:solidFill>
              <a:ln>
                <a:noFill/>
              </a:ln>
              <a:effectLst/>
              <a:scene3d>
                <a:camera prst="orthographicFront"/>
                <a:lightRig rig="threePt" dir="t"/>
              </a:scene3d>
              <a:sp3d prstMaterial="plastic"/>
            </c:spPr>
            <c:extLst xmlns:c16r2="http://schemas.microsoft.com/office/drawing/2015/06/chart">
              <c:ext xmlns:c16="http://schemas.microsoft.com/office/drawing/2014/chart" uri="{C3380CC4-5D6E-409C-BE32-E72D297353CC}">
                <c16:uniqueId val="{00000005-2FBF-0247-BEFA-266AF8ACAA74}"/>
              </c:ext>
            </c:extLst>
          </c:dPt>
          <c:dPt>
            <c:idx val="9"/>
            <c:invertIfNegative val="0"/>
            <c:bubble3D val="0"/>
            <c:spPr>
              <a:solidFill>
                <a:srgbClr val="4A8EE6"/>
              </a:solidFill>
              <a:ln>
                <a:noFill/>
              </a:ln>
              <a:effectLst/>
              <a:scene3d>
                <a:camera prst="orthographicFront"/>
                <a:lightRig rig="threePt" dir="t"/>
              </a:scene3d>
              <a:sp3d prstMaterial="plastic"/>
            </c:spPr>
            <c:extLst xmlns:c16r2="http://schemas.microsoft.com/office/drawing/2015/06/chart">
              <c:ext xmlns:c16="http://schemas.microsoft.com/office/drawing/2014/chart" uri="{C3380CC4-5D6E-409C-BE32-E72D297353CC}">
                <c16:uniqueId val="{00000007-2FBF-0247-BEFA-266AF8ACAA74}"/>
              </c:ext>
            </c:extLst>
          </c:dPt>
          <c:dLbls>
            <c:dLbl>
              <c:idx val="0"/>
              <c:layout>
                <c:manualLayout>
                  <c:x val="0.0246445497630332"/>
                  <c:y val="-0.00267022696929239"/>
                </c:manualLayout>
              </c:layout>
              <c:showLegendKey val="0"/>
              <c:showVal val="1"/>
              <c:showCatName val="0"/>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2FBF-0247-BEFA-266AF8ACAA74}"/>
                </c:ext>
              </c:extLst>
            </c:dLbl>
            <c:dLbl>
              <c:idx val="1"/>
              <c:layout>
                <c:manualLayout>
                  <c:x val="0.00807102502017753"/>
                  <c:y val="-0.00955794504181605"/>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eparator>, </c:separator>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2FBF-0247-BEFA-266AF8ACAA74}"/>
                </c:ext>
              </c:extLst>
            </c:dLbl>
            <c:dLbl>
              <c:idx val="2"/>
              <c:layout>
                <c:manualLayout>
                  <c:x val="0.0192057348763608"/>
                  <c:y val="-0.0170106962436147"/>
                </c:manualLayout>
              </c:layout>
              <c:showLegendKey val="0"/>
              <c:showVal val="1"/>
              <c:showCatName val="0"/>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2FBF-0247-BEFA-266AF8ACAA74}"/>
                </c:ext>
              </c:extLst>
            </c:dLbl>
            <c:dLbl>
              <c:idx val="3"/>
              <c:layout>
                <c:manualLayout>
                  <c:x val="0.0161420500403551"/>
                  <c:y val="-0.0256485950008937"/>
                </c:manualLayout>
              </c:layout>
              <c:showLegendKey val="0"/>
              <c:showVal val="1"/>
              <c:showCatName val="0"/>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2FBF-0247-BEFA-266AF8ACAA74}"/>
                </c:ext>
              </c:extLst>
            </c:dLbl>
            <c:dLbl>
              <c:idx val="4"/>
              <c:layout>
                <c:manualLayout>
                  <c:x val="0.0145278450363196"/>
                  <c:y val="-0.002389486260454"/>
                </c:manualLayout>
              </c:layout>
              <c:showLegendKey val="0"/>
              <c:showVal val="1"/>
              <c:showCatName val="0"/>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2FBF-0247-BEFA-266AF8ACAA74}"/>
                </c:ext>
              </c:extLst>
            </c:dLbl>
            <c:dLbl>
              <c:idx val="5"/>
              <c:layout>
                <c:manualLayout>
                  <c:x val="0.0241722838080353"/>
                  <c:y val="-0.0176377952755906"/>
                </c:manualLayout>
              </c:layout>
              <c:showLegendKey val="0"/>
              <c:showVal val="1"/>
              <c:showCatName val="0"/>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2FBF-0247-BEFA-266AF8ACAA74}"/>
                </c:ext>
              </c:extLst>
            </c:dLbl>
            <c:dLbl>
              <c:idx val="6"/>
              <c:layout>
                <c:manualLayout>
                  <c:x val="0.0207521960518294"/>
                  <c:y val="-0.0116046127718198"/>
                </c:manualLayout>
              </c:layout>
              <c:showLegendKey val="0"/>
              <c:showVal val="1"/>
              <c:showCatName val="0"/>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2FBF-0247-BEFA-266AF8ACAA74}"/>
                </c:ext>
              </c:extLst>
            </c:dLbl>
            <c:dLbl>
              <c:idx val="7"/>
              <c:layout>
                <c:manualLayout>
                  <c:x val="0.0129136400322841"/>
                  <c:y val="-0.00477897252090801"/>
                </c:manualLayout>
              </c:layout>
              <c:showLegendKey val="0"/>
              <c:showVal val="1"/>
              <c:showCatName val="0"/>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2FBF-0247-BEFA-266AF8ACAA74}"/>
                </c:ext>
              </c:extLst>
            </c:dLbl>
            <c:dLbl>
              <c:idx val="8"/>
              <c:layout>
                <c:manualLayout>
                  <c:x val="0.00968523002421307"/>
                  <c:y val="-0.00716845878136201"/>
                </c:manualLayout>
              </c:layout>
              <c:showLegendKey val="0"/>
              <c:showVal val="1"/>
              <c:showCatName val="0"/>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2FBF-0247-BEFA-266AF8ACAA74}"/>
                </c:ext>
              </c:extLst>
            </c:dLbl>
            <c:dLbl>
              <c:idx val="9"/>
              <c:layout>
                <c:manualLayout>
                  <c:x val="0.0161420500403551"/>
                  <c:y val="-0.002389486260454"/>
                </c:manualLayout>
              </c:layout>
              <c:showLegendKey val="0"/>
              <c:showVal val="1"/>
              <c:showCatName val="0"/>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2FBF-0247-BEFA-266AF8ACAA7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0"/>
              </c:ext>
            </c:extLst>
          </c:dLbls>
          <c:cat>
            <c:strRef>
              <c:f>'FB  &amp; Stability Fund Balance'!$A$7:$A$16</c:f>
              <c:strCache>
                <c:ptCount val="10"/>
                <c:pt idx="0">
                  <c:v>2011/12</c:v>
                </c:pt>
                <c:pt idx="1">
                  <c:v>2012/13</c:v>
                </c:pt>
                <c:pt idx="2">
                  <c:v>2013/14</c:v>
                </c:pt>
                <c:pt idx="3">
                  <c:v>2014/15</c:v>
                </c:pt>
                <c:pt idx="4">
                  <c:v>2015/16</c:v>
                </c:pt>
                <c:pt idx="5">
                  <c:v>2016/17</c:v>
                </c:pt>
                <c:pt idx="6">
                  <c:v>2017/18-Projected</c:v>
                </c:pt>
                <c:pt idx="7">
                  <c:v>2018/19-Projected</c:v>
                </c:pt>
                <c:pt idx="8">
                  <c:v>2019/20-Projected</c:v>
                </c:pt>
                <c:pt idx="9">
                  <c:v>2020/21-Projected</c:v>
                </c:pt>
              </c:strCache>
            </c:strRef>
          </c:cat>
          <c:val>
            <c:numRef>
              <c:f>'FB  &amp; Stability Fund Balance'!$B$7:$B$16</c:f>
              <c:numCache>
                <c:formatCode>"$"0.0,,\ "M";[Red]\ \-"$"0.0,,\ "M"</c:formatCode>
                <c:ptCount val="10"/>
                <c:pt idx="0">
                  <c:v>3.8214956E7</c:v>
                </c:pt>
                <c:pt idx="1">
                  <c:v>4.4970301E7</c:v>
                </c:pt>
                <c:pt idx="2">
                  <c:v>4.4198097E7</c:v>
                </c:pt>
                <c:pt idx="3">
                  <c:v>4.8551766E7</c:v>
                </c:pt>
                <c:pt idx="4">
                  <c:v>5.7919372E7</c:v>
                </c:pt>
                <c:pt idx="5">
                  <c:v>4.8851802E7</c:v>
                </c:pt>
                <c:pt idx="6">
                  <c:v>3.9479786E7</c:v>
                </c:pt>
                <c:pt idx="7">
                  <c:v>2.6774832E7</c:v>
                </c:pt>
                <c:pt idx="8">
                  <c:v>2.2891578E7</c:v>
                </c:pt>
                <c:pt idx="9">
                  <c:v>1.8274224E7</c:v>
                </c:pt>
              </c:numCache>
            </c:numRef>
          </c:val>
          <c:shape val="cylinder"/>
          <c:extLst xmlns:c16r2="http://schemas.microsoft.com/office/drawing/2015/06/chart">
            <c:ext xmlns:c16="http://schemas.microsoft.com/office/drawing/2014/chart" uri="{C3380CC4-5D6E-409C-BE32-E72D297353CC}">
              <c16:uniqueId val="{0000000E-2FBF-0247-BEFA-266AF8ACAA74}"/>
            </c:ext>
          </c:extLst>
        </c:ser>
        <c:ser>
          <c:idx val="1"/>
          <c:order val="1"/>
          <c:tx>
            <c:v>Stability Fund</c:v>
          </c:tx>
          <c:spPr>
            <a:solidFill>
              <a:srgbClr val="CCE4BA"/>
            </a:solidFill>
            <a:ln>
              <a:noFill/>
            </a:ln>
            <a:effectLst/>
            <a:scene3d>
              <a:camera prst="orthographicFront"/>
              <a:lightRig rig="threePt" dir="t"/>
            </a:scene3d>
            <a:sp3d>
              <a:contourClr>
                <a:schemeClr val="accent1"/>
              </a:contourClr>
            </a:sp3d>
          </c:spPr>
          <c:invertIfNegative val="0"/>
          <c:dPt>
            <c:idx val="6"/>
            <c:invertIfNegative val="0"/>
            <c:bubble3D val="0"/>
            <c:spPr>
              <a:solidFill>
                <a:srgbClr val="AABF9B"/>
              </a:solidFill>
              <a:ln>
                <a:noFill/>
              </a:ln>
              <a:effectLst/>
              <a:scene3d>
                <a:camera prst="orthographicFront"/>
                <a:lightRig rig="threePt" dir="t"/>
              </a:scene3d>
              <a:sp3d>
                <a:contourClr>
                  <a:schemeClr val="accent1"/>
                </a:contourClr>
              </a:sp3d>
            </c:spPr>
            <c:extLst xmlns:c16r2="http://schemas.microsoft.com/office/drawing/2015/06/chart">
              <c:ext xmlns:c16="http://schemas.microsoft.com/office/drawing/2014/chart" uri="{C3380CC4-5D6E-409C-BE32-E72D297353CC}">
                <c16:uniqueId val="{00000010-2FBF-0247-BEFA-266AF8ACAA74}"/>
              </c:ext>
            </c:extLst>
          </c:dPt>
          <c:dPt>
            <c:idx val="7"/>
            <c:invertIfNegative val="0"/>
            <c:bubble3D val="0"/>
            <c:spPr>
              <a:solidFill>
                <a:srgbClr val="AABF9B"/>
              </a:solidFill>
              <a:ln>
                <a:noFill/>
              </a:ln>
              <a:effectLst/>
              <a:scene3d>
                <a:camera prst="orthographicFront"/>
                <a:lightRig rig="threePt" dir="t"/>
              </a:scene3d>
              <a:sp3d>
                <a:contourClr>
                  <a:schemeClr val="accent1"/>
                </a:contourClr>
              </a:sp3d>
            </c:spPr>
            <c:extLst xmlns:c16r2="http://schemas.microsoft.com/office/drawing/2015/06/chart">
              <c:ext xmlns:c16="http://schemas.microsoft.com/office/drawing/2014/chart" uri="{C3380CC4-5D6E-409C-BE32-E72D297353CC}">
                <c16:uniqueId val="{00000012-2FBF-0247-BEFA-266AF8ACAA74}"/>
              </c:ext>
            </c:extLst>
          </c:dPt>
          <c:dPt>
            <c:idx val="8"/>
            <c:invertIfNegative val="0"/>
            <c:bubble3D val="0"/>
            <c:spPr>
              <a:solidFill>
                <a:srgbClr val="AABF9B"/>
              </a:solidFill>
              <a:ln>
                <a:noFill/>
              </a:ln>
              <a:effectLst/>
              <a:scene3d>
                <a:camera prst="orthographicFront"/>
                <a:lightRig rig="threePt" dir="t"/>
              </a:scene3d>
              <a:sp3d>
                <a:contourClr>
                  <a:schemeClr val="accent1"/>
                </a:contourClr>
              </a:sp3d>
            </c:spPr>
            <c:extLst xmlns:c16r2="http://schemas.microsoft.com/office/drawing/2015/06/chart">
              <c:ext xmlns:c16="http://schemas.microsoft.com/office/drawing/2014/chart" uri="{C3380CC4-5D6E-409C-BE32-E72D297353CC}">
                <c16:uniqueId val="{0000001B-2FBF-0247-BEFA-266AF8ACAA74}"/>
              </c:ext>
            </c:extLst>
          </c:dPt>
          <c:dPt>
            <c:idx val="9"/>
            <c:invertIfNegative val="0"/>
            <c:bubble3D val="0"/>
            <c:spPr>
              <a:solidFill>
                <a:srgbClr val="FF0000"/>
              </a:solidFill>
              <a:ln>
                <a:noFill/>
              </a:ln>
              <a:effectLst/>
              <a:scene3d>
                <a:camera prst="orthographicFront"/>
                <a:lightRig rig="threePt" dir="t"/>
              </a:scene3d>
              <a:sp3d>
                <a:contourClr>
                  <a:schemeClr val="accent1"/>
                </a:contourClr>
              </a:sp3d>
            </c:spPr>
            <c:extLst xmlns:c16r2="http://schemas.microsoft.com/office/drawing/2015/06/chart">
              <c:ext xmlns:c16="http://schemas.microsoft.com/office/drawing/2014/chart" uri="{C3380CC4-5D6E-409C-BE32-E72D297353CC}">
                <c16:uniqueId val="{00000014-2FBF-0247-BEFA-266AF8ACAA74}"/>
              </c:ext>
            </c:extLst>
          </c:dPt>
          <c:dLbls>
            <c:dLbl>
              <c:idx val="0"/>
              <c:layout>
                <c:manualLayout>
                  <c:x val="0.0136921474309875"/>
                  <c:y val="-0.0130703016961589"/>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8.4477814680747845E-2"/>
                      <c:h val="0.04"/>
                    </c:manualLayout>
                  </c15:layout>
                </c:ext>
                <c:ext xmlns:c16="http://schemas.microsoft.com/office/drawing/2014/chart" uri="{C3380CC4-5D6E-409C-BE32-E72D297353CC}">
                  <c16:uniqueId val="{00000015-2FBF-0247-BEFA-266AF8ACAA74}"/>
                </c:ext>
              </c:extLst>
            </c:dLbl>
            <c:dLbl>
              <c:idx val="1"/>
              <c:layout>
                <c:manualLayout>
                  <c:x val="0.0160628695732099"/>
                  <c:y val="-0.0071684587813620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2FBF-0247-BEFA-266AF8ACAA74}"/>
                </c:ext>
              </c:extLst>
            </c:dLbl>
            <c:dLbl>
              <c:idx val="2"/>
              <c:layout>
                <c:manualLayout>
                  <c:x val="0.0158966880112749"/>
                  <c:y val="-0.0095579450418160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2FBF-0247-BEFA-266AF8ACAA74}"/>
                </c:ext>
              </c:extLst>
            </c:dLbl>
            <c:dLbl>
              <c:idx val="3"/>
              <c:layout>
                <c:manualLayout>
                  <c:x val="0.0162291736879194"/>
                  <c:y val="-0.0095579450418160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2FBF-0247-BEFA-266AF8ACAA74}"/>
                </c:ext>
              </c:extLst>
            </c:dLbl>
            <c:dLbl>
              <c:idx val="4"/>
              <c:layout>
                <c:manualLayout>
                  <c:x val="0.0174096020098655"/>
                  <c:y val="-0.0095579450418160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2FBF-0247-BEFA-266AF8ACAA74}"/>
                </c:ext>
              </c:extLst>
            </c:dLbl>
            <c:dLbl>
              <c:idx val="5"/>
              <c:layout>
                <c:manualLayout>
                  <c:x val="0.0157376145102485"/>
                  <c:y val="-0.011947431302270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A-2FBF-0247-BEFA-266AF8ACAA74}"/>
                </c:ext>
              </c:extLst>
            </c:dLbl>
            <c:dLbl>
              <c:idx val="6"/>
              <c:layout>
                <c:manualLayout>
                  <c:x val="0.0202334630350193"/>
                  <c:y val="-0.0023894862604540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2FBF-0247-BEFA-266AF8ACAA74}"/>
                </c:ext>
              </c:extLst>
            </c:dLbl>
            <c:dLbl>
              <c:idx val="7"/>
              <c:layout>
                <c:manualLayout>
                  <c:x val="0.0158531817764024"/>
                  <c:y val="-0.011947431302270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2FBF-0247-BEFA-266AF8ACAA74}"/>
                </c:ext>
              </c:extLst>
            </c:dLbl>
            <c:dLbl>
              <c:idx val="8"/>
              <c:layout>
                <c:manualLayout>
                  <c:x val="0.0159109041330923"/>
                  <c:y val="-0.01911589008363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B-2FBF-0247-BEFA-266AF8ACAA7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'FB  &amp; Stability Fund Balance'!$A$7:$A$16</c:f>
              <c:strCache>
                <c:ptCount val="10"/>
                <c:pt idx="0">
                  <c:v>2011/12</c:v>
                </c:pt>
                <c:pt idx="1">
                  <c:v>2012/13</c:v>
                </c:pt>
                <c:pt idx="2">
                  <c:v>2013/14</c:v>
                </c:pt>
                <c:pt idx="3">
                  <c:v>2014/15</c:v>
                </c:pt>
                <c:pt idx="4">
                  <c:v>2015/16</c:v>
                </c:pt>
                <c:pt idx="5">
                  <c:v>2016/17</c:v>
                </c:pt>
                <c:pt idx="6">
                  <c:v>2017/18-Projected</c:v>
                </c:pt>
                <c:pt idx="7">
                  <c:v>2018/19-Projected</c:v>
                </c:pt>
                <c:pt idx="8">
                  <c:v>2019/20-Projected</c:v>
                </c:pt>
                <c:pt idx="9">
                  <c:v>2020/21-Projected</c:v>
                </c:pt>
              </c:strCache>
            </c:strRef>
          </c:cat>
          <c:val>
            <c:numRef>
              <c:f>'FB  &amp; Stability Fund Balance'!$C$7:$C$16</c:f>
              <c:numCache>
                <c:formatCode>"$"0.0,,\ "M";[Red]\ \-"$"0.0,,\ "M"</c:formatCode>
                <c:ptCount val="10"/>
                <c:pt idx="0">
                  <c:v>6.503654E6</c:v>
                </c:pt>
                <c:pt idx="1">
                  <c:v>1.4461611E7</c:v>
                </c:pt>
                <c:pt idx="2">
                  <c:v>1.6773465E7</c:v>
                </c:pt>
                <c:pt idx="3">
                  <c:v>2.295937E7</c:v>
                </c:pt>
                <c:pt idx="4">
                  <c:v>3.2429915E7</c:v>
                </c:pt>
                <c:pt idx="5">
                  <c:v>2.37E7</c:v>
                </c:pt>
                <c:pt idx="6">
                  <c:v>1.64445E7</c:v>
                </c:pt>
                <c:pt idx="7">
                  <c:v>3.804837E6</c:v>
                </c:pt>
                <c:pt idx="8">
                  <c:v>231184.0</c:v>
                </c:pt>
                <c:pt idx="9">
                  <c:v>-4.555955E6</c:v>
                </c:pt>
              </c:numCache>
            </c:numRef>
          </c:val>
          <c:shape val="cylinder"/>
          <c:extLst xmlns:c16r2="http://schemas.microsoft.com/office/drawing/2015/06/chart">
            <c:ext xmlns:c16="http://schemas.microsoft.com/office/drawing/2014/chart" uri="{C3380CC4-5D6E-409C-BE32-E72D297353CC}">
              <c16:uniqueId val="{0000001C-2FBF-0247-BEFA-266AF8ACAA74}"/>
            </c:ext>
          </c:extLst>
        </c:ser>
        <c:dLbls>
          <c:showLegendKey val="0"/>
          <c:showVal val="0"/>
          <c:showCatName val="0"/>
          <c:showSerName val="0"/>
          <c:showPercent val="0"/>
          <c:showBubbleSize val="0"/>
        </c:dLbls>
        <c:gapWidth val="75"/>
        <c:gapDepth val="100"/>
        <c:shape val="box"/>
        <c:axId val="2029655304"/>
        <c:axId val="2146164504"/>
        <c:axId val="0"/>
      </c:bar3DChart>
      <c:catAx>
        <c:axId val="202965530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a:t>Fiscal</a:t>
                </a:r>
                <a:r>
                  <a:rPr lang="en-US" sz="1200" b="1" baseline="0"/>
                  <a:t> Year</a:t>
                </a:r>
                <a:endParaRPr lang="en-US" sz="1200" b="1"/>
              </a:p>
            </c:rich>
          </c:tx>
          <c:layout>
            <c:manualLayout>
              <c:xMode val="edge"/>
              <c:yMode val="edge"/>
              <c:x val="0.432122196812309"/>
              <c:y val="0.887231790556706"/>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146164504"/>
        <c:crosses val="autoZero"/>
        <c:auto val="1"/>
        <c:lblAlgn val="ctr"/>
        <c:lblOffset val="100"/>
        <c:noMultiLvlLbl val="0"/>
      </c:catAx>
      <c:valAx>
        <c:axId val="214616450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 &quot;M&quot;;[Red]\ \-&quot;$&quot;0.0,,&quot;M&quot;"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2029655304"/>
        <c:crosses val="autoZero"/>
        <c:crossBetween val="between"/>
      </c:valAx>
      <c:spPr>
        <a:solidFill>
          <a:schemeClr val="bg1">
            <a:lumMod val="95000"/>
          </a:schemeClr>
        </a:solidFill>
        <a:ln>
          <a:noFill/>
        </a:ln>
        <a:effectLst/>
      </c:spPr>
    </c:plotArea>
    <c:legend>
      <c:legendPos val="r"/>
      <c:layout>
        <c:manualLayout>
          <c:xMode val="edge"/>
          <c:yMode val="edge"/>
          <c:x val="0.747370377281039"/>
          <c:y val="0.174698863576632"/>
          <c:w val="0.207131992387208"/>
          <c:h val="0.210254933086635"/>
        </c:manualLayout>
      </c:layout>
      <c:overlay val="0"/>
      <c:spPr>
        <a:solidFill>
          <a:schemeClr val="lt1"/>
        </a:solidFill>
        <a:ln w="12700" cap="flat" cmpd="sng" algn="ctr">
          <a:solidFill>
            <a:schemeClr val="dk1"/>
          </a:solidFill>
          <a:prstDash val="solid"/>
          <a:miter lim="800000"/>
        </a:ln>
        <a:effectLst/>
      </c:spPr>
      <c:txPr>
        <a:bodyPr rot="0" spcFirstLastPara="1" vertOverflow="ellipsis" vert="horz" wrap="square" anchor="ctr" anchorCtr="1"/>
        <a:lstStyle/>
        <a:p>
          <a:pPr>
            <a:defRPr sz="1100" b="0" i="0" u="none" strike="noStrike" kern="1200" baseline="0">
              <a:ln>
                <a:noFill/>
              </a:ln>
              <a:solidFill>
                <a:schemeClr val="dk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000"/>
            </a:pPr>
            <a:r>
              <a:rPr lang="en-US" sz="1000"/>
              <a:t>Productivity</a:t>
            </a:r>
          </a:p>
        </c:rich>
      </c:tx>
      <c:layout>
        <c:manualLayout>
          <c:xMode val="edge"/>
          <c:yMode val="edge"/>
          <c:x val="0.0224582239720035"/>
          <c:y val="0.0"/>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0874468503937008"/>
          <c:y val="0.0601851851851852"/>
          <c:w val="0.876015966754156"/>
          <c:h val="0.822469378827647"/>
        </c:manualLayout>
      </c:layout>
      <c:bar3DChart>
        <c:barDir val="col"/>
        <c:grouping val="clustered"/>
        <c:varyColors val="0"/>
        <c:ser>
          <c:idx val="0"/>
          <c:order val="0"/>
          <c:tx>
            <c:strRef>
              <c:f>Chart!$A$4</c:f>
              <c:strCache>
                <c:ptCount val="1"/>
                <c:pt idx="0">
                  <c:v>De Anza</c:v>
                </c:pt>
              </c:strCache>
            </c:strRef>
          </c:tx>
          <c:spPr>
            <a:solidFill>
              <a:srgbClr val="AFDAB3"/>
            </a:solidFill>
            <a:effectLst>
              <a:outerShdw blurRad="76200" dir="18900000" sy="23000" kx="-1200000" algn="bl" rotWithShape="0">
                <a:prstClr val="black">
                  <a:alpha val="20000"/>
                </a:prstClr>
              </a:outerShdw>
            </a:effectLst>
            <a:scene3d>
              <a:camera prst="orthographicFront"/>
              <a:lightRig rig="threePt" dir="t"/>
            </a:scene3d>
            <a:sp3d>
              <a:bevelT w="165100" prst="coolSlant"/>
            </a:sp3d>
          </c:spPr>
          <c:invertIfNegative val="0"/>
          <c:dPt>
            <c:idx val="6"/>
            <c:invertIfNegative val="0"/>
            <c:bubble3D val="0"/>
            <c:spPr>
              <a:solidFill>
                <a:srgbClr val="77B676"/>
              </a:solidFill>
              <a:effectLst>
                <a:outerShdw blurRad="76200" dir="18900000" sy="23000" kx="-1200000" algn="bl" rotWithShape="0">
                  <a:prstClr val="black">
                    <a:alpha val="20000"/>
                  </a:prstClr>
                </a:outerShdw>
              </a:effectLst>
              <a:scene3d>
                <a:camera prst="orthographicFront"/>
                <a:lightRig rig="threePt" dir="t"/>
              </a:scene3d>
              <a:sp3d>
                <a:bevelT w="165100" prst="coolSlant"/>
              </a:sp3d>
            </c:spPr>
            <c:extLst xmlns:c16r2="http://schemas.microsoft.com/office/drawing/2015/06/chart">
              <c:ext xmlns:c16="http://schemas.microsoft.com/office/drawing/2014/chart" uri="{C3380CC4-5D6E-409C-BE32-E72D297353CC}">
                <c16:uniqueId val="{00000001-5B16-C14E-945A-30361488261F}"/>
              </c:ext>
            </c:extLst>
          </c:dPt>
          <c:dLbls>
            <c:dLbl>
              <c:idx val="0"/>
              <c:layout>
                <c:manualLayout>
                  <c:x val="0.00382180415367542"/>
                  <c:y val="-0.0091160021419493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5B16-C14E-945A-30361488261F}"/>
                </c:ext>
              </c:extLst>
            </c:dLbl>
            <c:dLbl>
              <c:idx val="1"/>
              <c:layout>
                <c:manualLayout>
                  <c:x val="0.00494030192534655"/>
                  <c:y val="0.0034364270466831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B16-C14E-945A-30361488261F}"/>
                </c:ext>
              </c:extLst>
            </c:dLbl>
            <c:dLbl>
              <c:idx val="2"/>
              <c:layout>
                <c:manualLayout>
                  <c:x val="0.0120991386143845"/>
                  <c:y val="-0.02419812868959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5B16-C14E-945A-30361488261F}"/>
                </c:ext>
              </c:extLst>
            </c:dLbl>
            <c:dLbl>
              <c:idx val="3"/>
              <c:layout>
                <c:manualLayout>
                  <c:x val="0.0176547059134386"/>
                  <c:y val="-0.0056795750952661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5B16-C14E-945A-30361488261F}"/>
                </c:ext>
              </c:extLst>
            </c:dLbl>
            <c:dLbl>
              <c:idx val="4"/>
              <c:layout>
                <c:manualLayout>
                  <c:x val="0.0166666666666667"/>
                  <c:y val="0.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5B16-C14E-945A-30361488261F}"/>
                </c:ext>
              </c:extLst>
            </c:dLbl>
            <c:dLbl>
              <c:idx val="5"/>
              <c:layout>
                <c:manualLayout>
                  <c:x val="0.0138888888888888"/>
                  <c:y val="-0.0046296296296297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5B16-C14E-945A-30361488261F}"/>
                </c:ext>
              </c:extLst>
            </c:dLbl>
            <c:dLbl>
              <c:idx val="6"/>
              <c:layout>
                <c:manualLayout>
                  <c:x val="0.0111111345981081"/>
                  <c:y val="0.000594745405402334"/>
                </c:manualLayout>
              </c:layout>
              <c:spPr>
                <a:noFill/>
                <a:ln>
                  <a:noFill/>
                </a:ln>
                <a:effectLst/>
              </c:spPr>
              <c:txPr>
                <a:bodyPr/>
                <a:lstStyle/>
                <a:p>
                  <a:pPr>
                    <a:defRPr b="1">
                      <a:solidFill>
                        <a:srgbClr val="0070C0"/>
                      </a:solidFill>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B16-C14E-945A-30361488261F}"/>
                </c:ext>
              </c:extLst>
            </c:dLbl>
            <c:spPr>
              <a:noFill/>
              <a:ln>
                <a:noFill/>
              </a:ln>
              <a:effectLst/>
            </c:spPr>
            <c:txPr>
              <a:bodyPr/>
              <a:lstStyle/>
              <a:p>
                <a:pPr>
                  <a:defRPr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Chart!$B$3:$H$3</c:f>
              <c:strCache>
                <c:ptCount val="7"/>
                <c:pt idx="0">
                  <c:v>2011/12</c:v>
                </c:pt>
                <c:pt idx="1">
                  <c:v>2012/13</c:v>
                </c:pt>
                <c:pt idx="2">
                  <c:v>2013/14</c:v>
                </c:pt>
                <c:pt idx="3">
                  <c:v>2014/15</c:v>
                </c:pt>
                <c:pt idx="4">
                  <c:v>2015/16</c:v>
                </c:pt>
                <c:pt idx="5">
                  <c:v>2016/17</c:v>
                </c:pt>
                <c:pt idx="6">
                  <c:v>2017/18</c:v>
                </c:pt>
              </c:strCache>
            </c:strRef>
          </c:cat>
          <c:val>
            <c:numRef>
              <c:f>Chart!$B$4:$H$4</c:f>
              <c:numCache>
                <c:formatCode>0</c:formatCode>
                <c:ptCount val="7"/>
                <c:pt idx="0">
                  <c:v>563.318888966676</c:v>
                </c:pt>
                <c:pt idx="1">
                  <c:v>550.0841357055796</c:v>
                </c:pt>
                <c:pt idx="2">
                  <c:v>538.093836482668</c:v>
                </c:pt>
                <c:pt idx="3">
                  <c:v>531.039485618444</c:v>
                </c:pt>
                <c:pt idx="4">
                  <c:v>525.644639088266</c:v>
                </c:pt>
                <c:pt idx="5">
                  <c:v>498.2559132533075</c:v>
                </c:pt>
                <c:pt idx="6" formatCode="General">
                  <c:v>515.0</c:v>
                </c:pt>
              </c:numCache>
            </c:numRef>
          </c:val>
          <c:extLst xmlns:c16r2="http://schemas.microsoft.com/office/drawing/2015/06/chart">
            <c:ext xmlns:c16="http://schemas.microsoft.com/office/drawing/2014/chart" uri="{C3380CC4-5D6E-409C-BE32-E72D297353CC}">
              <c16:uniqueId val="{00000008-5B16-C14E-945A-30361488261F}"/>
            </c:ext>
          </c:extLst>
        </c:ser>
        <c:ser>
          <c:idx val="1"/>
          <c:order val="1"/>
          <c:tx>
            <c:strRef>
              <c:f>Chart!$A$5</c:f>
              <c:strCache>
                <c:ptCount val="1"/>
                <c:pt idx="0">
                  <c:v>Foothill</c:v>
                </c:pt>
              </c:strCache>
            </c:strRef>
          </c:tx>
          <c:spPr>
            <a:solidFill>
              <a:srgbClr val="DE6B62"/>
            </a:solidFill>
            <a:effectLst>
              <a:outerShdw blurRad="76200" dir="18900000" sy="23000" kx="-1200000" algn="bl" rotWithShape="0">
                <a:prstClr val="black">
                  <a:alpha val="20000"/>
                </a:prstClr>
              </a:outerShdw>
            </a:effectLst>
            <a:scene3d>
              <a:camera prst="orthographicFront"/>
              <a:lightRig rig="threePt" dir="t"/>
            </a:scene3d>
            <a:sp3d>
              <a:bevelT w="165100" prst="coolSlant"/>
            </a:sp3d>
          </c:spPr>
          <c:invertIfNegative val="0"/>
          <c:dPt>
            <c:idx val="6"/>
            <c:invertIfNegative val="0"/>
            <c:bubble3D val="0"/>
            <c:spPr>
              <a:solidFill>
                <a:srgbClr val="B41701"/>
              </a:solidFill>
              <a:effectLst>
                <a:outerShdw blurRad="76200" dir="18900000" sy="23000" kx="-1200000" algn="bl" rotWithShape="0">
                  <a:prstClr val="black">
                    <a:alpha val="20000"/>
                  </a:prstClr>
                </a:outerShdw>
              </a:effectLst>
              <a:scene3d>
                <a:camera prst="orthographicFront"/>
                <a:lightRig rig="threePt" dir="t"/>
              </a:scene3d>
              <a:sp3d>
                <a:bevelT w="165100" prst="coolSlant"/>
              </a:sp3d>
            </c:spPr>
            <c:extLst xmlns:c16r2="http://schemas.microsoft.com/office/drawing/2015/06/chart">
              <c:ext xmlns:c16="http://schemas.microsoft.com/office/drawing/2014/chart" uri="{C3380CC4-5D6E-409C-BE32-E72D297353CC}">
                <c16:uniqueId val="{0000000A-5B16-C14E-945A-30361488261F}"/>
              </c:ext>
            </c:extLst>
          </c:dPt>
          <c:dLbls>
            <c:dLbl>
              <c:idx val="0"/>
              <c:layout>
                <c:manualLayout>
                  <c:x val="0.0138888477866441"/>
                  <c:y val="-0.017182135233415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5B16-C14E-945A-30361488261F}"/>
                </c:ext>
              </c:extLst>
            </c:dLbl>
            <c:dLbl>
              <c:idx val="1"/>
              <c:layout>
                <c:manualLayout>
                  <c:x val="0.0194444444444444"/>
                  <c:y val="-0.023148148148148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5B16-C14E-945A-30361488261F}"/>
                </c:ext>
              </c:extLst>
            </c:dLbl>
            <c:dLbl>
              <c:idx val="2"/>
              <c:layout>
                <c:manualLayout>
                  <c:x val="0.0178411456957141"/>
                  <c:y val="-0.0032932876838725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5B16-C14E-945A-30361488261F}"/>
                </c:ext>
              </c:extLst>
            </c:dLbl>
            <c:dLbl>
              <c:idx val="3"/>
              <c:layout>
                <c:manualLayout>
                  <c:x val="0.0170395814617132"/>
                  <c:y val="-0.0044865666819727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5B16-C14E-945A-30361488261F}"/>
                </c:ext>
              </c:extLst>
            </c:dLbl>
            <c:dLbl>
              <c:idx val="4"/>
              <c:layout>
                <c:manualLayout>
                  <c:x val="0.0194444444444444"/>
                  <c:y val="0.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5B16-C14E-945A-30361488261F}"/>
                </c:ext>
              </c:extLst>
            </c:dLbl>
            <c:dLbl>
              <c:idx val="5"/>
              <c:layout>
                <c:manualLayout>
                  <c:x val="0.0333333333333334"/>
                  <c:y val="-0.0046296296296296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5B16-C14E-945A-30361488261F}"/>
                </c:ext>
              </c:extLst>
            </c:dLbl>
            <c:dLbl>
              <c:idx val="6"/>
              <c:layout>
                <c:manualLayout>
                  <c:x val="0.0193884690588173"/>
                  <c:y val="-0.0309278434201487"/>
                </c:manualLayout>
              </c:layout>
              <c:spPr>
                <a:noFill/>
                <a:ln>
                  <a:noFill/>
                </a:ln>
                <a:effectLst/>
              </c:spPr>
              <c:txPr>
                <a:bodyPr/>
                <a:lstStyle/>
                <a:p>
                  <a:pPr>
                    <a:defRPr b="1">
                      <a:solidFill>
                        <a:srgbClr val="0070C0"/>
                      </a:solidFill>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5B16-C14E-945A-30361488261F}"/>
                </c:ext>
              </c:extLst>
            </c:dLbl>
            <c:spPr>
              <a:noFill/>
              <a:ln>
                <a:noFill/>
              </a:ln>
              <a:effectLst/>
            </c:spPr>
            <c:txPr>
              <a:bodyPr/>
              <a:lstStyle/>
              <a:p>
                <a:pPr>
                  <a:defRPr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Chart!$B$3:$H$3</c:f>
              <c:strCache>
                <c:ptCount val="7"/>
                <c:pt idx="0">
                  <c:v>2011/12</c:v>
                </c:pt>
                <c:pt idx="1">
                  <c:v>2012/13</c:v>
                </c:pt>
                <c:pt idx="2">
                  <c:v>2013/14</c:v>
                </c:pt>
                <c:pt idx="3">
                  <c:v>2014/15</c:v>
                </c:pt>
                <c:pt idx="4">
                  <c:v>2015/16</c:v>
                </c:pt>
                <c:pt idx="5">
                  <c:v>2016/17</c:v>
                </c:pt>
                <c:pt idx="6">
                  <c:v>2017/18</c:v>
                </c:pt>
              </c:strCache>
            </c:strRef>
          </c:cat>
          <c:val>
            <c:numRef>
              <c:f>Chart!$B$5:$H$5</c:f>
              <c:numCache>
                <c:formatCode>0</c:formatCode>
                <c:ptCount val="7"/>
                <c:pt idx="0">
                  <c:v>566.67708470569</c:v>
                </c:pt>
                <c:pt idx="1">
                  <c:v>518.1930272373095</c:v>
                </c:pt>
                <c:pt idx="2">
                  <c:v>512.514330276986</c:v>
                </c:pt>
                <c:pt idx="3">
                  <c:v>509.0918559587219</c:v>
                </c:pt>
                <c:pt idx="4">
                  <c:v>497.1159201517904</c:v>
                </c:pt>
                <c:pt idx="5">
                  <c:v>475.1371663216946</c:v>
                </c:pt>
                <c:pt idx="6" formatCode="General">
                  <c:v>500.0</c:v>
                </c:pt>
              </c:numCache>
            </c:numRef>
          </c:val>
          <c:extLst xmlns:c16r2="http://schemas.microsoft.com/office/drawing/2015/06/chart">
            <c:ext xmlns:c16="http://schemas.microsoft.com/office/drawing/2014/chart" uri="{C3380CC4-5D6E-409C-BE32-E72D297353CC}">
              <c16:uniqueId val="{00000011-5B16-C14E-945A-30361488261F}"/>
            </c:ext>
          </c:extLst>
        </c:ser>
        <c:dLbls>
          <c:showLegendKey val="0"/>
          <c:showVal val="0"/>
          <c:showCatName val="0"/>
          <c:showSerName val="0"/>
          <c:showPercent val="0"/>
          <c:showBubbleSize val="0"/>
        </c:dLbls>
        <c:gapWidth val="150"/>
        <c:shape val="box"/>
        <c:axId val="2144660472"/>
        <c:axId val="2122123160"/>
        <c:axId val="0"/>
      </c:bar3DChart>
      <c:catAx>
        <c:axId val="2144660472"/>
        <c:scaling>
          <c:orientation val="minMax"/>
        </c:scaling>
        <c:delete val="0"/>
        <c:axPos val="b"/>
        <c:title>
          <c:tx>
            <c:rich>
              <a:bodyPr/>
              <a:lstStyle/>
              <a:p>
                <a:pPr>
                  <a:defRPr>
                    <a:solidFill>
                      <a:srgbClr val="0070C0"/>
                    </a:solidFill>
                  </a:defRPr>
                </a:pPr>
                <a:r>
                  <a:rPr lang="en-US">
                    <a:solidFill>
                      <a:srgbClr val="0070C0"/>
                    </a:solidFill>
                  </a:rPr>
                  <a:t>Projected</a:t>
                </a:r>
              </a:p>
            </c:rich>
          </c:tx>
          <c:layout>
            <c:manualLayout>
              <c:xMode val="edge"/>
              <c:yMode val="edge"/>
              <c:x val="0.85800423229784"/>
              <c:y val="0.289733440555886"/>
            </c:manualLayout>
          </c:layout>
          <c:overlay val="0"/>
        </c:title>
        <c:numFmt formatCode="General" sourceLinked="0"/>
        <c:majorTickMark val="out"/>
        <c:minorTickMark val="none"/>
        <c:tickLblPos val="nextTo"/>
        <c:txPr>
          <a:bodyPr/>
          <a:lstStyle/>
          <a:p>
            <a:pPr>
              <a:defRPr b="1"/>
            </a:pPr>
            <a:endParaRPr lang="en-US"/>
          </a:p>
        </c:txPr>
        <c:crossAx val="2122123160"/>
        <c:crosses val="autoZero"/>
        <c:auto val="1"/>
        <c:lblAlgn val="ctr"/>
        <c:lblOffset val="100"/>
        <c:noMultiLvlLbl val="0"/>
      </c:catAx>
      <c:valAx>
        <c:axId val="2122123160"/>
        <c:scaling>
          <c:orientation val="minMax"/>
        </c:scaling>
        <c:delete val="0"/>
        <c:axPos val="l"/>
        <c:majorGridlines/>
        <c:numFmt formatCode="0" sourceLinked="1"/>
        <c:majorTickMark val="out"/>
        <c:minorTickMark val="none"/>
        <c:tickLblPos val="nextTo"/>
        <c:txPr>
          <a:bodyPr rot="0" vert="horz"/>
          <a:lstStyle/>
          <a:p>
            <a:pPr>
              <a:defRPr b="1"/>
            </a:pPr>
            <a:endParaRPr lang="en-US"/>
          </a:p>
        </c:txPr>
        <c:crossAx val="2144660472"/>
        <c:crosses val="autoZero"/>
        <c:crossBetween val="between"/>
      </c:valAx>
    </c:plotArea>
    <c:legend>
      <c:legendPos val="r"/>
      <c:layout>
        <c:manualLayout>
          <c:xMode val="edge"/>
          <c:yMode val="edge"/>
          <c:x val="0.746050414839085"/>
          <c:y val="0.0302286522793117"/>
          <c:w val="0.224549877574028"/>
          <c:h val="0.226630469635108"/>
        </c:manualLayout>
      </c:layout>
      <c:overlay val="0"/>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582197-2A62-4741-B0C8-CA71E254C045}" type="datetimeFigureOut">
              <a:rPr lang="en-US" smtClean="0"/>
              <a:t>4/25/18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041FA7-A63C-9941-A6BC-1EB922D137EB}" type="slidenum">
              <a:rPr lang="en-US" smtClean="0"/>
              <a:t>‹#›</a:t>
            </a:fld>
            <a:endParaRPr lang="en-US"/>
          </a:p>
        </p:txBody>
      </p:sp>
    </p:spTree>
    <p:extLst>
      <p:ext uri="{BB962C8B-B14F-4D97-AF65-F5344CB8AC3E}">
        <p14:creationId xmlns:p14="http://schemas.microsoft.com/office/powerpoint/2010/main" val="6450275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Managed Hiring.</a:t>
            </a:r>
          </a:p>
          <a:p>
            <a:r>
              <a:rPr lang="en-US" dirty="0"/>
              <a:t>-Evaluate</a:t>
            </a:r>
            <a:r>
              <a:rPr lang="en-US" baseline="0" dirty="0"/>
              <a:t> on a case by case basis the vacant positions.</a:t>
            </a:r>
          </a:p>
          <a:p>
            <a:r>
              <a:rPr lang="en-US" baseline="0" dirty="0"/>
              <a:t>-Full-time faculty want to be strategic.  Look at FON and hire some full-time faculty in order to maximize enrollment.</a:t>
            </a:r>
          </a:p>
          <a:p>
            <a:endParaRPr lang="en-US" baseline="0" dirty="0"/>
          </a:p>
          <a:p>
            <a:r>
              <a:rPr lang="en-US" baseline="0" dirty="0"/>
              <a:t>Tightening of Budget</a:t>
            </a:r>
            <a:endParaRPr lang="en-US" dirty="0"/>
          </a:p>
        </p:txBody>
      </p:sp>
      <p:sp>
        <p:nvSpPr>
          <p:cNvPr id="4" name="Slide Number Placeholder 3"/>
          <p:cNvSpPr>
            <a:spLocks noGrp="1"/>
          </p:cNvSpPr>
          <p:nvPr>
            <p:ph type="sldNum" sz="quarter" idx="10"/>
          </p:nvPr>
        </p:nvSpPr>
        <p:spPr/>
        <p:txBody>
          <a:bodyPr/>
          <a:lstStyle/>
          <a:p>
            <a:fld id="{3F041FA7-A63C-9941-A6BC-1EB922D137EB}" type="slidenum">
              <a:rPr lang="en-US" smtClean="0"/>
              <a:t>18</a:t>
            </a:fld>
            <a:endParaRPr lang="en-US"/>
          </a:p>
        </p:txBody>
      </p:sp>
    </p:spTree>
    <p:extLst>
      <p:ext uri="{BB962C8B-B14F-4D97-AF65-F5344CB8AC3E}">
        <p14:creationId xmlns:p14="http://schemas.microsoft.com/office/powerpoint/2010/main" val="515318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 The group agrees with the proposal as written…however, delaying difficult decisions does not reduce pain in the long run if enrollment/budget challenges continue</a:t>
            </a:r>
          </a:p>
          <a:p>
            <a:r>
              <a:rPr lang="en-US" sz="1200" kern="1200" dirty="0">
                <a:solidFill>
                  <a:schemeClr val="tx1"/>
                </a:solidFill>
                <a:effectLst/>
                <a:latin typeface="+mn-lt"/>
                <a:ea typeface="+mn-ea"/>
                <a:cs typeface="+mn-cs"/>
              </a:rPr>
              <a:t>  -Transparency</a:t>
            </a:r>
          </a:p>
          <a:p>
            <a:pPr lvl="0"/>
            <a:r>
              <a:rPr lang="en-US" sz="1200" kern="1200" dirty="0">
                <a:solidFill>
                  <a:schemeClr val="tx1"/>
                </a:solidFill>
                <a:effectLst/>
                <a:latin typeface="+mn-lt"/>
                <a:ea typeface="+mn-ea"/>
                <a:cs typeface="+mn-cs"/>
              </a:rPr>
              <a:t>  -Open, consistent and sustained communication</a:t>
            </a:r>
          </a:p>
          <a:p>
            <a:pPr lvl="0"/>
            <a:r>
              <a:rPr lang="en-US" sz="1200" kern="1200" dirty="0">
                <a:solidFill>
                  <a:schemeClr val="tx1"/>
                </a:solidFill>
                <a:effectLst/>
                <a:latin typeface="+mn-lt"/>
                <a:ea typeface="+mn-ea"/>
                <a:cs typeface="+mn-cs"/>
              </a:rPr>
              <a:t>Participation and opportunity for feedback</a:t>
            </a:r>
          </a:p>
          <a:p>
            <a:pPr lvl="0"/>
            <a:r>
              <a:rPr lang="en-US" sz="1200" kern="1200" dirty="0">
                <a:solidFill>
                  <a:schemeClr val="tx1"/>
                </a:solidFill>
                <a:effectLst/>
                <a:latin typeface="+mn-lt"/>
                <a:ea typeface="+mn-ea"/>
                <a:cs typeface="+mn-cs"/>
              </a:rPr>
              <a:t>Respect for personal privacy</a:t>
            </a:r>
          </a:p>
          <a:p>
            <a:pPr lvl="0"/>
            <a:r>
              <a:rPr lang="en-US" sz="1200" kern="1200" dirty="0">
                <a:solidFill>
                  <a:schemeClr val="tx1"/>
                </a:solidFill>
                <a:effectLst/>
                <a:latin typeface="+mn-lt"/>
                <a:ea typeface="+mn-ea"/>
                <a:cs typeface="+mn-cs"/>
              </a:rPr>
              <a:t>Reasonable timing</a:t>
            </a:r>
          </a:p>
          <a:p>
            <a:pPr lvl="0"/>
            <a:r>
              <a:rPr lang="en-US" sz="1200" kern="1200" dirty="0">
                <a:solidFill>
                  <a:schemeClr val="tx1"/>
                </a:solidFill>
                <a:effectLst/>
                <a:latin typeface="+mn-lt"/>
                <a:ea typeface="+mn-ea"/>
                <a:cs typeface="+mn-cs"/>
              </a:rPr>
              <a:t>Hear probable news earlier</a:t>
            </a:r>
          </a:p>
          <a:p>
            <a:endParaRPr lang="en-US" dirty="0"/>
          </a:p>
        </p:txBody>
      </p:sp>
      <p:sp>
        <p:nvSpPr>
          <p:cNvPr id="4" name="Slide Number Placeholder 3"/>
          <p:cNvSpPr>
            <a:spLocks noGrp="1"/>
          </p:cNvSpPr>
          <p:nvPr>
            <p:ph type="sldNum" sz="quarter" idx="10"/>
          </p:nvPr>
        </p:nvSpPr>
        <p:spPr/>
        <p:txBody>
          <a:bodyPr/>
          <a:lstStyle/>
          <a:p>
            <a:fld id="{3F041FA7-A63C-9941-A6BC-1EB922D137EB}" type="slidenum">
              <a:rPr lang="en-US" smtClean="0"/>
              <a:t>19</a:t>
            </a:fld>
            <a:endParaRPr lang="en-US"/>
          </a:p>
        </p:txBody>
      </p:sp>
    </p:spTree>
    <p:extLst>
      <p:ext uri="{BB962C8B-B14F-4D97-AF65-F5344CB8AC3E}">
        <p14:creationId xmlns:p14="http://schemas.microsoft.com/office/powerpoint/2010/main" val="3825755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7" descr="PPT Main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H Ow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75" y="1244600"/>
            <a:ext cx="3149600" cy="3365500"/>
          </a:xfrm>
          <a:prstGeom prst="rect">
            <a:avLst/>
          </a:prstGeom>
          <a:noFill/>
          <a:ln>
            <a:noFill/>
          </a:ln>
          <a:effectLst>
            <a:outerShdw blurRad="53975" dist="25401"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482975" y="6254750"/>
            <a:ext cx="5278438" cy="254000"/>
          </a:xfrm>
          <a:prstGeom prst="rect">
            <a:avLst/>
          </a:prstGeom>
          <a:noFill/>
        </p:spPr>
        <p:txBody>
          <a:bodyPr>
            <a:spAutoFit/>
          </a:bodyPr>
          <a:lstStyle/>
          <a:p>
            <a:pPr fontAlgn="auto">
              <a:spcBef>
                <a:spcPts val="0"/>
              </a:spcBef>
              <a:spcAft>
                <a:spcPts val="0"/>
              </a:spcAft>
              <a:defRPr/>
            </a:pPr>
            <a:r>
              <a:rPr lang="en-US" sz="1050" dirty="0">
                <a:latin typeface="Arial" charset="0"/>
                <a:ea typeface="ＭＳ Ｐゴシック" charset="-128"/>
                <a:cs typeface="ＭＳ Ｐゴシック" charset="-128"/>
              </a:rPr>
              <a:t>Foothill College, 12345 El Monte Road, Los Altos Hills, CA 94022  </a:t>
            </a:r>
            <a:r>
              <a:rPr lang="en-US" sz="1050" dirty="0">
                <a:solidFill>
                  <a:srgbClr val="990000"/>
                </a:solidFill>
                <a:latin typeface="Arial" charset="0"/>
                <a:ea typeface="ＭＳ Ｐゴシック" charset="-128"/>
                <a:cs typeface="ＭＳ Ｐゴシック" charset="-128"/>
              </a:rPr>
              <a:t>|</a:t>
            </a:r>
            <a:r>
              <a:rPr lang="en-US" sz="1050" dirty="0">
                <a:latin typeface="Arial" charset="0"/>
                <a:ea typeface="ＭＳ Ｐゴシック" charset="-128"/>
                <a:cs typeface="ＭＳ Ｐゴシック" charset="-128"/>
              </a:rPr>
              <a:t>  </a:t>
            </a:r>
            <a:r>
              <a:rPr lang="en-US" sz="1050" dirty="0" err="1">
                <a:latin typeface="Arial" charset="0"/>
                <a:ea typeface="ＭＳ Ｐゴシック" charset="-128"/>
                <a:cs typeface="ＭＳ Ｐゴシック" charset="-128"/>
              </a:rPr>
              <a:t>foothill.edu</a:t>
            </a:r>
            <a:endParaRPr lang="en-US" sz="1050" dirty="0">
              <a:latin typeface="Arial" charset="0"/>
              <a:ea typeface="ＭＳ Ｐゴシック" charset="-128"/>
              <a:cs typeface="ＭＳ Ｐゴシック" charset="-128"/>
            </a:endParaRPr>
          </a:p>
        </p:txBody>
      </p:sp>
      <p:pic>
        <p:nvPicPr>
          <p:cNvPr id="7" name="Picture 10" descr="PPT Main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FH Ow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75" y="1244600"/>
            <a:ext cx="3149600" cy="3365500"/>
          </a:xfrm>
          <a:prstGeom prst="rect">
            <a:avLst/>
          </a:prstGeom>
          <a:noFill/>
          <a:ln>
            <a:noFill/>
          </a:ln>
          <a:effectLst>
            <a:outerShdw blurRad="53975" dist="25401"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482975" y="6254750"/>
            <a:ext cx="5278438" cy="254000"/>
          </a:xfrm>
          <a:prstGeom prst="rect">
            <a:avLst/>
          </a:prstGeom>
          <a:noFill/>
        </p:spPr>
        <p:txBody>
          <a:bodyPr>
            <a:spAutoFit/>
          </a:bodyPr>
          <a:lstStyle/>
          <a:p>
            <a:pPr fontAlgn="auto">
              <a:spcBef>
                <a:spcPts val="0"/>
              </a:spcBef>
              <a:spcAft>
                <a:spcPts val="0"/>
              </a:spcAft>
              <a:defRPr/>
            </a:pPr>
            <a:r>
              <a:rPr lang="en-US" sz="1050" dirty="0">
                <a:latin typeface="Arial" charset="0"/>
                <a:ea typeface="ＭＳ Ｐゴシック" charset="-128"/>
                <a:cs typeface="ＭＳ Ｐゴシック" charset="-128"/>
              </a:rPr>
              <a:t>Foothill College, 12345 El Monte Road, Los Altos Hills, CA 94022  </a:t>
            </a:r>
            <a:r>
              <a:rPr lang="en-US" sz="1050" dirty="0">
                <a:solidFill>
                  <a:srgbClr val="990000"/>
                </a:solidFill>
                <a:latin typeface="Arial" charset="0"/>
                <a:ea typeface="ＭＳ Ｐゴシック" charset="-128"/>
                <a:cs typeface="ＭＳ Ｐゴシック" charset="-128"/>
              </a:rPr>
              <a:t>|</a:t>
            </a:r>
            <a:r>
              <a:rPr lang="en-US" sz="1050" dirty="0">
                <a:latin typeface="Arial" charset="0"/>
                <a:ea typeface="ＭＳ Ｐゴシック" charset="-128"/>
                <a:cs typeface="ＭＳ Ｐゴシック" charset="-128"/>
              </a:rPr>
              <a:t>  </a:t>
            </a:r>
            <a:r>
              <a:rPr lang="en-US" sz="1050" dirty="0" err="1">
                <a:latin typeface="Arial" charset="0"/>
                <a:ea typeface="ＭＳ Ｐゴシック" charset="-128"/>
                <a:cs typeface="ＭＳ Ｐゴシック" charset="-128"/>
              </a:rPr>
              <a:t>foothill.edu</a:t>
            </a:r>
            <a:endParaRPr lang="en-US" sz="1050" dirty="0">
              <a:latin typeface="Arial" charset="0"/>
              <a:ea typeface="ＭＳ Ｐゴシック" charset="-128"/>
              <a:cs typeface="ＭＳ Ｐゴシック" charset="-128"/>
            </a:endParaRPr>
          </a:p>
        </p:txBody>
      </p:sp>
      <p:sp>
        <p:nvSpPr>
          <p:cNvPr id="2" name="Title 1"/>
          <p:cNvSpPr>
            <a:spLocks noGrp="1"/>
          </p:cNvSpPr>
          <p:nvPr>
            <p:ph type="ctrTitle"/>
          </p:nvPr>
        </p:nvSpPr>
        <p:spPr>
          <a:xfrm>
            <a:off x="3483330" y="2115163"/>
            <a:ext cx="5277693" cy="1836932"/>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tx1"/>
                </a:solidFill>
                <a:latin typeface="+mj-lt"/>
                <a:ea typeface="+mj-ea"/>
                <a:cs typeface="+mj-cs"/>
              </a:defRPr>
            </a:lvl1pPr>
          </a:lstStyle>
          <a:p>
            <a:r>
              <a:rPr lang="en-US"/>
              <a:t>Click to edit Master title style</a:t>
            </a:r>
            <a:endParaRPr dirty="0"/>
          </a:p>
        </p:txBody>
      </p:sp>
      <p:sp>
        <p:nvSpPr>
          <p:cNvPr id="3" name="Subtitle 2"/>
          <p:cNvSpPr>
            <a:spLocks noGrp="1"/>
          </p:cNvSpPr>
          <p:nvPr>
            <p:ph type="subTitle" idx="1"/>
          </p:nvPr>
        </p:nvSpPr>
        <p:spPr>
          <a:xfrm>
            <a:off x="3483326" y="4245823"/>
            <a:ext cx="5277697" cy="989782"/>
          </a:xfrm>
          <a:prstGeom prst="rect">
            <a:avLst/>
          </a:prstGeo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rgbClr val="9900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Tree>
    <p:extLst>
      <p:ext uri="{BB962C8B-B14F-4D97-AF65-F5344CB8AC3E}">
        <p14:creationId xmlns:p14="http://schemas.microsoft.com/office/powerpoint/2010/main" val="1251480887"/>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ain Slide">
    <p:spTree>
      <p:nvGrpSpPr>
        <p:cNvPr id="1" name=""/>
        <p:cNvGrpSpPr/>
        <p:nvPr/>
      </p:nvGrpSpPr>
      <p:grpSpPr>
        <a:xfrm>
          <a:off x="0" y="0"/>
          <a:ext cx="0" cy="0"/>
          <a:chOff x="0" y="0"/>
          <a:chExt cx="0" cy="0"/>
        </a:xfrm>
      </p:grpSpPr>
      <p:sp>
        <p:nvSpPr>
          <p:cNvPr id="2" name="Title 1"/>
          <p:cNvSpPr>
            <a:spLocks noGrp="1"/>
          </p:cNvSpPr>
          <p:nvPr>
            <p:ph type="title"/>
          </p:nvPr>
        </p:nvSpPr>
        <p:spPr>
          <a:xfrm>
            <a:off x="1895617" y="339517"/>
            <a:ext cx="6767369" cy="1252667"/>
          </a:xfrm>
          <a:prstGeom prst="rect">
            <a:avLst/>
          </a:prstGeom>
        </p:spPr>
        <p:txBody>
          <a:bodyPr anchor="b"/>
          <a:lstStyle>
            <a:lvl1pPr>
              <a:defRPr sz="4000" b="1">
                <a:solidFill>
                  <a:srgbClr val="990000"/>
                </a:solidFill>
                <a:latin typeface="Calibri"/>
                <a:cs typeface="Calibri"/>
              </a:defRPr>
            </a:lvl1pPr>
          </a:lstStyle>
          <a:p>
            <a:r>
              <a:rPr lang="en-US"/>
              <a:t>Click to edit Master title style</a:t>
            </a:r>
            <a:endParaRPr dirty="0"/>
          </a:p>
        </p:txBody>
      </p:sp>
      <p:sp>
        <p:nvSpPr>
          <p:cNvPr id="3" name="Content Placeholder 2"/>
          <p:cNvSpPr>
            <a:spLocks noGrp="1"/>
          </p:cNvSpPr>
          <p:nvPr>
            <p:ph idx="1"/>
          </p:nvPr>
        </p:nvSpPr>
        <p:spPr>
          <a:xfrm>
            <a:off x="1895617" y="1905000"/>
            <a:ext cx="6767369" cy="4454261"/>
          </a:xfrm>
          <a:prstGeom prst="rect">
            <a:avLst/>
          </a:prstGeom>
        </p:spPr>
        <p:txBody>
          <a:bodyPr>
            <a:normAutofit/>
          </a:bodyPr>
          <a:lstStyle>
            <a:lvl1pPr marL="228600" indent="-228600">
              <a:buSzPct val="70000"/>
              <a:buFont typeface="Wingdings" charset="2"/>
              <a:buChar char="§"/>
              <a:defRPr sz="4000">
                <a:latin typeface="Calibri"/>
                <a:cs typeface="Calibri"/>
              </a:defRPr>
            </a:lvl1pPr>
            <a:lvl2pPr marL="457200" indent="-228600">
              <a:buSzPct val="70000"/>
              <a:buFont typeface="Wingdings" charset="2"/>
              <a:buChar char="§"/>
              <a:defRPr sz="3600">
                <a:latin typeface="Calibri"/>
                <a:cs typeface="Calibri"/>
              </a:defRPr>
            </a:lvl2pPr>
            <a:lvl3pPr marL="685800" indent="-228600">
              <a:buSzPct val="70000"/>
              <a:buFont typeface="Wingdings" charset="2"/>
              <a:buChar char="§"/>
              <a:defRPr sz="3600">
                <a:latin typeface="Calibri"/>
                <a:cs typeface="Calibri"/>
              </a:defRPr>
            </a:lvl3pPr>
            <a:lvl4pPr marL="914400" indent="-228600">
              <a:buSzPct val="70000"/>
              <a:buFont typeface="Wingdings" charset="2"/>
              <a:buChar char="§"/>
              <a:defRPr sz="3600">
                <a:latin typeface="Calibri"/>
                <a:cs typeface="Calibri"/>
              </a:defRPr>
            </a:lvl4pPr>
            <a:lvl5pPr marL="1143000" indent="-228600">
              <a:buSzPct val="70000"/>
              <a:buFont typeface="Wingdings" charset="2"/>
              <a:buChar char="§"/>
              <a:defRPr sz="3600">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2263519901"/>
      </p:ext>
    </p:extLst>
  </p:cSld>
  <p:clrMapOvr>
    <a:masterClrMapping/>
  </p:clrMapOvr>
  <p:transition xmlns:p14="http://schemas.microsoft.com/office/powerpoint/2010/main" spd="med">
    <p:fade/>
  </p:transition>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lumn Slide">
    <p:spTree>
      <p:nvGrpSpPr>
        <p:cNvPr id="1" name=""/>
        <p:cNvGrpSpPr/>
        <p:nvPr/>
      </p:nvGrpSpPr>
      <p:grpSpPr>
        <a:xfrm>
          <a:off x="0" y="0"/>
          <a:ext cx="0" cy="0"/>
          <a:chOff x="0" y="0"/>
          <a:chExt cx="0" cy="0"/>
        </a:xfrm>
      </p:grpSpPr>
      <p:sp>
        <p:nvSpPr>
          <p:cNvPr id="6" name="Content Placeholder 2"/>
          <p:cNvSpPr>
            <a:spLocks noGrp="1"/>
          </p:cNvSpPr>
          <p:nvPr>
            <p:ph sz="half" idx="10"/>
          </p:nvPr>
        </p:nvSpPr>
        <p:spPr>
          <a:xfrm>
            <a:off x="1895617" y="1905000"/>
            <a:ext cx="3194124" cy="4208564"/>
          </a:xfrm>
          <a:prstGeom prst="rect">
            <a:avLst/>
          </a:prstGeom>
        </p:spPr>
        <p:txBody>
          <a:bodyPr>
            <a:normAutofit/>
          </a:bodyPr>
          <a:lstStyle>
            <a:lvl1pPr>
              <a:buSzPct val="70000"/>
              <a:defRPr sz="2400">
                <a:latin typeface="Calibri"/>
                <a:cs typeface="Calibri"/>
              </a:defRPr>
            </a:lvl1pPr>
            <a:lvl2pPr>
              <a:buSzPct val="70000"/>
              <a:defRPr sz="2400">
                <a:latin typeface="Calibri"/>
                <a:cs typeface="Calibri"/>
              </a:defRPr>
            </a:lvl2pPr>
            <a:lvl3pPr>
              <a:buSzPct val="70000"/>
              <a:defRPr sz="2400">
                <a:latin typeface="Calibri"/>
                <a:cs typeface="Calibri"/>
              </a:defRPr>
            </a:lvl3pPr>
            <a:lvl4pPr>
              <a:buSzPct val="70000"/>
              <a:defRPr sz="2400">
                <a:latin typeface="Calibri"/>
                <a:cs typeface="Calibri"/>
              </a:defRPr>
            </a:lvl4pPr>
            <a:lvl5pPr>
              <a:buSzPct val="70000"/>
              <a:defRPr sz="2400">
                <a:latin typeface="Calibri"/>
                <a:cs typeface="Calibri"/>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itle 1"/>
          <p:cNvSpPr>
            <a:spLocks noGrp="1"/>
          </p:cNvSpPr>
          <p:nvPr>
            <p:ph type="title"/>
          </p:nvPr>
        </p:nvSpPr>
        <p:spPr>
          <a:xfrm>
            <a:off x="1895617" y="339517"/>
            <a:ext cx="6767369" cy="1252667"/>
          </a:xfrm>
          <a:prstGeom prst="rect">
            <a:avLst/>
          </a:prstGeom>
        </p:spPr>
        <p:txBody>
          <a:bodyPr anchor="b"/>
          <a:lstStyle>
            <a:lvl1pPr>
              <a:defRPr sz="4000" b="1" i="0">
                <a:solidFill>
                  <a:srgbClr val="990000"/>
                </a:solidFill>
                <a:latin typeface="Calibri"/>
                <a:cs typeface="Calibri"/>
              </a:defRPr>
            </a:lvl1pPr>
          </a:lstStyle>
          <a:p>
            <a:r>
              <a:rPr lang="en-US"/>
              <a:t>Click to edit Master title style</a:t>
            </a:r>
            <a:endParaRPr dirty="0"/>
          </a:p>
        </p:txBody>
      </p:sp>
      <p:sp>
        <p:nvSpPr>
          <p:cNvPr id="15" name="Content Placeholder 2"/>
          <p:cNvSpPr>
            <a:spLocks noGrp="1"/>
          </p:cNvSpPr>
          <p:nvPr>
            <p:ph sz="half" idx="11"/>
          </p:nvPr>
        </p:nvSpPr>
        <p:spPr>
          <a:xfrm>
            <a:off x="5468862" y="1905000"/>
            <a:ext cx="3194124" cy="4208564"/>
          </a:xfrm>
          <a:prstGeom prst="rect">
            <a:avLst/>
          </a:prstGeom>
        </p:spPr>
        <p:txBody>
          <a:bodyPr>
            <a:normAutofit/>
          </a:bodyPr>
          <a:lstStyle>
            <a:lvl1pPr>
              <a:buSzPct val="70000"/>
              <a:defRPr sz="2400">
                <a:latin typeface="Calibri"/>
                <a:cs typeface="Calibri"/>
              </a:defRPr>
            </a:lvl1pPr>
            <a:lvl2pPr>
              <a:buSzPct val="70000"/>
              <a:defRPr sz="2400">
                <a:latin typeface="Calibri"/>
                <a:cs typeface="Calibri"/>
              </a:defRPr>
            </a:lvl2pPr>
            <a:lvl3pPr>
              <a:buSzPct val="70000"/>
              <a:defRPr sz="2400">
                <a:latin typeface="Calibri"/>
                <a:cs typeface="Calibri"/>
              </a:defRPr>
            </a:lvl3pPr>
            <a:lvl4pPr>
              <a:buSzPct val="70000"/>
              <a:defRPr sz="2400">
                <a:latin typeface="Calibri"/>
                <a:cs typeface="Calibri"/>
              </a:defRPr>
            </a:lvl4pPr>
            <a:lvl5pPr>
              <a:buSzPct val="70000"/>
              <a:defRPr sz="2400">
                <a:latin typeface="Calibri"/>
                <a:cs typeface="Calibri"/>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0686022"/>
      </p:ext>
    </p:extLst>
  </p:cSld>
  <p:clrMapOvr>
    <a:masterClrMapping/>
  </p:clrMapOvr>
  <p:transition xmlns:p14="http://schemas.microsoft.com/office/powerpoint/2010/main" spd="med">
    <p:fade/>
  </p:transition>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2009907" y="1981200"/>
            <a:ext cx="1371600" cy="1371600"/>
          </a:xfrm>
          <a:prstGeom prst="rect">
            <a:avLst/>
          </a:prstGeom>
          <a:solidFill>
            <a:schemeClr val="bg2"/>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33" name="Content Placeholder 2"/>
          <p:cNvSpPr>
            <a:spLocks noGrp="1"/>
          </p:cNvSpPr>
          <p:nvPr>
            <p:ph sz="half" idx="21"/>
          </p:nvPr>
        </p:nvSpPr>
        <p:spPr>
          <a:xfrm>
            <a:off x="2009907" y="3429000"/>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39" name="Content Placeholder 3"/>
          <p:cNvSpPr>
            <a:spLocks noGrp="1"/>
          </p:cNvSpPr>
          <p:nvPr>
            <p:ph sz="half" idx="27"/>
          </p:nvPr>
        </p:nvSpPr>
        <p:spPr>
          <a:xfrm>
            <a:off x="4372107" y="1981200"/>
            <a:ext cx="1371600" cy="1371600"/>
          </a:xfrm>
          <a:prstGeom prst="rect">
            <a:avLst/>
          </a:prstGeom>
          <a:solidFill>
            <a:schemeClr val="bg2"/>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40" name="Content Placeholder 3"/>
          <p:cNvSpPr>
            <a:spLocks noGrp="1"/>
          </p:cNvSpPr>
          <p:nvPr>
            <p:ph sz="half" idx="28"/>
          </p:nvPr>
        </p:nvSpPr>
        <p:spPr>
          <a:xfrm>
            <a:off x="6734307" y="1981200"/>
            <a:ext cx="1371600" cy="1371600"/>
          </a:xfrm>
          <a:prstGeom prst="rect">
            <a:avLst/>
          </a:prstGeom>
          <a:solidFill>
            <a:srgbClr val="CCCCCC"/>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44" name="Content Placeholder 2"/>
          <p:cNvSpPr>
            <a:spLocks noGrp="1"/>
          </p:cNvSpPr>
          <p:nvPr>
            <p:ph sz="half" idx="32"/>
          </p:nvPr>
        </p:nvSpPr>
        <p:spPr>
          <a:xfrm>
            <a:off x="2009907" y="3658930"/>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45" name="Content Placeholder 2"/>
          <p:cNvSpPr>
            <a:spLocks noGrp="1"/>
          </p:cNvSpPr>
          <p:nvPr>
            <p:ph sz="half" idx="33"/>
          </p:nvPr>
        </p:nvSpPr>
        <p:spPr>
          <a:xfrm>
            <a:off x="4343400" y="3429000"/>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46" name="Content Placeholder 2"/>
          <p:cNvSpPr>
            <a:spLocks noGrp="1"/>
          </p:cNvSpPr>
          <p:nvPr>
            <p:ph sz="half" idx="34"/>
          </p:nvPr>
        </p:nvSpPr>
        <p:spPr>
          <a:xfrm>
            <a:off x="4343400" y="3658930"/>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47" name="Content Placeholder 2"/>
          <p:cNvSpPr>
            <a:spLocks noGrp="1"/>
          </p:cNvSpPr>
          <p:nvPr>
            <p:ph sz="half" idx="35"/>
          </p:nvPr>
        </p:nvSpPr>
        <p:spPr>
          <a:xfrm>
            <a:off x="6734307" y="3429000"/>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48" name="Content Placeholder 2"/>
          <p:cNvSpPr>
            <a:spLocks noGrp="1"/>
          </p:cNvSpPr>
          <p:nvPr>
            <p:ph sz="half" idx="36"/>
          </p:nvPr>
        </p:nvSpPr>
        <p:spPr>
          <a:xfrm>
            <a:off x="6734307" y="3658930"/>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55" name="Content Placeholder 3"/>
          <p:cNvSpPr>
            <a:spLocks noGrp="1"/>
          </p:cNvSpPr>
          <p:nvPr>
            <p:ph sz="half" idx="37"/>
          </p:nvPr>
        </p:nvSpPr>
        <p:spPr>
          <a:xfrm>
            <a:off x="2009907" y="4191000"/>
            <a:ext cx="1371600" cy="1371600"/>
          </a:xfrm>
          <a:prstGeom prst="rect">
            <a:avLst/>
          </a:prstGeom>
          <a:solidFill>
            <a:srgbClr val="CCCCCC"/>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56" name="Content Placeholder 2"/>
          <p:cNvSpPr>
            <a:spLocks noGrp="1"/>
          </p:cNvSpPr>
          <p:nvPr>
            <p:ph sz="half" idx="38"/>
          </p:nvPr>
        </p:nvSpPr>
        <p:spPr>
          <a:xfrm>
            <a:off x="2009907" y="5715065"/>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57" name="Content Placeholder 3"/>
          <p:cNvSpPr>
            <a:spLocks noGrp="1"/>
          </p:cNvSpPr>
          <p:nvPr>
            <p:ph sz="half" idx="39"/>
          </p:nvPr>
        </p:nvSpPr>
        <p:spPr>
          <a:xfrm>
            <a:off x="4343400" y="4191000"/>
            <a:ext cx="1371600" cy="1371600"/>
          </a:xfrm>
          <a:prstGeom prst="rect">
            <a:avLst/>
          </a:prstGeom>
          <a:solidFill>
            <a:srgbClr val="CCCCCC"/>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58" name="Content Placeholder 3"/>
          <p:cNvSpPr>
            <a:spLocks noGrp="1"/>
          </p:cNvSpPr>
          <p:nvPr>
            <p:ph sz="half" idx="40"/>
          </p:nvPr>
        </p:nvSpPr>
        <p:spPr>
          <a:xfrm>
            <a:off x="6734307" y="4191000"/>
            <a:ext cx="1371600" cy="1371600"/>
          </a:xfrm>
          <a:prstGeom prst="rect">
            <a:avLst/>
          </a:prstGeom>
          <a:solidFill>
            <a:srgbClr val="CCCCCC"/>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59" name="Content Placeholder 2"/>
          <p:cNvSpPr>
            <a:spLocks noGrp="1"/>
          </p:cNvSpPr>
          <p:nvPr>
            <p:ph sz="half" idx="41"/>
          </p:nvPr>
        </p:nvSpPr>
        <p:spPr>
          <a:xfrm>
            <a:off x="2009907" y="5944995"/>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0" name="Content Placeholder 2"/>
          <p:cNvSpPr>
            <a:spLocks noGrp="1"/>
          </p:cNvSpPr>
          <p:nvPr>
            <p:ph sz="half" idx="42"/>
          </p:nvPr>
        </p:nvSpPr>
        <p:spPr>
          <a:xfrm>
            <a:off x="4343400" y="5715065"/>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1" name="Content Placeholder 2"/>
          <p:cNvSpPr>
            <a:spLocks noGrp="1"/>
          </p:cNvSpPr>
          <p:nvPr>
            <p:ph sz="half" idx="43"/>
          </p:nvPr>
        </p:nvSpPr>
        <p:spPr>
          <a:xfrm>
            <a:off x="4343400" y="5944995"/>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2" name="Content Placeholder 2"/>
          <p:cNvSpPr>
            <a:spLocks noGrp="1"/>
          </p:cNvSpPr>
          <p:nvPr>
            <p:ph sz="half" idx="44"/>
          </p:nvPr>
        </p:nvSpPr>
        <p:spPr>
          <a:xfrm>
            <a:off x="6734307" y="5715065"/>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3" name="Content Placeholder 2"/>
          <p:cNvSpPr>
            <a:spLocks noGrp="1"/>
          </p:cNvSpPr>
          <p:nvPr>
            <p:ph sz="half" idx="45"/>
          </p:nvPr>
        </p:nvSpPr>
        <p:spPr>
          <a:xfrm>
            <a:off x="6734307" y="5944995"/>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21" name="Title 1"/>
          <p:cNvSpPr>
            <a:spLocks noGrp="1"/>
          </p:cNvSpPr>
          <p:nvPr>
            <p:ph type="title"/>
          </p:nvPr>
        </p:nvSpPr>
        <p:spPr>
          <a:xfrm>
            <a:off x="1895617" y="339517"/>
            <a:ext cx="6767369" cy="1252667"/>
          </a:xfrm>
          <a:prstGeom prst="rect">
            <a:avLst/>
          </a:prstGeom>
        </p:spPr>
        <p:txBody>
          <a:bodyPr anchor="b"/>
          <a:lstStyle>
            <a:lvl1pPr>
              <a:defRPr sz="4000" b="1">
                <a:solidFill>
                  <a:srgbClr val="990000"/>
                </a:solidFill>
                <a:latin typeface="Calibri"/>
                <a:cs typeface="Calibri"/>
              </a:defRPr>
            </a:lvl1pPr>
          </a:lstStyle>
          <a:p>
            <a:r>
              <a:rPr lang="en-US"/>
              <a:t>Click to edit Master title style</a:t>
            </a:r>
            <a:endParaRPr dirty="0"/>
          </a:p>
        </p:txBody>
      </p:sp>
    </p:spTree>
    <p:extLst>
      <p:ext uri="{BB962C8B-B14F-4D97-AF65-F5344CB8AC3E}">
        <p14:creationId xmlns:p14="http://schemas.microsoft.com/office/powerpoint/2010/main" val="2634067451"/>
      </p:ext>
    </p:extLst>
  </p:cSld>
  <p:clrMapOvr>
    <a:masterClrMapping/>
  </p:clrMapOvr>
  <p:transition xmlns:p14="http://schemas.microsoft.com/office/powerpoint/2010/main" spd="med">
    <p:fade/>
  </p:transition>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pic>
        <p:nvPicPr>
          <p:cNvPr id="2" name="Picture 7" descr="Social Media Tag Horz 2015.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9725" y="5411788"/>
            <a:ext cx="47386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8"/>
          <p:cNvSpPr txBox="1">
            <a:spLocks noChangeArrowheads="1"/>
          </p:cNvSpPr>
          <p:nvPr/>
        </p:nvSpPr>
        <p:spPr bwMode="auto">
          <a:xfrm>
            <a:off x="1355725" y="3100388"/>
            <a:ext cx="7788275"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sz="2000" b="1">
                <a:solidFill>
                  <a:srgbClr val="990000"/>
                </a:solidFill>
                <a:latin typeface="Calibri" pitchFamily="34" charset="0"/>
              </a:rPr>
              <a:t>12345 El Monte Road</a:t>
            </a:r>
          </a:p>
          <a:p>
            <a:pPr algn="ctr"/>
            <a:r>
              <a:rPr lang="en-US" altLang="en-US" sz="2000" b="1">
                <a:solidFill>
                  <a:srgbClr val="990000"/>
                </a:solidFill>
                <a:latin typeface="Calibri" pitchFamily="34" charset="0"/>
              </a:rPr>
              <a:t>Los Altos Hills, CA 94022</a:t>
            </a:r>
          </a:p>
          <a:p>
            <a:pPr algn="ctr"/>
            <a:endParaRPr lang="en-US" altLang="en-US" sz="2000" b="1">
              <a:solidFill>
                <a:srgbClr val="990000"/>
              </a:solidFill>
              <a:latin typeface="Calibri" pitchFamily="34" charset="0"/>
            </a:endParaRPr>
          </a:p>
          <a:p>
            <a:pPr algn="ctr"/>
            <a:r>
              <a:rPr lang="en-US" altLang="en-US" sz="2000" b="1">
                <a:solidFill>
                  <a:srgbClr val="990000"/>
                </a:solidFill>
                <a:latin typeface="Calibri" pitchFamily="34" charset="0"/>
              </a:rPr>
              <a:t>foothill.edu</a:t>
            </a:r>
          </a:p>
          <a:p>
            <a:pPr algn="ctr"/>
            <a:endParaRPr lang="en-US" altLang="en-US" sz="2000" b="1">
              <a:solidFill>
                <a:srgbClr val="990000"/>
              </a:solidFill>
              <a:latin typeface="Calibri" pitchFamily="34" charset="0"/>
            </a:endParaRPr>
          </a:p>
        </p:txBody>
      </p:sp>
      <p:pic>
        <p:nvPicPr>
          <p:cNvPr id="4" name="Picture 9" descr="Social Media Tag Horz 2015.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9725" y="5411788"/>
            <a:ext cx="47386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FH Stack_2015.eps"/>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4267200" y="1392238"/>
            <a:ext cx="204470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7874619"/>
      </p:ext>
    </p:extLst>
  </p:cSld>
  <p:clrMapOvr>
    <a:masterClrMapping/>
  </p:clrMapOvr>
  <p:transition xmlns:p14="http://schemas.microsoft.com/office/powerpoint/2010/main" spd="med">
    <p:fade/>
  </p:transition>
  <p:hf hd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PPT Main Slide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txBox="1">
            <a:spLocks/>
          </p:cNvSpPr>
          <p:nvPr/>
        </p:nvSpPr>
        <p:spPr>
          <a:xfrm>
            <a:off x="0" y="6207125"/>
            <a:ext cx="1355725" cy="650875"/>
          </a:xfrm>
          <a:prstGeom prst="rect">
            <a:avLst/>
          </a:prstGeo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fld id="{53C227EE-2CD7-4E5B-AD25-833125E6BE31}" type="slidenum">
              <a:rPr lang="en-US" altLang="en-US">
                <a:solidFill>
                  <a:srgbClr val="D9D9D9"/>
                </a:solidFill>
                <a:latin typeface="Century Gothic" pitchFamily="34" charset="0"/>
              </a:rPr>
              <a:pPr algn="ctr" eaLnBrk="1" hangingPunct="1"/>
              <a:t>‹#›</a:t>
            </a:fld>
            <a:endParaRPr lang="en-US" altLang="en-US">
              <a:solidFill>
                <a:srgbClr val="D9D9D9"/>
              </a:solidFill>
              <a:latin typeface="Century Gothic" pitchFamily="34" charset="0"/>
            </a:endParaRPr>
          </a:p>
        </p:txBody>
      </p:sp>
      <p:pic>
        <p:nvPicPr>
          <p:cNvPr id="14" name="Picture 13" descr="FH Owl.ep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63" y="339725"/>
            <a:ext cx="1770062" cy="1892300"/>
          </a:xfrm>
          <a:prstGeom prst="rect">
            <a:avLst/>
          </a:prstGeom>
          <a:noFill/>
          <a:ln>
            <a:noFill/>
          </a:ln>
          <a:effectLst>
            <a:outerShdw blurRad="53975" dist="25401"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4" descr="PPT Main Slide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0" y="6207125"/>
            <a:ext cx="1355725" cy="650875"/>
          </a:xfrm>
          <a:prstGeom prst="rect">
            <a:avLst/>
          </a:prstGeo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fld id="{7F9DBBBE-C4A4-4E77-A324-7D5491DE07C9}" type="slidenum">
              <a:rPr lang="en-US" altLang="en-US">
                <a:solidFill>
                  <a:srgbClr val="D9D9D9"/>
                </a:solidFill>
                <a:latin typeface="Calibri" pitchFamily="34" charset="0"/>
              </a:rPr>
              <a:pPr algn="ctr" eaLnBrk="1" hangingPunct="1"/>
              <a:t>‹#›</a:t>
            </a:fld>
            <a:endParaRPr lang="en-US" altLang="en-US">
              <a:solidFill>
                <a:srgbClr val="D9D9D9"/>
              </a:solidFill>
              <a:latin typeface="Calibri" pitchFamily="34" charset="0"/>
            </a:endParaRPr>
          </a:p>
        </p:txBody>
      </p:sp>
      <p:pic>
        <p:nvPicPr>
          <p:cNvPr id="7" name="Picture 6" descr="FH Owl.ep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63" y="339725"/>
            <a:ext cx="1770062" cy="1892300"/>
          </a:xfrm>
          <a:prstGeom prst="rect">
            <a:avLst/>
          </a:prstGeom>
          <a:noFill/>
          <a:ln>
            <a:noFill/>
          </a:ln>
          <a:effectLst>
            <a:outerShdw blurRad="53975" dist="25401"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521" r:id="rId1"/>
    <p:sldLayoutId id="2147486516" r:id="rId2"/>
    <p:sldLayoutId id="2147486517" r:id="rId3"/>
    <p:sldLayoutId id="2147486520" r:id="rId4"/>
    <p:sldLayoutId id="2147486522" r:id="rId5"/>
  </p:sldLayoutIdLst>
  <p:transition xmlns:p14="http://schemas.microsoft.com/office/powerpoint/2010/main" spd="med">
    <p:fade/>
  </p:transition>
  <p:hf hdr="0" dt="0"/>
  <p:txStyles>
    <p:titleStyle>
      <a:lvl1pPr algn="l" rtl="0" eaLnBrk="1" fontAlgn="base" hangingPunct="1">
        <a:spcBef>
          <a:spcPct val="0"/>
        </a:spcBef>
        <a:spcAft>
          <a:spcPct val="0"/>
        </a:spcAft>
        <a:defRPr sz="3600" kern="1200">
          <a:solidFill>
            <a:schemeClr val="accent1"/>
          </a:solidFill>
          <a:latin typeface="+mj-lt"/>
          <a:ea typeface="ＭＳ Ｐゴシック" pitchFamily="34" charset="-128"/>
          <a:cs typeface="+mj-cs"/>
        </a:defRPr>
      </a:lvl1pPr>
      <a:lvl2pPr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2pPr>
      <a:lvl3pPr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3pPr>
      <a:lvl4pPr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4pPr>
      <a:lvl5pPr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5pPr>
      <a:lvl6pPr marL="457200"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6pPr>
      <a:lvl7pPr marL="914400"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7pPr>
      <a:lvl8pPr marL="1371600"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8pPr>
      <a:lvl9pPr marL="1828800"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9pPr>
    </p:titleStyle>
    <p:bodyStyle>
      <a:lvl1pPr marL="228600" indent="-228600" algn="l" rtl="0" eaLnBrk="1" fontAlgn="base" hangingPunct="1">
        <a:spcBef>
          <a:spcPts val="1800"/>
        </a:spcBef>
        <a:spcAft>
          <a:spcPct val="0"/>
        </a:spcAft>
        <a:buClr>
          <a:schemeClr val="accent1"/>
        </a:buClr>
        <a:buSzPct val="100000"/>
        <a:buFont typeface="Wingdings 2" pitchFamily="18" charset="2"/>
        <a:buChar char="¡"/>
        <a:defRPr sz="2000" kern="1200">
          <a:solidFill>
            <a:schemeClr val="tx2"/>
          </a:solidFill>
          <a:latin typeface="+mn-lt"/>
          <a:ea typeface="ＭＳ Ｐゴシック" pitchFamily="34" charset="-128"/>
          <a:cs typeface="+mn-cs"/>
        </a:defRPr>
      </a:lvl1pPr>
      <a:lvl2pPr marL="457200" indent="-228600" algn="l" rtl="0" eaLnBrk="1" fontAlgn="base" hangingPunct="1">
        <a:spcBef>
          <a:spcPts val="600"/>
        </a:spcBef>
        <a:spcAft>
          <a:spcPct val="0"/>
        </a:spcAft>
        <a:buClr>
          <a:srgbClr val="4D0000"/>
        </a:buClr>
        <a:buSzPct val="100000"/>
        <a:buFont typeface="Wingdings 2" pitchFamily="18" charset="2"/>
        <a:buChar char="¡"/>
        <a:defRPr kern="1200">
          <a:solidFill>
            <a:schemeClr val="tx2"/>
          </a:solidFill>
          <a:latin typeface="+mn-lt"/>
          <a:ea typeface="ＭＳ Ｐゴシック" pitchFamily="34" charset="-128"/>
          <a:cs typeface="+mn-cs"/>
        </a:defRPr>
      </a:lvl2pPr>
      <a:lvl3pPr marL="685800" indent="-228600" algn="l" rtl="0" eaLnBrk="1" fontAlgn="base" hangingPunct="1">
        <a:spcBef>
          <a:spcPts val="600"/>
        </a:spcBef>
        <a:spcAft>
          <a:spcPct val="0"/>
        </a:spcAft>
        <a:buClr>
          <a:schemeClr val="accent1"/>
        </a:buClr>
        <a:buSzPct val="100000"/>
        <a:buFont typeface="Wingdings 2" pitchFamily="18" charset="2"/>
        <a:buChar char="¡"/>
        <a:defRPr kern="1200">
          <a:solidFill>
            <a:schemeClr val="tx2"/>
          </a:solidFill>
          <a:latin typeface="+mn-lt"/>
          <a:ea typeface="ＭＳ Ｐゴシック" pitchFamily="34" charset="-128"/>
          <a:cs typeface="+mn-cs"/>
        </a:defRPr>
      </a:lvl3pPr>
      <a:lvl4pPr marL="914400" indent="-228600" algn="l" rtl="0" eaLnBrk="1" fontAlgn="base" hangingPunct="1">
        <a:spcBef>
          <a:spcPts val="600"/>
        </a:spcBef>
        <a:spcAft>
          <a:spcPct val="0"/>
        </a:spcAft>
        <a:buClr>
          <a:srgbClr val="4D0000"/>
        </a:buClr>
        <a:buSzPct val="100000"/>
        <a:buFont typeface="Wingdings 2" pitchFamily="18" charset="2"/>
        <a:buChar char="¡"/>
        <a:defRPr kern="1200">
          <a:solidFill>
            <a:schemeClr val="tx2"/>
          </a:solidFill>
          <a:latin typeface="+mn-lt"/>
          <a:ea typeface="ＭＳ Ｐゴシック" pitchFamily="34" charset="-128"/>
          <a:cs typeface="+mn-cs"/>
        </a:defRPr>
      </a:lvl4pPr>
      <a:lvl5pPr marL="1143000" indent="-228600" algn="l" rtl="0" eaLnBrk="1" fontAlgn="base" hangingPunct="1">
        <a:spcBef>
          <a:spcPts val="600"/>
        </a:spcBef>
        <a:spcAft>
          <a:spcPct val="0"/>
        </a:spcAft>
        <a:buClr>
          <a:schemeClr val="accent1"/>
        </a:buClr>
        <a:buSzPct val="100000"/>
        <a:buFont typeface="Wingdings 2" pitchFamily="18" charset="2"/>
        <a:buChar char="¡"/>
        <a:defRPr kern="1200">
          <a:solidFill>
            <a:schemeClr val="tx2"/>
          </a:solidFill>
          <a:latin typeface="+mn-lt"/>
          <a:ea typeface="ＭＳ Ｐゴシック" pitchFamily="34" charset="-128"/>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Excel_Sheet1.xlsx"/><Relationship Id="rId5" Type="http://schemas.openxmlformats.org/officeDocument/2006/relationships/image" Target="../media/image10.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Microsoft_Excel_Sheet2.xlsx"/><Relationship Id="rId5" Type="http://schemas.openxmlformats.org/officeDocument/2006/relationships/image" Target="../media/image10.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package" Target="../embeddings/Microsoft_Excel_Sheet3.xlsx"/><Relationship Id="rId5" Type="http://schemas.openxmlformats.org/officeDocument/2006/relationships/image" Target="../media/image11.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package" Target="../embeddings/Microsoft_Excel_Sheet4.xlsx"/><Relationship Id="rId5" Type="http://schemas.openxmlformats.org/officeDocument/2006/relationships/image" Target="../media/image12.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ctrTitle"/>
          </p:nvPr>
        </p:nvSpPr>
        <p:spPr bwMode="auto">
          <a:xfrm>
            <a:off x="3482975" y="2114550"/>
            <a:ext cx="5478144" cy="1838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normAutofit/>
          </a:bodyPr>
          <a:lstStyle/>
          <a:p>
            <a:r>
              <a:rPr lang="en-US" altLang="en-US" dirty="0">
                <a:ea typeface="ＭＳ Ｐゴシック" pitchFamily="34" charset="-128"/>
              </a:rPr>
              <a:t>Budget Update</a:t>
            </a:r>
          </a:p>
        </p:txBody>
      </p:sp>
      <p:sp>
        <p:nvSpPr>
          <p:cNvPr id="4098" name="Subtitle 2"/>
          <p:cNvSpPr>
            <a:spLocks noGrp="1"/>
          </p:cNvSpPr>
          <p:nvPr>
            <p:ph type="subTitle" idx="1"/>
          </p:nvPr>
        </p:nvSpPr>
        <p:spPr bwMode="auto">
          <a:xfrm>
            <a:off x="3565150" y="5701459"/>
            <a:ext cx="2344085" cy="557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ct val="0"/>
              </a:spcBef>
            </a:pPr>
            <a:endParaRPr lang="en-US" altLang="en-US" dirty="0">
              <a:ea typeface="ＭＳ Ｐゴシック" pitchFamily="34" charset="-128"/>
            </a:endParaRPr>
          </a:p>
          <a:p>
            <a:pPr>
              <a:spcBef>
                <a:spcPct val="0"/>
              </a:spcBef>
            </a:pPr>
            <a:r>
              <a:rPr lang="en-US" altLang="en-US" sz="2000">
                <a:ea typeface="ＭＳ Ｐゴシック" pitchFamily="34" charset="-128"/>
              </a:rPr>
              <a:t>April </a:t>
            </a:r>
            <a:r>
              <a:rPr lang="en-US" altLang="en-US" sz="2000" smtClean="0">
                <a:ea typeface="ＭＳ Ｐゴシック" pitchFamily="34" charset="-128"/>
              </a:rPr>
              <a:t>25</a:t>
            </a:r>
            <a:r>
              <a:rPr lang="en-US" altLang="en-US" sz="2000" smtClean="0">
                <a:ea typeface="ＭＳ Ｐゴシック" pitchFamily="34" charset="-128"/>
              </a:rPr>
              <a:t>, </a:t>
            </a:r>
            <a:r>
              <a:rPr lang="en-US" altLang="en-US" sz="2000" dirty="0">
                <a:ea typeface="ＭＳ Ｐゴシック" pitchFamily="34" charset="-128"/>
              </a:rPr>
              <a:t>2018</a:t>
            </a:r>
          </a:p>
        </p:txBody>
      </p:sp>
      <p:sp>
        <p:nvSpPr>
          <p:cNvPr id="2" name="TextBox 1"/>
          <p:cNvSpPr txBox="1"/>
          <p:nvPr/>
        </p:nvSpPr>
        <p:spPr>
          <a:xfrm>
            <a:off x="3565149" y="3980889"/>
            <a:ext cx="4308851" cy="769441"/>
          </a:xfrm>
          <a:prstGeom prst="rect">
            <a:avLst/>
          </a:prstGeom>
          <a:noFill/>
        </p:spPr>
        <p:txBody>
          <a:bodyPr wrap="square" rtlCol="0">
            <a:spAutoFit/>
          </a:bodyPr>
          <a:lstStyle/>
          <a:p>
            <a:r>
              <a:rPr lang="en-US" dirty="0">
                <a:latin typeface="+mn-lt"/>
              </a:rPr>
              <a:t>Bret Watson </a:t>
            </a:r>
          </a:p>
          <a:p>
            <a:r>
              <a:rPr lang="en-US" sz="2000" dirty="0">
                <a:latin typeface="+mn-lt"/>
              </a:rPr>
              <a:t>VP Finance &amp; Admin. Services</a:t>
            </a:r>
          </a:p>
        </p:txBody>
      </p:sp>
      <p:pic>
        <p:nvPicPr>
          <p:cNvPr id="4" name="Picture 3" descr="Stack 0517_2cl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4338" y="89649"/>
            <a:ext cx="1896781" cy="1264520"/>
          </a:xfrm>
          <a:prstGeom prst="rect">
            <a:avLst/>
          </a:prstGeom>
        </p:spPr>
      </p:pic>
    </p:spTree>
  </p:cSld>
  <p:clrMapOvr>
    <a:masterClrMapping/>
  </p:clrMapOvr>
  <p:transition xmlns:p14="http://schemas.microsoft.com/office/powerpoint/2010/mai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Breakdown of Reduction Target Amounts by Division(s):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90616507"/>
              </p:ext>
            </p:extLst>
          </p:nvPr>
        </p:nvGraphicFramePr>
        <p:xfrm>
          <a:off x="1626838" y="1859623"/>
          <a:ext cx="7304925" cy="4643919"/>
        </p:xfrm>
        <a:graphic>
          <a:graphicData uri="http://schemas.openxmlformats.org/drawingml/2006/table">
            <a:tbl>
              <a:tblPr firstRow="1" bandRow="1">
                <a:tableStyleId>{5C22544A-7EE6-4342-B048-85BDC9FD1C3A}</a:tableStyleId>
              </a:tblPr>
              <a:tblGrid>
                <a:gridCol w="1297360">
                  <a:extLst>
                    <a:ext uri="{9D8B030D-6E8A-4147-A177-3AD203B41FA5}">
                      <a16:colId xmlns="" xmlns:a16="http://schemas.microsoft.com/office/drawing/2014/main" val="20000"/>
                    </a:ext>
                  </a:extLst>
                </a:gridCol>
                <a:gridCol w="1045152">
                  <a:extLst>
                    <a:ext uri="{9D8B030D-6E8A-4147-A177-3AD203B41FA5}">
                      <a16:colId xmlns="" xmlns:a16="http://schemas.microsoft.com/office/drawing/2014/main" val="20001"/>
                    </a:ext>
                  </a:extLst>
                </a:gridCol>
                <a:gridCol w="1037165">
                  <a:extLst>
                    <a:ext uri="{9D8B030D-6E8A-4147-A177-3AD203B41FA5}">
                      <a16:colId xmlns="" xmlns:a16="http://schemas.microsoft.com/office/drawing/2014/main" val="20002"/>
                    </a:ext>
                  </a:extLst>
                </a:gridCol>
                <a:gridCol w="1003001">
                  <a:extLst>
                    <a:ext uri="{9D8B030D-6E8A-4147-A177-3AD203B41FA5}">
                      <a16:colId xmlns="" xmlns:a16="http://schemas.microsoft.com/office/drawing/2014/main" val="20003"/>
                    </a:ext>
                  </a:extLst>
                </a:gridCol>
                <a:gridCol w="817664">
                  <a:extLst>
                    <a:ext uri="{9D8B030D-6E8A-4147-A177-3AD203B41FA5}">
                      <a16:colId xmlns="" xmlns:a16="http://schemas.microsoft.com/office/drawing/2014/main" val="20004"/>
                    </a:ext>
                  </a:extLst>
                </a:gridCol>
                <a:gridCol w="1011864">
                  <a:extLst>
                    <a:ext uri="{9D8B030D-6E8A-4147-A177-3AD203B41FA5}">
                      <a16:colId xmlns="" xmlns:a16="http://schemas.microsoft.com/office/drawing/2014/main" val="3457473491"/>
                    </a:ext>
                  </a:extLst>
                </a:gridCol>
                <a:gridCol w="1092719">
                  <a:extLst>
                    <a:ext uri="{9D8B030D-6E8A-4147-A177-3AD203B41FA5}">
                      <a16:colId xmlns="" xmlns:a16="http://schemas.microsoft.com/office/drawing/2014/main" val="1646789919"/>
                    </a:ext>
                  </a:extLst>
                </a:gridCol>
              </a:tblGrid>
              <a:tr h="979356">
                <a:tc>
                  <a:txBody>
                    <a:bodyPr/>
                    <a:lstStyle/>
                    <a:p>
                      <a:pPr algn="ctr"/>
                      <a:endParaRPr lang="en-US" sz="1200" dirty="0"/>
                    </a:p>
                    <a:p>
                      <a:pPr algn="ctr"/>
                      <a:r>
                        <a:rPr lang="en-US" sz="1200" dirty="0"/>
                        <a:t>Division(s)</a:t>
                      </a:r>
                    </a:p>
                  </a:txBody>
                  <a:tcPr/>
                </a:tc>
                <a:tc>
                  <a:txBody>
                    <a:bodyPr/>
                    <a:lstStyle/>
                    <a:p>
                      <a:pPr algn="ctr"/>
                      <a:endParaRPr lang="en-US" sz="1200" dirty="0"/>
                    </a:p>
                    <a:p>
                      <a:pPr algn="ctr"/>
                      <a:r>
                        <a:rPr lang="en-US" sz="1200" dirty="0"/>
                        <a:t>2017-18</a:t>
                      </a:r>
                      <a:r>
                        <a:rPr lang="en-US" sz="1200" baseline="0" dirty="0"/>
                        <a:t> &amp;</a:t>
                      </a:r>
                    </a:p>
                    <a:p>
                      <a:pPr algn="ctr"/>
                      <a:r>
                        <a:rPr lang="en-US" sz="1200" baseline="0" dirty="0"/>
                        <a:t>2018-19</a:t>
                      </a:r>
                      <a:endParaRPr lang="en-US" sz="1200" dirty="0"/>
                    </a:p>
                  </a:txBody>
                  <a:tcPr/>
                </a:tc>
                <a:tc>
                  <a:txBody>
                    <a:bodyPr/>
                    <a:lstStyle/>
                    <a:p>
                      <a:pPr algn="ctr"/>
                      <a:endParaRPr lang="en-US" sz="1200" dirty="0"/>
                    </a:p>
                    <a:p>
                      <a:pPr algn="ctr"/>
                      <a:r>
                        <a:rPr lang="en-US" sz="1200" dirty="0"/>
                        <a:t>2019-20</a:t>
                      </a:r>
                    </a:p>
                  </a:txBody>
                  <a:tcPr/>
                </a:tc>
                <a:tc>
                  <a:txBody>
                    <a:bodyPr/>
                    <a:lstStyle/>
                    <a:p>
                      <a:pPr algn="ctr"/>
                      <a:endParaRPr lang="en-US" sz="1200" dirty="0"/>
                    </a:p>
                    <a:p>
                      <a:pPr algn="ctr"/>
                      <a:r>
                        <a:rPr lang="en-US" sz="1200" dirty="0"/>
                        <a:t>(Subtotal)</a:t>
                      </a:r>
                    </a:p>
                  </a:txBody>
                  <a:tcPr/>
                </a:tc>
                <a:tc>
                  <a:txBody>
                    <a:bodyPr/>
                    <a:lstStyle/>
                    <a:p>
                      <a:pPr algn="ctr"/>
                      <a:endParaRPr lang="en-US" sz="1200" dirty="0"/>
                    </a:p>
                    <a:p>
                      <a:pPr algn="ctr"/>
                      <a:r>
                        <a:rPr lang="en-US" sz="1200" dirty="0"/>
                        <a:t>Percent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rgbClr val="0D4DB6"/>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Additional</a:t>
                      </a:r>
                    </a:p>
                  </a:txBody>
                  <a:tcPr>
                    <a:solidFill>
                      <a:srgbClr val="4A8EE6"/>
                    </a:solidFill>
                  </a:tcPr>
                </a:tc>
                <a:tc>
                  <a:txBody>
                    <a:bodyPr/>
                    <a:lstStyle/>
                    <a:p>
                      <a:pPr algn="ctr"/>
                      <a:endParaRPr lang="en-US" sz="1200" dirty="0"/>
                    </a:p>
                    <a:p>
                      <a:pPr algn="ctr"/>
                      <a:r>
                        <a:rPr lang="en-US" sz="1200" dirty="0"/>
                        <a:t>Total</a:t>
                      </a:r>
                    </a:p>
                    <a:p>
                      <a:pPr algn="ctr"/>
                      <a:endParaRPr lang="en-US" sz="1200" dirty="0"/>
                    </a:p>
                  </a:txBody>
                  <a:tcPr>
                    <a:solidFill>
                      <a:srgbClr val="4A8EE6"/>
                    </a:solidFill>
                  </a:tcPr>
                </a:tc>
                <a:extLst>
                  <a:ext uri="{0D108BD9-81ED-4DB2-BD59-A6C34878D82A}">
                    <a16:rowId xmlns="" xmlns:a16="http://schemas.microsoft.com/office/drawing/2014/main" val="10000"/>
                  </a:ext>
                </a:extLst>
              </a:tr>
              <a:tr h="1010440">
                <a:tc>
                  <a:txBody>
                    <a:bodyPr/>
                    <a:lstStyle/>
                    <a:p>
                      <a:r>
                        <a:rPr lang="en-US" sz="1200" dirty="0"/>
                        <a:t>Finance, Marketing, &amp; President’s</a:t>
                      </a:r>
                    </a:p>
                  </a:txBody>
                  <a:tcPr>
                    <a:solidFill>
                      <a:srgbClr val="DECBCB"/>
                    </a:solidFill>
                  </a:tcPr>
                </a:tc>
                <a:tc>
                  <a:txBody>
                    <a:bodyPr/>
                    <a:lstStyle/>
                    <a:p>
                      <a:pPr algn="ctr"/>
                      <a:endParaRPr lang="en-US" sz="1200" dirty="0"/>
                    </a:p>
                    <a:p>
                      <a:pPr algn="ctr"/>
                      <a:r>
                        <a:rPr lang="en-US" sz="1200" dirty="0"/>
                        <a:t>$350,000</a:t>
                      </a:r>
                    </a:p>
                  </a:txBody>
                  <a:tcPr>
                    <a:solidFill>
                      <a:srgbClr val="EFE7E7"/>
                    </a:solidFill>
                  </a:tcPr>
                </a:tc>
                <a:tc>
                  <a:txBody>
                    <a:bodyPr/>
                    <a:lstStyle/>
                    <a:p>
                      <a:pPr algn="ctr"/>
                      <a:endParaRPr lang="en-US" sz="1200" dirty="0"/>
                    </a:p>
                    <a:p>
                      <a:pPr algn="ctr"/>
                      <a:r>
                        <a:rPr lang="en-US" sz="1200" dirty="0"/>
                        <a:t>$350,000</a:t>
                      </a:r>
                    </a:p>
                  </a:txBody>
                  <a:tcPr>
                    <a:solidFill>
                      <a:srgbClr val="EFE7E7"/>
                    </a:solidFill>
                  </a:tcPr>
                </a:tc>
                <a:tc>
                  <a:txBody>
                    <a:bodyPr/>
                    <a:lstStyle/>
                    <a:p>
                      <a:pPr algn="ctr"/>
                      <a:endParaRPr lang="en-US" sz="1200" b="1" dirty="0"/>
                    </a:p>
                    <a:p>
                      <a:pPr algn="ctr"/>
                      <a:r>
                        <a:rPr lang="en-US" sz="1200" b="1" dirty="0">
                          <a:latin typeface="+mn-lt"/>
                        </a:rPr>
                        <a:t>$750,000</a:t>
                      </a:r>
                    </a:p>
                  </a:txBody>
                  <a:tcPr>
                    <a:solidFill>
                      <a:srgbClr val="DECBCB"/>
                    </a:solidFill>
                  </a:tcPr>
                </a:tc>
                <a:tc>
                  <a:txBody>
                    <a:bodyPr/>
                    <a:lstStyle/>
                    <a:p>
                      <a:pPr algn="ctr"/>
                      <a:endParaRPr lang="en-US" sz="1200" dirty="0"/>
                    </a:p>
                    <a:p>
                      <a:pPr algn="ctr"/>
                      <a:r>
                        <a:rPr lang="en-US" sz="1200" dirty="0"/>
                        <a:t>20%</a:t>
                      </a:r>
                    </a:p>
                  </a:txBody>
                  <a:tcPr>
                    <a:solidFill>
                      <a:srgbClr val="EFE7E7"/>
                    </a:solidFill>
                  </a:tcPr>
                </a:tc>
                <a:tc>
                  <a:txBody>
                    <a:bodyPr/>
                    <a:lstStyle/>
                    <a:p>
                      <a:pPr algn="ctr"/>
                      <a:endParaRPr lang="en-US" sz="1200" b="1" dirty="0">
                        <a:latin typeface="Times" pitchFamily="2" charset="0"/>
                      </a:endParaRPr>
                    </a:p>
                    <a:p>
                      <a:pPr algn="ctr"/>
                      <a:r>
                        <a:rPr lang="en-US" sz="1200" b="1" dirty="0">
                          <a:latin typeface="Times" pitchFamily="2" charset="0"/>
                        </a:rPr>
                        <a:t>???</a:t>
                      </a:r>
                    </a:p>
                  </a:txBody>
                  <a:tcPr>
                    <a:solidFill>
                      <a:srgbClr val="C4DDFE"/>
                    </a:solidFill>
                  </a:tcPr>
                </a:tc>
                <a:tc>
                  <a:txBody>
                    <a:bodyPr/>
                    <a:lstStyle/>
                    <a:p>
                      <a:pPr algn="ctr"/>
                      <a:endParaRPr lang="en-US" sz="1200" dirty="0"/>
                    </a:p>
                  </a:txBody>
                  <a:tcPr>
                    <a:solidFill>
                      <a:srgbClr val="C4DDFE"/>
                    </a:solidFill>
                  </a:tcPr>
                </a:tc>
                <a:extLst>
                  <a:ext uri="{0D108BD9-81ED-4DB2-BD59-A6C34878D82A}">
                    <a16:rowId xmlns="" xmlns:a16="http://schemas.microsoft.com/office/drawing/2014/main" val="10001"/>
                  </a:ext>
                </a:extLst>
              </a:tr>
              <a:tr h="1111341">
                <a:tc>
                  <a:txBody>
                    <a:bodyPr/>
                    <a:lstStyle/>
                    <a:p>
                      <a:r>
                        <a:rPr lang="en-US" sz="1200" dirty="0"/>
                        <a:t>Instruction &amp; Workforce Development</a:t>
                      </a:r>
                    </a:p>
                  </a:txBody>
                  <a:tcPr>
                    <a:solidFill>
                      <a:srgbClr val="DECBCB"/>
                    </a:solidFill>
                  </a:tcPr>
                </a:tc>
                <a:tc>
                  <a:txBody>
                    <a:bodyPr/>
                    <a:lstStyle/>
                    <a:p>
                      <a:pPr algn="ctr"/>
                      <a:endParaRPr lang="en-US" sz="1200" dirty="0"/>
                    </a:p>
                    <a:p>
                      <a:pPr algn="ctr"/>
                      <a:r>
                        <a:rPr lang="en-US" sz="1200" dirty="0"/>
                        <a:t>$700,000</a:t>
                      </a:r>
                    </a:p>
                  </a:txBody>
                  <a:tcPr>
                    <a:solidFill>
                      <a:srgbClr val="EFE7E7"/>
                    </a:solidFill>
                  </a:tcPr>
                </a:tc>
                <a:tc>
                  <a:txBody>
                    <a:bodyPr/>
                    <a:lstStyle/>
                    <a:p>
                      <a:pPr algn="ctr"/>
                      <a:endParaRPr lang="en-US" sz="1200" dirty="0"/>
                    </a:p>
                    <a:p>
                      <a:pPr algn="ctr"/>
                      <a:r>
                        <a:rPr lang="en-US" sz="1200" dirty="0"/>
                        <a:t>$700,000</a:t>
                      </a:r>
                    </a:p>
                  </a:txBody>
                  <a:tcPr/>
                </a:tc>
                <a:tc>
                  <a:txBody>
                    <a:bodyPr/>
                    <a:lstStyle/>
                    <a:p>
                      <a:pPr algn="ctr"/>
                      <a:endParaRPr lang="en-US" sz="1200" b="1" dirty="0"/>
                    </a:p>
                    <a:p>
                      <a:pPr algn="ctr"/>
                      <a:r>
                        <a:rPr lang="en-US" sz="1200" b="1" dirty="0"/>
                        <a:t>$1,400,000</a:t>
                      </a:r>
                    </a:p>
                  </a:txBody>
                  <a:tcPr>
                    <a:solidFill>
                      <a:srgbClr val="DECBCB"/>
                    </a:solidFill>
                  </a:tcPr>
                </a:tc>
                <a:tc>
                  <a:txBody>
                    <a:bodyPr/>
                    <a:lstStyle/>
                    <a:p>
                      <a:pPr algn="ctr"/>
                      <a:endParaRPr lang="en-US" sz="1200" dirty="0"/>
                    </a:p>
                    <a:p>
                      <a:pPr algn="ctr"/>
                      <a:r>
                        <a:rPr lang="en-US" sz="1200" dirty="0"/>
                        <a:t>40%</a:t>
                      </a:r>
                    </a:p>
                  </a:txBody>
                  <a:tcPr/>
                </a:tc>
                <a:tc>
                  <a:txBody>
                    <a:bodyPr/>
                    <a:lstStyle/>
                    <a:p>
                      <a:pPr algn="ctr"/>
                      <a:endParaRPr lang="en-US" sz="1200" b="1" dirty="0">
                        <a:latin typeface="Times" pitchFamily="2" charset="0"/>
                      </a:endParaRPr>
                    </a:p>
                    <a:p>
                      <a:pPr algn="ctr"/>
                      <a:r>
                        <a:rPr lang="en-US" sz="1200" b="1" dirty="0">
                          <a:latin typeface="Times" pitchFamily="2" charset="0"/>
                        </a:rPr>
                        <a:t>???</a:t>
                      </a:r>
                    </a:p>
                  </a:txBody>
                  <a:tcPr>
                    <a:solidFill>
                      <a:srgbClr val="C4DDFE"/>
                    </a:solidFill>
                  </a:tcPr>
                </a:tc>
                <a:tc>
                  <a:txBody>
                    <a:bodyPr/>
                    <a:lstStyle/>
                    <a:p>
                      <a:pPr algn="ctr"/>
                      <a:endParaRPr lang="en-US" sz="1200" dirty="0"/>
                    </a:p>
                  </a:txBody>
                  <a:tcPr>
                    <a:solidFill>
                      <a:srgbClr val="C4DDFE"/>
                    </a:solidFill>
                  </a:tcPr>
                </a:tc>
                <a:extLst>
                  <a:ext uri="{0D108BD9-81ED-4DB2-BD59-A6C34878D82A}">
                    <a16:rowId xmlns="" xmlns:a16="http://schemas.microsoft.com/office/drawing/2014/main" val="10002"/>
                  </a:ext>
                </a:extLst>
              </a:tr>
              <a:tr h="843199">
                <a:tc>
                  <a:txBody>
                    <a:bodyPr/>
                    <a:lstStyle/>
                    <a:p>
                      <a:r>
                        <a:rPr lang="en-US" sz="1200" dirty="0"/>
                        <a:t>Student Services</a:t>
                      </a:r>
                    </a:p>
                  </a:txBody>
                  <a:tcPr>
                    <a:lnB w="57150" cap="flat" cmpd="sng" algn="ctr">
                      <a:solidFill>
                        <a:prstClr val="black"/>
                      </a:solidFill>
                      <a:prstDash val="solid"/>
                      <a:round/>
                      <a:headEnd type="none" w="med" len="med"/>
                      <a:tailEnd type="none" w="med" len="med"/>
                    </a:lnB>
                  </a:tcPr>
                </a:tc>
                <a:tc>
                  <a:txBody>
                    <a:bodyPr/>
                    <a:lstStyle/>
                    <a:p>
                      <a:pPr algn="ctr"/>
                      <a:endParaRPr lang="en-US" sz="1200" dirty="0"/>
                    </a:p>
                    <a:p>
                      <a:pPr algn="ctr"/>
                      <a:r>
                        <a:rPr lang="en-US" sz="1200" dirty="0"/>
                        <a:t>$700,000</a:t>
                      </a:r>
                    </a:p>
                  </a:txBody>
                  <a:tcPr>
                    <a:lnB w="57150" cap="flat" cmpd="sng" algn="ctr">
                      <a:solidFill>
                        <a:prstClr val="black"/>
                      </a:solidFill>
                      <a:prstDash val="solid"/>
                      <a:round/>
                      <a:headEnd type="none" w="med" len="med"/>
                      <a:tailEnd type="none" w="med" len="med"/>
                    </a:lnB>
                    <a:solidFill>
                      <a:srgbClr val="EFE7E7"/>
                    </a:solidFill>
                  </a:tcPr>
                </a:tc>
                <a:tc>
                  <a:txBody>
                    <a:bodyPr/>
                    <a:lstStyle/>
                    <a:p>
                      <a:pPr algn="ctr"/>
                      <a:endParaRPr lang="en-US" sz="1200" dirty="0"/>
                    </a:p>
                    <a:p>
                      <a:pPr algn="ctr"/>
                      <a:r>
                        <a:rPr lang="en-US" sz="1200" dirty="0"/>
                        <a:t>$700,000</a:t>
                      </a:r>
                    </a:p>
                  </a:txBody>
                  <a:tcPr>
                    <a:lnB w="57150" cap="flat" cmpd="sng" algn="ctr">
                      <a:solidFill>
                        <a:prstClr val="black"/>
                      </a:solidFill>
                      <a:prstDash val="solid"/>
                      <a:round/>
                      <a:headEnd type="none" w="med" len="med"/>
                      <a:tailEnd type="none" w="med" len="med"/>
                    </a:lnB>
                    <a:solidFill>
                      <a:srgbClr val="EFE7E7"/>
                    </a:solidFill>
                  </a:tcPr>
                </a:tc>
                <a:tc>
                  <a:txBody>
                    <a:bodyPr/>
                    <a:lstStyle/>
                    <a:p>
                      <a:pPr algn="ctr"/>
                      <a:endParaRPr lang="en-US" sz="1200" b="1" dirty="0"/>
                    </a:p>
                    <a:p>
                      <a:pPr algn="ctr"/>
                      <a:r>
                        <a:rPr lang="en-US" sz="1200" b="1" dirty="0"/>
                        <a:t>$1,400,000</a:t>
                      </a:r>
                    </a:p>
                  </a:txBody>
                  <a:tcPr>
                    <a:lnB w="57150" cap="flat" cmpd="sng" algn="ctr">
                      <a:solidFill>
                        <a:prstClr val="black"/>
                      </a:solidFill>
                      <a:prstDash val="solid"/>
                      <a:round/>
                      <a:headEnd type="none" w="med" len="med"/>
                      <a:tailEnd type="none" w="med" len="med"/>
                    </a:lnB>
                  </a:tcPr>
                </a:tc>
                <a:tc>
                  <a:txBody>
                    <a:bodyPr/>
                    <a:lstStyle/>
                    <a:p>
                      <a:pPr algn="ctr"/>
                      <a:endParaRPr lang="en-US" sz="1200" dirty="0"/>
                    </a:p>
                    <a:p>
                      <a:pPr algn="ctr"/>
                      <a:r>
                        <a:rPr lang="en-US" sz="1200" dirty="0"/>
                        <a:t>40%</a:t>
                      </a:r>
                    </a:p>
                  </a:txBody>
                  <a:tcPr>
                    <a:lnB w="57150" cap="flat" cmpd="sng" algn="ctr">
                      <a:solidFill>
                        <a:prstClr val="black"/>
                      </a:solidFill>
                      <a:prstDash val="solid"/>
                      <a:round/>
                      <a:headEnd type="none" w="med" len="med"/>
                      <a:tailEnd type="none" w="med" len="med"/>
                    </a:lnB>
                    <a:solidFill>
                      <a:srgbClr val="EFE7E7"/>
                    </a:solidFill>
                  </a:tcPr>
                </a:tc>
                <a:tc>
                  <a:txBody>
                    <a:bodyPr/>
                    <a:lstStyle/>
                    <a:p>
                      <a:pPr algn="ctr"/>
                      <a:endParaRPr lang="en-US" sz="1200" b="1" dirty="0">
                        <a:latin typeface="Times" pitchFamily="2" charset="0"/>
                      </a:endParaRPr>
                    </a:p>
                    <a:p>
                      <a:pPr algn="ctr"/>
                      <a:r>
                        <a:rPr lang="en-US" sz="1200" b="1" dirty="0">
                          <a:latin typeface="Times" pitchFamily="2" charset="0"/>
                        </a:rPr>
                        <a:t>???</a:t>
                      </a:r>
                    </a:p>
                  </a:txBody>
                  <a:tcPr>
                    <a:lnB w="57150" cap="flat" cmpd="sng" algn="ctr">
                      <a:solidFill>
                        <a:prstClr val="black"/>
                      </a:solidFill>
                      <a:prstDash val="solid"/>
                      <a:round/>
                      <a:headEnd type="none" w="med" len="med"/>
                      <a:tailEnd type="none" w="med" len="med"/>
                    </a:lnB>
                    <a:solidFill>
                      <a:srgbClr val="C4DDFE"/>
                    </a:solidFill>
                  </a:tcPr>
                </a:tc>
                <a:tc>
                  <a:txBody>
                    <a:bodyPr/>
                    <a:lstStyle/>
                    <a:p>
                      <a:pPr algn="ctr"/>
                      <a:endParaRPr lang="en-US" sz="1200" dirty="0"/>
                    </a:p>
                  </a:txBody>
                  <a:tcPr>
                    <a:lnB w="57150" cap="flat" cmpd="sng" algn="ctr">
                      <a:solidFill>
                        <a:prstClr val="black"/>
                      </a:solidFill>
                      <a:prstDash val="solid"/>
                      <a:round/>
                      <a:headEnd type="none" w="med" len="med"/>
                      <a:tailEnd type="none" w="med" len="med"/>
                    </a:lnB>
                    <a:solidFill>
                      <a:srgbClr val="C4DDFE"/>
                    </a:solidFill>
                  </a:tcPr>
                </a:tc>
                <a:extLst>
                  <a:ext uri="{0D108BD9-81ED-4DB2-BD59-A6C34878D82A}">
                    <a16:rowId xmlns="" xmlns:a16="http://schemas.microsoft.com/office/drawing/2014/main" val="10003"/>
                  </a:ext>
                </a:extLst>
              </a:tr>
              <a:tr h="699583">
                <a:tc>
                  <a:txBody>
                    <a:bodyPr/>
                    <a:lstStyle/>
                    <a:p>
                      <a:endParaRPr lang="en-US" sz="1200" dirty="0"/>
                    </a:p>
                    <a:p>
                      <a:r>
                        <a:rPr lang="en-US" sz="1200" dirty="0"/>
                        <a:t>Total</a:t>
                      </a:r>
                    </a:p>
                  </a:txBody>
                  <a:tcPr>
                    <a:lnT w="57150" cap="flat" cmpd="sng" algn="ctr">
                      <a:solidFill>
                        <a:prstClr val="black"/>
                      </a:solidFill>
                      <a:prstDash val="solid"/>
                      <a:round/>
                      <a:headEnd type="none" w="med" len="med"/>
                      <a:tailEnd type="none" w="med" len="med"/>
                    </a:lnT>
                    <a:solidFill>
                      <a:srgbClr val="DECBCB"/>
                    </a:solidFill>
                  </a:tcPr>
                </a:tc>
                <a:tc>
                  <a:txBody>
                    <a:bodyPr/>
                    <a:lstStyle/>
                    <a:p>
                      <a:pPr algn="ctr"/>
                      <a:endParaRPr lang="en-US" sz="1200" dirty="0"/>
                    </a:p>
                    <a:p>
                      <a:pPr algn="ctr"/>
                      <a:r>
                        <a:rPr lang="en-US" sz="1200" dirty="0"/>
                        <a:t>$1,750,000</a:t>
                      </a:r>
                    </a:p>
                  </a:txBody>
                  <a:tcPr>
                    <a:lnT w="57150" cap="flat" cmpd="sng" algn="ctr">
                      <a:solidFill>
                        <a:prstClr val="black"/>
                      </a:solidFill>
                      <a:prstDash val="solid"/>
                      <a:round/>
                      <a:headEnd type="none" w="med" len="med"/>
                      <a:tailEnd type="none" w="med" len="med"/>
                    </a:lnT>
                  </a:tcPr>
                </a:tc>
                <a:tc>
                  <a:txBody>
                    <a:bodyPr/>
                    <a:lstStyle/>
                    <a:p>
                      <a:pPr algn="ctr"/>
                      <a:endParaRPr lang="en-US" sz="1200" dirty="0"/>
                    </a:p>
                    <a:p>
                      <a:pPr algn="ctr"/>
                      <a:r>
                        <a:rPr lang="en-US" sz="1200" dirty="0"/>
                        <a:t>$1,750,000</a:t>
                      </a:r>
                    </a:p>
                  </a:txBody>
                  <a:tcPr>
                    <a:lnT w="57150" cap="flat" cmpd="sng" algn="ctr">
                      <a:solidFill>
                        <a:prstClr val="black"/>
                      </a:solidFill>
                      <a:prstDash val="solid"/>
                      <a:round/>
                      <a:headEnd type="none" w="med" len="med"/>
                      <a:tailEnd type="none" w="med" len="med"/>
                    </a:lnT>
                  </a:tcPr>
                </a:tc>
                <a:tc>
                  <a:txBody>
                    <a:bodyPr/>
                    <a:lstStyle/>
                    <a:p>
                      <a:pPr algn="ctr"/>
                      <a:endParaRPr lang="en-US" sz="1200" b="1" dirty="0"/>
                    </a:p>
                    <a:p>
                      <a:pPr algn="ctr"/>
                      <a:r>
                        <a:rPr lang="en-US" sz="1200" b="1" dirty="0"/>
                        <a:t>$3,500,000</a:t>
                      </a:r>
                    </a:p>
                  </a:txBody>
                  <a:tcPr>
                    <a:lnT w="57150" cap="flat" cmpd="sng" algn="ctr">
                      <a:solidFill>
                        <a:prstClr val="black"/>
                      </a:solidFill>
                      <a:prstDash val="solid"/>
                      <a:round/>
                      <a:headEnd type="none" w="med" len="med"/>
                      <a:tailEnd type="none" w="med" len="med"/>
                    </a:lnT>
                    <a:solidFill>
                      <a:srgbClr val="DECBCB"/>
                    </a:solidFill>
                  </a:tcPr>
                </a:tc>
                <a:tc>
                  <a:txBody>
                    <a:bodyPr/>
                    <a:lstStyle/>
                    <a:p>
                      <a:pPr algn="ctr"/>
                      <a:endParaRPr lang="en-US" sz="1200" dirty="0"/>
                    </a:p>
                    <a:p>
                      <a:pPr algn="ctr"/>
                      <a:r>
                        <a:rPr lang="en-US" sz="1200" dirty="0"/>
                        <a:t>100%</a:t>
                      </a:r>
                    </a:p>
                  </a:txBody>
                  <a:tcPr>
                    <a:lnT w="57150" cap="flat" cmpd="sng" algn="ctr">
                      <a:solidFill>
                        <a:prstClr val="black"/>
                      </a:solidFill>
                      <a:prstDash val="solid"/>
                      <a:round/>
                      <a:headEnd type="none" w="med" len="med"/>
                      <a:tailEnd type="none" w="med" len="med"/>
                    </a:lnT>
                  </a:tcPr>
                </a:tc>
                <a:tc>
                  <a:txBody>
                    <a:bodyPr/>
                    <a:lstStyle/>
                    <a:p>
                      <a:pPr algn="ctr"/>
                      <a:endParaRPr lang="en-US" sz="1200" dirty="0"/>
                    </a:p>
                    <a:p>
                      <a:pPr algn="ctr"/>
                      <a:r>
                        <a:rPr lang="en-US" sz="1200" b="1" dirty="0"/>
                        <a:t>$1,855,000</a:t>
                      </a:r>
                    </a:p>
                  </a:txBody>
                  <a:tcPr>
                    <a:lnT w="57150" cap="flat" cmpd="sng" algn="ctr">
                      <a:solidFill>
                        <a:prstClr val="black"/>
                      </a:solidFill>
                      <a:prstDash val="solid"/>
                      <a:round/>
                      <a:headEnd type="none" w="med" len="med"/>
                      <a:tailEnd type="none" w="med" len="med"/>
                    </a:lnT>
                    <a:solidFill>
                      <a:srgbClr val="C4DDFE"/>
                    </a:solidFill>
                  </a:tcPr>
                </a:tc>
                <a:tc>
                  <a:txBody>
                    <a:bodyPr/>
                    <a:lstStyle/>
                    <a:p>
                      <a:pPr algn="ctr"/>
                      <a:endParaRPr lang="en-US" sz="1200" b="1" dirty="0"/>
                    </a:p>
                    <a:p>
                      <a:pPr algn="ctr"/>
                      <a:r>
                        <a:rPr lang="en-US" sz="1200" b="1" dirty="0"/>
                        <a:t>$5,355,000</a:t>
                      </a:r>
                    </a:p>
                  </a:txBody>
                  <a:tcPr>
                    <a:lnT w="57150" cap="flat" cmpd="sng" algn="ctr">
                      <a:solidFill>
                        <a:prstClr val="black"/>
                      </a:solidFill>
                      <a:prstDash val="solid"/>
                      <a:round/>
                      <a:headEnd type="none" w="med" len="med"/>
                      <a:tailEnd type="none" w="med" len="med"/>
                    </a:lnT>
                    <a:solidFill>
                      <a:srgbClr val="C4DDFE"/>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918193642"/>
      </p:ext>
    </p:extLst>
  </p:cSld>
  <p:clrMapOvr>
    <a:masterClrMapping/>
  </p:clrMapOvr>
  <p:transition xmlns:p14="http://schemas.microsoft.com/office/powerpoint/2010/mai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3F40BB6C-0D60-8D41-8539-D328E5619B1E}"/>
              </a:ext>
            </a:extLst>
          </p:cNvPr>
          <p:cNvSpPr>
            <a:spLocks noGrp="1"/>
          </p:cNvSpPr>
          <p:nvPr>
            <p:ph type="title"/>
          </p:nvPr>
        </p:nvSpPr>
        <p:spPr>
          <a:xfrm>
            <a:off x="1895615" y="279221"/>
            <a:ext cx="6767369" cy="614403"/>
          </a:xfrm>
        </p:spPr>
        <p:txBody>
          <a:bodyPr/>
          <a:lstStyle/>
          <a:p>
            <a:r>
              <a:rPr lang="en-US" sz="3200" dirty="0"/>
              <a:t>Fund Balance (Actual and Projected):</a:t>
            </a:r>
          </a:p>
        </p:txBody>
      </p:sp>
      <p:sp>
        <p:nvSpPr>
          <p:cNvPr id="6" name="Content Placeholder 5">
            <a:extLst>
              <a:ext uri="{FF2B5EF4-FFF2-40B4-BE49-F238E27FC236}">
                <a16:creationId xmlns="" xmlns:a16="http://schemas.microsoft.com/office/drawing/2014/main" id="{67BB8FCA-6BDF-4C4F-969A-8AD1C43561C5}"/>
              </a:ext>
            </a:extLst>
          </p:cNvPr>
          <p:cNvSpPr>
            <a:spLocks noGrp="1"/>
          </p:cNvSpPr>
          <p:nvPr>
            <p:ph sz="half" idx="11"/>
          </p:nvPr>
        </p:nvSpPr>
        <p:spPr>
          <a:xfrm>
            <a:off x="1717235" y="5345400"/>
            <a:ext cx="7124131" cy="1355651"/>
          </a:xfrm>
        </p:spPr>
        <p:txBody>
          <a:bodyPr>
            <a:normAutofit fontScale="92500" lnSpcReduction="20000"/>
          </a:bodyPr>
          <a:lstStyle/>
          <a:p>
            <a:r>
              <a:rPr lang="en-US" sz="2100" dirty="0"/>
              <a:t>Ending fund balance and stability fund peaked in 2015-16 in part due to $15.1 M one-time mandated cost claims reimbursement.</a:t>
            </a:r>
          </a:p>
          <a:p>
            <a:r>
              <a:rPr lang="en-US" sz="2100" dirty="0"/>
              <a:t>Projections reflects reduction of ending fund balance and stability fund despite $15.3 M in reductions to expenses. </a:t>
            </a:r>
          </a:p>
          <a:p>
            <a:endParaRPr lang="en-US" dirty="0"/>
          </a:p>
        </p:txBody>
      </p:sp>
      <p:graphicFrame>
        <p:nvGraphicFramePr>
          <p:cNvPr id="11" name="Content Placeholder 10">
            <a:extLst>
              <a:ext uri="{FF2B5EF4-FFF2-40B4-BE49-F238E27FC236}">
                <a16:creationId xmlns="" xmlns:a16="http://schemas.microsoft.com/office/drawing/2014/main" id="{4DA601AD-6F92-0B40-8486-545A745CB691}"/>
              </a:ext>
            </a:extLst>
          </p:cNvPr>
          <p:cNvGraphicFramePr>
            <a:graphicFrameLocks noGrp="1"/>
          </p:cNvGraphicFramePr>
          <p:nvPr>
            <p:ph sz="half" idx="10"/>
            <p:extLst>
              <p:ext uri="{D42A27DB-BD31-4B8C-83A1-F6EECF244321}">
                <p14:modId xmlns:p14="http://schemas.microsoft.com/office/powerpoint/2010/main" val="826362887"/>
              </p:ext>
            </p:extLst>
          </p:nvPr>
        </p:nvGraphicFramePr>
        <p:xfrm>
          <a:off x="1791624" y="1136937"/>
          <a:ext cx="7049742" cy="40314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84859492"/>
      </p:ext>
    </p:extLst>
  </p:cSld>
  <p:clrMapOvr>
    <a:masterClrMapping/>
  </p:clrMapOvr>
  <p:transition xmlns:p14="http://schemas.microsoft.com/office/powerpoint/2010/mai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643C33-B741-EA48-A81F-329B05E80548}"/>
              </a:ext>
            </a:extLst>
          </p:cNvPr>
          <p:cNvSpPr>
            <a:spLocks noGrp="1"/>
          </p:cNvSpPr>
          <p:nvPr>
            <p:ph type="title"/>
          </p:nvPr>
        </p:nvSpPr>
        <p:spPr>
          <a:xfrm>
            <a:off x="1895617" y="339517"/>
            <a:ext cx="6767369" cy="739983"/>
          </a:xfrm>
        </p:spPr>
        <p:txBody>
          <a:bodyPr/>
          <a:lstStyle/>
          <a:p>
            <a:r>
              <a:rPr lang="en-US" dirty="0"/>
              <a:t>Productivity by College:</a:t>
            </a:r>
          </a:p>
        </p:txBody>
      </p:sp>
      <p:sp>
        <p:nvSpPr>
          <p:cNvPr id="4" name="Content Placeholder 3">
            <a:extLst>
              <a:ext uri="{FF2B5EF4-FFF2-40B4-BE49-F238E27FC236}">
                <a16:creationId xmlns="" xmlns:a16="http://schemas.microsoft.com/office/drawing/2014/main" id="{3D1CBC0E-52D8-FE41-9E55-71CDBD4245A8}"/>
              </a:ext>
            </a:extLst>
          </p:cNvPr>
          <p:cNvSpPr>
            <a:spLocks noGrp="1"/>
          </p:cNvSpPr>
          <p:nvPr>
            <p:ph sz="half" idx="11"/>
          </p:nvPr>
        </p:nvSpPr>
        <p:spPr>
          <a:xfrm>
            <a:off x="2242343" y="5151517"/>
            <a:ext cx="6402386" cy="1312964"/>
          </a:xfrm>
        </p:spPr>
        <p:txBody>
          <a:bodyPr>
            <a:normAutofit fontScale="62500" lnSpcReduction="20000"/>
          </a:bodyPr>
          <a:lstStyle/>
          <a:p>
            <a:r>
              <a:rPr lang="en-US" dirty="0"/>
              <a:t>Productivity = Weekly Student Contact Hours (WSCH) divided by Full-time Equivalent Faculty (FTEF).</a:t>
            </a:r>
          </a:p>
          <a:p>
            <a:r>
              <a:rPr lang="en-US" dirty="0"/>
              <a:t>District Adopted Budget for 2017-18 reflected 509 productivity.</a:t>
            </a:r>
          </a:p>
          <a:p>
            <a:r>
              <a:rPr lang="en-US" dirty="0"/>
              <a:t>Focus on staying within the </a:t>
            </a:r>
            <a:r>
              <a:rPr lang="en-US"/>
              <a:t>1320 budget.</a:t>
            </a:r>
            <a:endParaRPr lang="en-US" dirty="0"/>
          </a:p>
          <a:p>
            <a:pPr marL="0" indent="0">
              <a:buNone/>
            </a:pPr>
            <a:endParaRPr lang="en-US" dirty="0"/>
          </a:p>
          <a:p>
            <a:endParaRPr lang="en-US" dirty="0"/>
          </a:p>
          <a:p>
            <a:endParaRPr lang="en-US" dirty="0"/>
          </a:p>
        </p:txBody>
      </p:sp>
      <p:graphicFrame>
        <p:nvGraphicFramePr>
          <p:cNvPr id="5" name="Content Placeholder 4">
            <a:extLst>
              <a:ext uri="{FF2B5EF4-FFF2-40B4-BE49-F238E27FC236}">
                <a16:creationId xmlns="" xmlns:a16="http://schemas.microsoft.com/office/drawing/2014/main" id="{00000000-0008-0000-0300-000003000000}"/>
              </a:ext>
            </a:extLst>
          </p:cNvPr>
          <p:cNvGraphicFramePr>
            <a:graphicFrameLocks noGrp="1"/>
          </p:cNvGraphicFramePr>
          <p:nvPr>
            <p:ph sz="half" idx="10"/>
            <p:extLst>
              <p:ext uri="{D42A27DB-BD31-4B8C-83A1-F6EECF244321}">
                <p14:modId xmlns:p14="http://schemas.microsoft.com/office/powerpoint/2010/main" val="3321467613"/>
              </p:ext>
            </p:extLst>
          </p:nvPr>
        </p:nvGraphicFramePr>
        <p:xfrm>
          <a:off x="1566861" y="1302866"/>
          <a:ext cx="7096125" cy="3695699"/>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Breakdown of Reduction Target Amounts by Division(s):</a:t>
            </a:r>
          </a:p>
        </p:txBody>
      </p:sp>
      <p:sp>
        <p:nvSpPr>
          <p:cNvPr id="3" name="Content Placeholder 2"/>
          <p:cNvSpPr>
            <a:spLocks noGrp="1"/>
          </p:cNvSpPr>
          <p:nvPr>
            <p:ph idx="1"/>
          </p:nvPr>
        </p:nvSpPr>
        <p:spPr>
          <a:xfrm>
            <a:off x="1680164" y="2164346"/>
            <a:ext cx="7198273" cy="4454261"/>
          </a:xfrm>
        </p:spPr>
        <p:txBody>
          <a:bodyPr/>
          <a:lstStyle/>
          <a:p>
            <a:endParaRPr lang="en-US" dirty="0"/>
          </a:p>
        </p:txBody>
      </p:sp>
      <p:graphicFrame>
        <p:nvGraphicFramePr>
          <p:cNvPr id="4" name="Object 3">
            <a:extLst>
              <a:ext uri="{FF2B5EF4-FFF2-40B4-BE49-F238E27FC236}">
                <a16:creationId xmlns="" xmlns:a16="http://schemas.microsoft.com/office/drawing/2014/main" id="{A87B670A-015C-E842-9D24-AB3AAD2FC715}"/>
              </a:ext>
            </a:extLst>
          </p:cNvPr>
          <p:cNvGraphicFramePr>
            <a:graphicFrameLocks noChangeAspect="1"/>
          </p:cNvGraphicFramePr>
          <p:nvPr>
            <p:extLst>
              <p:ext uri="{D42A27DB-BD31-4B8C-83A1-F6EECF244321}">
                <p14:modId xmlns:p14="http://schemas.microsoft.com/office/powerpoint/2010/main" val="4270566832"/>
              </p:ext>
            </p:extLst>
          </p:nvPr>
        </p:nvGraphicFramePr>
        <p:xfrm>
          <a:off x="1767946" y="1746780"/>
          <a:ext cx="7087891" cy="4450819"/>
        </p:xfrm>
        <a:graphic>
          <a:graphicData uri="http://schemas.openxmlformats.org/presentationml/2006/ole">
            <mc:AlternateContent xmlns:mc="http://schemas.openxmlformats.org/markup-compatibility/2006">
              <mc:Choice xmlns:v="urn:schemas-microsoft-com:vml" Requires="v">
                <p:oleObj spid="_x0000_s1083" name="Worksheet" r:id="rId4" imgW="3162300" imgH="2108200" progId="Excel.Sheet.12">
                  <p:embed/>
                </p:oleObj>
              </mc:Choice>
              <mc:Fallback>
                <p:oleObj name="Worksheet" r:id="rId4" imgW="3162300" imgH="2108200" progId="Excel.Sheet.12">
                  <p:embed/>
                  <p:pic>
                    <p:nvPicPr>
                      <p:cNvPr id="0" name=""/>
                      <p:cNvPicPr/>
                      <p:nvPr/>
                    </p:nvPicPr>
                    <p:blipFill>
                      <a:blip r:embed="rId5"/>
                      <a:stretch>
                        <a:fillRect/>
                      </a:stretch>
                    </p:blipFill>
                    <p:spPr>
                      <a:xfrm>
                        <a:off x="1767946" y="1746780"/>
                        <a:ext cx="7087891" cy="4450819"/>
                      </a:xfrm>
                      <a:prstGeom prst="rect">
                        <a:avLst/>
                      </a:prstGeom>
                    </p:spPr>
                  </p:pic>
                </p:oleObj>
              </mc:Fallback>
            </mc:AlternateContent>
          </a:graphicData>
        </a:graphic>
      </p:graphicFrame>
    </p:spTree>
    <p:extLst>
      <p:ext uri="{BB962C8B-B14F-4D97-AF65-F5344CB8AC3E}">
        <p14:creationId xmlns:p14="http://schemas.microsoft.com/office/powerpoint/2010/main" val="159810682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Breakdown of Reduction Target Amounts by Division(s):</a:t>
            </a:r>
          </a:p>
        </p:txBody>
      </p:sp>
      <p:sp>
        <p:nvSpPr>
          <p:cNvPr id="3" name="Content Placeholder 2"/>
          <p:cNvSpPr>
            <a:spLocks noGrp="1"/>
          </p:cNvSpPr>
          <p:nvPr>
            <p:ph idx="1"/>
          </p:nvPr>
        </p:nvSpPr>
        <p:spPr>
          <a:xfrm>
            <a:off x="1680164" y="2164346"/>
            <a:ext cx="7198273" cy="4454261"/>
          </a:xfrm>
        </p:spPr>
        <p:txBody>
          <a:bodyPr/>
          <a:lstStyle/>
          <a:p>
            <a:endParaRPr lang="en-US" dirty="0"/>
          </a:p>
        </p:txBody>
      </p:sp>
      <p:graphicFrame>
        <p:nvGraphicFramePr>
          <p:cNvPr id="4" name="Object 3">
            <a:extLst>
              <a:ext uri="{FF2B5EF4-FFF2-40B4-BE49-F238E27FC236}">
                <a16:creationId xmlns="" xmlns:a16="http://schemas.microsoft.com/office/drawing/2014/main" id="{A87B670A-015C-E842-9D24-AB3AAD2FC715}"/>
              </a:ext>
            </a:extLst>
          </p:cNvPr>
          <p:cNvGraphicFramePr>
            <a:graphicFrameLocks noChangeAspect="1"/>
          </p:cNvGraphicFramePr>
          <p:nvPr>
            <p:extLst>
              <p:ext uri="{D42A27DB-BD31-4B8C-83A1-F6EECF244321}">
                <p14:modId xmlns:p14="http://schemas.microsoft.com/office/powerpoint/2010/main" val="4086220390"/>
              </p:ext>
            </p:extLst>
          </p:nvPr>
        </p:nvGraphicFramePr>
        <p:xfrm>
          <a:off x="1767946" y="1746780"/>
          <a:ext cx="7087891" cy="4450819"/>
        </p:xfrm>
        <a:graphic>
          <a:graphicData uri="http://schemas.openxmlformats.org/presentationml/2006/ole">
            <mc:AlternateContent xmlns:mc="http://schemas.openxmlformats.org/markup-compatibility/2006">
              <mc:Choice xmlns:v="urn:schemas-microsoft-com:vml" Requires="v">
                <p:oleObj spid="_x0000_s9228" name="Worksheet" r:id="rId4" imgW="3162300" imgH="2108200" progId="Excel.Sheet.12">
                  <p:embed/>
                </p:oleObj>
              </mc:Choice>
              <mc:Fallback>
                <p:oleObj name="Worksheet" r:id="rId4" imgW="3162300" imgH="2108200" progId="Excel.Sheet.12">
                  <p:embed/>
                  <p:pic>
                    <p:nvPicPr>
                      <p:cNvPr id="0" name=""/>
                      <p:cNvPicPr/>
                      <p:nvPr/>
                    </p:nvPicPr>
                    <p:blipFill>
                      <a:blip r:embed="rId5"/>
                      <a:stretch>
                        <a:fillRect/>
                      </a:stretch>
                    </p:blipFill>
                    <p:spPr>
                      <a:xfrm>
                        <a:off x="1767946" y="1746780"/>
                        <a:ext cx="7087891" cy="4450819"/>
                      </a:xfrm>
                      <a:prstGeom prst="rect">
                        <a:avLst/>
                      </a:prstGeom>
                    </p:spPr>
                  </p:pic>
                </p:oleObj>
              </mc:Fallback>
            </mc:AlternateContent>
          </a:graphicData>
        </a:graphic>
      </p:graphicFrame>
      <p:sp>
        <p:nvSpPr>
          <p:cNvPr id="5" name="Cloud 4"/>
          <p:cNvSpPr/>
          <p:nvPr/>
        </p:nvSpPr>
        <p:spPr>
          <a:xfrm>
            <a:off x="7950956" y="1929319"/>
            <a:ext cx="832465" cy="394997"/>
          </a:xfrm>
          <a:prstGeom prst="cloud">
            <a:avLst/>
          </a:prstGeom>
          <a:solidFill>
            <a:schemeClr val="bg1"/>
          </a:solidFill>
          <a:ln/>
        </p:spPr>
        <p:style>
          <a:lnRef idx="1">
            <a:schemeClr val="accent1"/>
          </a:lnRef>
          <a:fillRef idx="3">
            <a:schemeClr val="accent1"/>
          </a:fillRef>
          <a:effectRef idx="2">
            <a:schemeClr val="accent1"/>
          </a:effectRef>
          <a:fontRef idx="minor">
            <a:schemeClr val="lt1"/>
          </a:fontRef>
        </p:style>
        <p:txBody>
          <a:bodyPr/>
          <a:lstStyle/>
          <a:p>
            <a:pPr algn="ctr"/>
            <a:r>
              <a:rPr lang="en-US" sz="1200" b="1" dirty="0" smtClean="0">
                <a:solidFill>
                  <a:srgbClr val="000000"/>
                </a:solidFill>
              </a:rPr>
              <a:t>19%</a:t>
            </a:r>
            <a:endParaRPr lang="en-US" sz="1200" b="1" dirty="0">
              <a:solidFill>
                <a:srgbClr val="000000"/>
              </a:solidFill>
            </a:endParaRPr>
          </a:p>
        </p:txBody>
      </p:sp>
      <p:sp>
        <p:nvSpPr>
          <p:cNvPr id="6" name="Cloud 5"/>
          <p:cNvSpPr/>
          <p:nvPr/>
        </p:nvSpPr>
        <p:spPr>
          <a:xfrm>
            <a:off x="7891002" y="2329662"/>
            <a:ext cx="964835" cy="394997"/>
          </a:xfrm>
          <a:prstGeom prst="cloud">
            <a:avLst/>
          </a:prstGeom>
          <a:solidFill>
            <a:schemeClr val="bg1"/>
          </a:solidFill>
          <a:ln/>
        </p:spPr>
        <p:style>
          <a:lnRef idx="1">
            <a:schemeClr val="accent1"/>
          </a:lnRef>
          <a:fillRef idx="3">
            <a:schemeClr val="accent1"/>
          </a:fillRef>
          <a:effectRef idx="2">
            <a:schemeClr val="accent1"/>
          </a:effectRef>
          <a:fontRef idx="minor">
            <a:schemeClr val="lt1"/>
          </a:fontRef>
        </p:style>
        <p:txBody>
          <a:bodyPr/>
          <a:lstStyle/>
          <a:p>
            <a:pPr algn="ctr"/>
            <a:r>
              <a:rPr lang="en-US" sz="1200" b="1" dirty="0" smtClean="0">
                <a:solidFill>
                  <a:srgbClr val="000000"/>
                </a:solidFill>
              </a:rPr>
              <a:t>44.8%</a:t>
            </a:r>
            <a:endParaRPr lang="en-US" sz="1200" b="1" dirty="0">
              <a:solidFill>
                <a:srgbClr val="000000"/>
              </a:solidFill>
            </a:endParaRPr>
          </a:p>
        </p:txBody>
      </p:sp>
      <p:sp>
        <p:nvSpPr>
          <p:cNvPr id="7" name="Cloud 6"/>
          <p:cNvSpPr/>
          <p:nvPr/>
        </p:nvSpPr>
        <p:spPr>
          <a:xfrm>
            <a:off x="7891002" y="2724659"/>
            <a:ext cx="964835" cy="394997"/>
          </a:xfrm>
          <a:prstGeom prst="cloud">
            <a:avLst/>
          </a:prstGeom>
          <a:solidFill>
            <a:schemeClr val="bg1"/>
          </a:solidFill>
          <a:ln/>
        </p:spPr>
        <p:style>
          <a:lnRef idx="1">
            <a:schemeClr val="accent1"/>
          </a:lnRef>
          <a:fillRef idx="3">
            <a:schemeClr val="accent1"/>
          </a:fillRef>
          <a:effectRef idx="2">
            <a:schemeClr val="accent1"/>
          </a:effectRef>
          <a:fontRef idx="minor">
            <a:schemeClr val="lt1"/>
          </a:fontRef>
        </p:style>
        <p:txBody>
          <a:bodyPr/>
          <a:lstStyle/>
          <a:p>
            <a:pPr algn="ctr"/>
            <a:r>
              <a:rPr lang="en-US" sz="1200" b="1" dirty="0" smtClean="0">
                <a:solidFill>
                  <a:srgbClr val="000000"/>
                </a:solidFill>
              </a:rPr>
              <a:t>36.2%</a:t>
            </a:r>
            <a:endParaRPr lang="en-US" sz="1200" b="1" dirty="0">
              <a:solidFill>
                <a:srgbClr val="000000"/>
              </a:solidFill>
            </a:endParaRPr>
          </a:p>
        </p:txBody>
      </p:sp>
    </p:spTree>
    <p:extLst>
      <p:ext uri="{BB962C8B-B14F-4D97-AF65-F5344CB8AC3E}">
        <p14:creationId xmlns:p14="http://schemas.microsoft.com/office/powerpoint/2010/main" val="197952848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5D788D96-D5E5-3746-A22F-49732F61C4E2}"/>
              </a:ext>
            </a:extLst>
          </p:cNvPr>
          <p:cNvSpPr>
            <a:spLocks noGrp="1"/>
          </p:cNvSpPr>
          <p:nvPr>
            <p:ph type="title"/>
          </p:nvPr>
        </p:nvSpPr>
        <p:spPr>
          <a:xfrm>
            <a:off x="1895617" y="339517"/>
            <a:ext cx="6767369" cy="694153"/>
          </a:xfrm>
        </p:spPr>
        <p:txBody>
          <a:bodyPr/>
          <a:lstStyle/>
          <a:p>
            <a:r>
              <a:rPr lang="en-US" dirty="0"/>
              <a:t>Savings by Division:</a:t>
            </a:r>
          </a:p>
        </p:txBody>
      </p:sp>
      <p:graphicFrame>
        <p:nvGraphicFramePr>
          <p:cNvPr id="7" name="Object 6">
            <a:extLst>
              <a:ext uri="{FF2B5EF4-FFF2-40B4-BE49-F238E27FC236}">
                <a16:creationId xmlns="" xmlns:a16="http://schemas.microsoft.com/office/drawing/2014/main" id="{D993D0CD-C639-654F-BC3E-FB9604C44462}"/>
              </a:ext>
            </a:extLst>
          </p:cNvPr>
          <p:cNvGraphicFramePr>
            <a:graphicFrameLocks noChangeAspect="1"/>
          </p:cNvGraphicFramePr>
          <p:nvPr>
            <p:extLst>
              <p:ext uri="{D42A27DB-BD31-4B8C-83A1-F6EECF244321}">
                <p14:modId xmlns:p14="http://schemas.microsoft.com/office/powerpoint/2010/main" val="2495491664"/>
              </p:ext>
            </p:extLst>
          </p:nvPr>
        </p:nvGraphicFramePr>
        <p:xfrm>
          <a:off x="2476466" y="1231348"/>
          <a:ext cx="5605670" cy="5287617"/>
        </p:xfrm>
        <a:graphic>
          <a:graphicData uri="http://schemas.openxmlformats.org/presentationml/2006/ole">
            <mc:AlternateContent xmlns:mc="http://schemas.openxmlformats.org/markup-compatibility/2006">
              <mc:Choice xmlns:v="urn:schemas-microsoft-com:vml" Requires="v">
                <p:oleObj spid="_x0000_s5154" name="Worksheet" r:id="rId4" imgW="2362200" imgH="2349500" progId="Excel.Sheet.12">
                  <p:embed/>
                </p:oleObj>
              </mc:Choice>
              <mc:Fallback>
                <p:oleObj name="Worksheet" r:id="rId4" imgW="2362200" imgH="2349500" progId="Excel.Sheet.12">
                  <p:embed/>
                  <p:pic>
                    <p:nvPicPr>
                      <p:cNvPr id="0" name=""/>
                      <p:cNvPicPr/>
                      <p:nvPr/>
                    </p:nvPicPr>
                    <p:blipFill>
                      <a:blip r:embed="rId5">
                        <a:alphaModFix/>
                      </a:blip>
                      <a:stretch>
                        <a:fillRect/>
                      </a:stretch>
                    </p:blipFill>
                    <p:spPr>
                      <a:xfrm>
                        <a:off x="2476466" y="1231348"/>
                        <a:ext cx="5605670" cy="528761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31908852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5D788D96-D5E5-3746-A22F-49732F61C4E2}"/>
              </a:ext>
            </a:extLst>
          </p:cNvPr>
          <p:cNvSpPr>
            <a:spLocks noGrp="1"/>
          </p:cNvSpPr>
          <p:nvPr>
            <p:ph type="title"/>
          </p:nvPr>
        </p:nvSpPr>
        <p:spPr>
          <a:xfrm>
            <a:off x="1863336" y="0"/>
            <a:ext cx="6767369" cy="694153"/>
          </a:xfrm>
        </p:spPr>
        <p:txBody>
          <a:bodyPr/>
          <a:lstStyle/>
          <a:p>
            <a:r>
              <a:rPr lang="en-US" sz="2600" dirty="0"/>
              <a:t>Savings by </a:t>
            </a:r>
            <a:r>
              <a:rPr lang="en-US" sz="2600" dirty="0" smtClean="0"/>
              <a:t>Division – Augmented Information:</a:t>
            </a:r>
            <a:endParaRPr lang="en-US" sz="2600" dirty="0"/>
          </a:p>
        </p:txBody>
      </p:sp>
      <p:graphicFrame>
        <p:nvGraphicFramePr>
          <p:cNvPr id="6" name="Object 5"/>
          <p:cNvGraphicFramePr>
            <a:graphicFrameLocks noChangeAspect="1"/>
          </p:cNvGraphicFramePr>
          <p:nvPr>
            <p:extLst>
              <p:ext uri="{D42A27DB-BD31-4B8C-83A1-F6EECF244321}">
                <p14:modId xmlns:p14="http://schemas.microsoft.com/office/powerpoint/2010/main" val="3250483219"/>
              </p:ext>
            </p:extLst>
          </p:nvPr>
        </p:nvGraphicFramePr>
        <p:xfrm>
          <a:off x="3203575" y="728020"/>
          <a:ext cx="4060825" cy="6033494"/>
        </p:xfrm>
        <a:graphic>
          <a:graphicData uri="http://schemas.openxmlformats.org/presentationml/2006/ole">
            <mc:AlternateContent xmlns:mc="http://schemas.openxmlformats.org/markup-compatibility/2006">
              <mc:Choice xmlns:v="urn:schemas-microsoft-com:vml" Requires="v">
                <p:oleObj spid="_x0000_s11273" name="Worksheet" r:id="rId4" imgW="5905500" imgH="8775700" progId="Excel.Sheet.12">
                  <p:embed/>
                </p:oleObj>
              </mc:Choice>
              <mc:Fallback>
                <p:oleObj name="Worksheet" r:id="rId4" imgW="5905500" imgH="8775700" progId="Excel.Sheet.12">
                  <p:embed/>
                  <p:pic>
                    <p:nvPicPr>
                      <p:cNvPr id="0" name=""/>
                      <p:cNvPicPr/>
                      <p:nvPr/>
                    </p:nvPicPr>
                    <p:blipFill>
                      <a:blip r:embed="rId5">
                        <a:alphaModFix/>
                      </a:blip>
                      <a:stretch>
                        <a:fillRect/>
                      </a:stretch>
                    </p:blipFill>
                    <p:spPr>
                      <a:xfrm>
                        <a:off x="3203575" y="728020"/>
                        <a:ext cx="4060825" cy="6033494"/>
                      </a:xfrm>
                      <a:prstGeom prst="rect">
                        <a:avLst/>
                      </a:prstGeom>
                    </p:spPr>
                  </p:pic>
                </p:oleObj>
              </mc:Fallback>
            </mc:AlternateContent>
          </a:graphicData>
        </a:graphic>
      </p:graphicFrame>
    </p:spTree>
    <p:extLst>
      <p:ext uri="{BB962C8B-B14F-4D97-AF65-F5344CB8AC3E}">
        <p14:creationId xmlns:p14="http://schemas.microsoft.com/office/powerpoint/2010/main" val="353801358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3"/>
          <p:cNvSpPr>
            <a:spLocks noGrp="1"/>
          </p:cNvSpPr>
          <p:nvPr>
            <p:ph sz="half" idx="10"/>
          </p:nvPr>
        </p:nvSpPr>
        <p:spPr>
          <a:xfrm>
            <a:off x="1535783" y="1468969"/>
            <a:ext cx="3713550" cy="4208564"/>
          </a:xfrm>
        </p:spPr>
        <p:txBody>
          <a:bodyPr>
            <a:normAutofit fontScale="62500" lnSpcReduction="20000"/>
          </a:bodyPr>
          <a:lstStyle/>
          <a:p>
            <a:pPr lvl="2"/>
            <a:r>
              <a:rPr lang="en-US" sz="4500" b="1" dirty="0"/>
              <a:t>Categorical Programs </a:t>
            </a:r>
            <a:r>
              <a:rPr lang="en-US" sz="4500" dirty="0"/>
              <a:t>(SSSP, Student Equity, Strong Workforce)</a:t>
            </a:r>
          </a:p>
          <a:p>
            <a:pPr lvl="2"/>
            <a:r>
              <a:rPr lang="en-US" sz="4500" b="1" dirty="0"/>
              <a:t>Vacancies</a:t>
            </a:r>
            <a:r>
              <a:rPr lang="en-US" sz="4500" dirty="0"/>
              <a:t> (full-time faculty, retirements)</a:t>
            </a:r>
          </a:p>
          <a:p>
            <a:pPr lvl="2"/>
            <a:r>
              <a:rPr lang="en-US" sz="4500" b="1" dirty="0"/>
              <a:t>“B” Budget</a:t>
            </a:r>
          </a:p>
          <a:p>
            <a:pPr lvl="2"/>
            <a:r>
              <a:rPr lang="en-US" sz="4500" b="1" dirty="0"/>
              <a:t>Self-Sustaining Fund </a:t>
            </a:r>
            <a:r>
              <a:rPr lang="en-US" sz="4500" dirty="0"/>
              <a:t>(Rental Facilities/Fine Arts</a:t>
            </a:r>
            <a:r>
              <a:rPr lang="en-US" dirty="0"/>
              <a:t>)</a:t>
            </a:r>
          </a:p>
          <a:p>
            <a:pPr lvl="2"/>
            <a:endParaRPr lang="en-US" dirty="0"/>
          </a:p>
          <a:p>
            <a:endParaRPr lang="en-US" dirty="0"/>
          </a:p>
        </p:txBody>
      </p:sp>
      <p:sp>
        <p:nvSpPr>
          <p:cNvPr id="23" name="Title 22"/>
          <p:cNvSpPr>
            <a:spLocks noGrp="1"/>
          </p:cNvSpPr>
          <p:nvPr>
            <p:ph type="title"/>
          </p:nvPr>
        </p:nvSpPr>
        <p:spPr>
          <a:xfrm>
            <a:off x="1895617" y="339517"/>
            <a:ext cx="7079050" cy="761150"/>
          </a:xfrm>
        </p:spPr>
        <p:txBody>
          <a:bodyPr/>
          <a:lstStyle/>
          <a:p>
            <a:r>
              <a:rPr lang="en-US" sz="3600" dirty="0"/>
              <a:t>How we are Saving:</a:t>
            </a:r>
          </a:p>
        </p:txBody>
      </p:sp>
      <p:sp>
        <p:nvSpPr>
          <p:cNvPr id="25" name="Content Placeholder 24"/>
          <p:cNvSpPr>
            <a:spLocks noGrp="1"/>
          </p:cNvSpPr>
          <p:nvPr>
            <p:ph sz="half" idx="11"/>
          </p:nvPr>
        </p:nvSpPr>
        <p:spPr>
          <a:xfrm>
            <a:off x="4987848" y="1468969"/>
            <a:ext cx="3675138" cy="5090857"/>
          </a:xfrm>
        </p:spPr>
        <p:txBody>
          <a:bodyPr>
            <a:normAutofit lnSpcReduction="10000"/>
          </a:bodyPr>
          <a:lstStyle/>
          <a:p>
            <a:pPr lvl="2"/>
            <a:r>
              <a:rPr lang="en-US" sz="2800" b="1" dirty="0"/>
              <a:t>Campus Center Use Fees</a:t>
            </a:r>
            <a:r>
              <a:rPr lang="en-US" sz="2800" dirty="0"/>
              <a:t> (Fund 128)</a:t>
            </a:r>
          </a:p>
          <a:p>
            <a:pPr lvl="2"/>
            <a:r>
              <a:rPr lang="en-US" sz="2800" b="1" dirty="0"/>
              <a:t>Foundation </a:t>
            </a:r>
            <a:r>
              <a:rPr lang="en-US" sz="2800" dirty="0"/>
              <a:t>(KCI Program)</a:t>
            </a:r>
          </a:p>
          <a:p>
            <a:pPr lvl="2"/>
            <a:r>
              <a:rPr lang="en-US" sz="2800" b="1" dirty="0"/>
              <a:t>Raise Printing Fees </a:t>
            </a:r>
            <a:r>
              <a:rPr lang="en-US" sz="2800" dirty="0"/>
              <a:t>(Support Printing Services Position) </a:t>
            </a:r>
          </a:p>
          <a:p>
            <a:pPr lvl="2"/>
            <a:r>
              <a:rPr lang="en-US" sz="2800" b="1" dirty="0"/>
              <a:t>Reduce</a:t>
            </a:r>
            <a:r>
              <a:rPr lang="en-US" sz="2800" dirty="0"/>
              <a:t> </a:t>
            </a:r>
            <a:r>
              <a:rPr lang="en-US" sz="2800" b="1" dirty="0"/>
              <a:t>release</a:t>
            </a:r>
            <a:r>
              <a:rPr lang="en-US" sz="2800" dirty="0"/>
              <a:t> </a:t>
            </a:r>
            <a:r>
              <a:rPr lang="en-US" sz="2800" b="1" dirty="0"/>
              <a:t>time</a:t>
            </a:r>
            <a:r>
              <a:rPr lang="en-US" sz="2800" dirty="0"/>
              <a:t>, stipends, comp-time &amp; over-time</a:t>
            </a:r>
          </a:p>
          <a:p>
            <a:pPr marL="0" indent="0">
              <a:buNone/>
            </a:pPr>
            <a:endParaRPr lang="en-US" dirty="0"/>
          </a:p>
        </p:txBody>
      </p:sp>
    </p:spTree>
    <p:extLst>
      <p:ext uri="{BB962C8B-B14F-4D97-AF65-F5344CB8AC3E}">
        <p14:creationId xmlns:p14="http://schemas.microsoft.com/office/powerpoint/2010/main" val="403780285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7" y="0"/>
            <a:ext cx="6767369" cy="1269999"/>
          </a:xfrm>
        </p:spPr>
        <p:txBody>
          <a:bodyPr/>
          <a:lstStyle/>
          <a:p>
            <a:r>
              <a:rPr lang="en-US" dirty="0"/>
              <a:t>Eight Proposed Guiding Principles for Reductions:</a:t>
            </a:r>
          </a:p>
        </p:txBody>
      </p:sp>
      <p:sp>
        <p:nvSpPr>
          <p:cNvPr id="3" name="Content Placeholder 2"/>
          <p:cNvSpPr>
            <a:spLocks noGrp="1"/>
          </p:cNvSpPr>
          <p:nvPr>
            <p:ph idx="1"/>
          </p:nvPr>
        </p:nvSpPr>
        <p:spPr>
          <a:xfrm>
            <a:off x="1895617" y="1418166"/>
            <a:ext cx="6767369" cy="5439834"/>
          </a:xfrm>
        </p:spPr>
        <p:txBody>
          <a:bodyPr>
            <a:normAutofit fontScale="47500" lnSpcReduction="20000"/>
          </a:bodyPr>
          <a:lstStyle/>
          <a:p>
            <a:pPr marL="0" indent="0">
              <a:buNone/>
            </a:pPr>
            <a:r>
              <a:rPr lang="en-US" sz="5100" dirty="0"/>
              <a:t>1) Preserve Quality Education</a:t>
            </a:r>
          </a:p>
          <a:p>
            <a:pPr lvl="2">
              <a:buFont typeface="Wingdings" charset="2"/>
              <a:buChar char="Ø"/>
            </a:pPr>
            <a:r>
              <a:rPr lang="en-US" sz="4200" dirty="0"/>
              <a:t>Student centered focus</a:t>
            </a:r>
          </a:p>
          <a:p>
            <a:pPr lvl="2">
              <a:buFont typeface="Wingdings" charset="2"/>
              <a:buChar char="Ø"/>
            </a:pPr>
            <a:r>
              <a:rPr lang="en-US" sz="4200" dirty="0"/>
              <a:t>Support equity</a:t>
            </a:r>
          </a:p>
          <a:p>
            <a:pPr lvl="2">
              <a:buFont typeface="Wingdings" charset="2"/>
              <a:buChar char="Ø"/>
            </a:pPr>
            <a:r>
              <a:rPr lang="en-US" sz="4200" dirty="0"/>
              <a:t>Remain innovative</a:t>
            </a:r>
          </a:p>
          <a:p>
            <a:pPr lvl="2">
              <a:buFont typeface="Wingdings" charset="2"/>
              <a:buChar char="Ø"/>
            </a:pPr>
            <a:r>
              <a:rPr lang="en-US" sz="4200" dirty="0"/>
              <a:t>Maintain our quality and excellence</a:t>
            </a:r>
          </a:p>
          <a:p>
            <a:pPr marL="0" indent="0">
              <a:buNone/>
            </a:pPr>
            <a:r>
              <a:rPr lang="en-US" sz="5100" dirty="0"/>
              <a:t>2) Strategic Enrollment Growth</a:t>
            </a:r>
          </a:p>
          <a:p>
            <a:pPr lvl="2">
              <a:buFont typeface="Wingdings" charset="2"/>
              <a:buChar char="Ø"/>
            </a:pPr>
            <a:r>
              <a:rPr lang="en-US" sz="4200" dirty="0"/>
              <a:t>Evaluate both qualitatively and quantitatively</a:t>
            </a:r>
          </a:p>
          <a:p>
            <a:pPr lvl="2">
              <a:buFont typeface="Wingdings" charset="2"/>
              <a:buChar char="Ø"/>
            </a:pPr>
            <a:r>
              <a:rPr lang="en-US" sz="4200" dirty="0"/>
              <a:t>Maintain resources for growth</a:t>
            </a:r>
          </a:p>
          <a:p>
            <a:pPr lvl="2">
              <a:buFont typeface="Wingdings" charset="2"/>
              <a:buChar char="Ø"/>
            </a:pPr>
            <a:r>
              <a:rPr lang="en-US" sz="4200" dirty="0"/>
              <a:t>Serve students in an innovative way</a:t>
            </a:r>
          </a:p>
          <a:p>
            <a:pPr marL="0" indent="0">
              <a:buNone/>
            </a:pPr>
            <a:r>
              <a:rPr lang="en-US" sz="5100" dirty="0"/>
              <a:t>3) Cabinet Review/Approval</a:t>
            </a:r>
            <a:endParaRPr lang="en-US" sz="4400" dirty="0"/>
          </a:p>
          <a:p>
            <a:pPr lvl="2">
              <a:buFont typeface="Wingdings" charset="2"/>
              <a:buChar char="Ø"/>
            </a:pPr>
            <a:r>
              <a:rPr lang="en-US" sz="4200" dirty="0"/>
              <a:t>Hiring to fill all vacancies</a:t>
            </a:r>
          </a:p>
          <a:p>
            <a:pPr lvl="2">
              <a:buFont typeface="Wingdings" charset="2"/>
              <a:buChar char="Ø"/>
            </a:pPr>
            <a:r>
              <a:rPr lang="en-US" sz="4200" dirty="0"/>
              <a:t>Faculty positions that are 11 &amp; 12 mo.</a:t>
            </a:r>
          </a:p>
          <a:p>
            <a:pPr lvl="2">
              <a:buFont typeface="Wingdings" charset="2"/>
              <a:buChar char="Ø"/>
            </a:pPr>
            <a:r>
              <a:rPr lang="en-US" sz="4200" dirty="0"/>
              <a:t>Evaluate Reassigned time</a:t>
            </a:r>
          </a:p>
          <a:p>
            <a:pPr lvl="2">
              <a:buFont typeface="Wingdings" charset="2"/>
              <a:buChar char="Ø"/>
            </a:pPr>
            <a:r>
              <a:rPr lang="en-US" sz="4200" dirty="0"/>
              <a:t>Sabbaticals (planning/scheduling)</a:t>
            </a:r>
          </a:p>
          <a:p>
            <a:endParaRPr lang="en-US" dirty="0"/>
          </a:p>
        </p:txBody>
      </p:sp>
    </p:spTree>
    <p:extLst>
      <p:ext uri="{BB962C8B-B14F-4D97-AF65-F5344CB8AC3E}">
        <p14:creationId xmlns:p14="http://schemas.microsoft.com/office/powerpoint/2010/main" val="1956042071"/>
      </p:ext>
    </p:extLst>
  </p:cSld>
  <p:clrMapOvr>
    <a:masterClrMapping/>
  </p:clrMapOvr>
  <p:transition xmlns:p14="http://schemas.microsoft.com/office/powerpoint/2010/mai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7" y="339517"/>
            <a:ext cx="6767369" cy="608375"/>
          </a:xfrm>
        </p:spPr>
        <p:txBody>
          <a:bodyPr/>
          <a:lstStyle/>
          <a:p>
            <a:r>
              <a:rPr lang="en-US" dirty="0"/>
              <a:t>Guiding Principles Continued…</a:t>
            </a:r>
          </a:p>
        </p:txBody>
      </p:sp>
      <p:sp>
        <p:nvSpPr>
          <p:cNvPr id="3" name="Content Placeholder 2"/>
          <p:cNvSpPr>
            <a:spLocks noGrp="1"/>
          </p:cNvSpPr>
          <p:nvPr>
            <p:ph idx="1"/>
          </p:nvPr>
        </p:nvSpPr>
        <p:spPr>
          <a:xfrm>
            <a:off x="1895617" y="1118513"/>
            <a:ext cx="6767369" cy="5506653"/>
          </a:xfrm>
        </p:spPr>
        <p:txBody>
          <a:bodyPr>
            <a:normAutofit fontScale="70000" lnSpcReduction="20000"/>
          </a:bodyPr>
          <a:lstStyle/>
          <a:p>
            <a:pPr marL="0" indent="0">
              <a:buNone/>
            </a:pPr>
            <a:r>
              <a:rPr lang="en-US" sz="3600" dirty="0"/>
              <a:t>4) No layoffs of full-time positions for 2017-18 &amp; 2018/19.</a:t>
            </a:r>
          </a:p>
          <a:p>
            <a:pPr lvl="2">
              <a:buFont typeface="Wingdings" charset="2"/>
              <a:buChar char="Ø"/>
            </a:pPr>
            <a:r>
              <a:rPr lang="en-US" sz="3400" dirty="0"/>
              <a:t>Use one-time funds if needed.</a:t>
            </a:r>
          </a:p>
          <a:p>
            <a:pPr lvl="2">
              <a:buFont typeface="Wingdings" charset="2"/>
              <a:buChar char="Ø"/>
            </a:pPr>
            <a:r>
              <a:rPr lang="en-US" sz="3400" dirty="0"/>
              <a:t>Person may do something different.</a:t>
            </a:r>
          </a:p>
          <a:p>
            <a:pPr lvl="2">
              <a:buFont typeface="Wingdings" charset="2"/>
              <a:buChar char="Ø"/>
            </a:pPr>
            <a:r>
              <a:rPr lang="en-US" sz="3400" dirty="0"/>
              <a:t>May use different funding sources</a:t>
            </a:r>
          </a:p>
          <a:p>
            <a:pPr lvl="2">
              <a:buFont typeface="Wingdings" charset="2"/>
              <a:buChar char="Ø"/>
            </a:pPr>
            <a:r>
              <a:rPr lang="en-US" sz="3400" dirty="0"/>
              <a:t>Open, consistent and sustained communication</a:t>
            </a:r>
          </a:p>
          <a:p>
            <a:pPr lvl="2">
              <a:buFont typeface="Wingdings" charset="2"/>
              <a:buChar char="Ø"/>
            </a:pPr>
            <a:r>
              <a:rPr lang="en-US" sz="3400" dirty="0"/>
              <a:t>Respect for privacy and timing of notification</a:t>
            </a:r>
          </a:p>
          <a:p>
            <a:pPr marL="0" indent="0">
              <a:buNone/>
            </a:pPr>
            <a:r>
              <a:rPr lang="en-US" sz="3600" dirty="0"/>
              <a:t>5) Spending relates to strategic objectives.</a:t>
            </a:r>
          </a:p>
          <a:p>
            <a:pPr lvl="2">
              <a:buFont typeface="Wingdings" charset="2"/>
              <a:buChar char="Ø"/>
            </a:pPr>
            <a:r>
              <a:rPr lang="en-US" sz="3400" dirty="0"/>
              <a:t>Aligned with enrollment and productivity goals.</a:t>
            </a:r>
          </a:p>
          <a:p>
            <a:pPr lvl="2">
              <a:buFont typeface="Wingdings" charset="2"/>
              <a:buChar char="Ø"/>
            </a:pPr>
            <a:r>
              <a:rPr lang="en-US" sz="3400" dirty="0"/>
              <a:t>Exceptions (i.e. students needing one class to earn ADT).</a:t>
            </a:r>
          </a:p>
          <a:p>
            <a:pPr lvl="2">
              <a:buFont typeface="Wingdings" charset="2"/>
              <a:buChar char="Ø"/>
            </a:pPr>
            <a:r>
              <a:rPr lang="en-US" sz="3400" dirty="0"/>
              <a:t>Provide advanced annual offerings for students to plan.</a:t>
            </a:r>
          </a:p>
          <a:p>
            <a:pPr lvl="2">
              <a:buFont typeface="Wingdings" charset="2"/>
              <a:buChar char="Ø"/>
            </a:pPr>
            <a:endParaRPr lang="en-US" sz="3200" dirty="0"/>
          </a:p>
          <a:p>
            <a:pPr marL="457200" lvl="2" indent="0">
              <a:buNone/>
            </a:pPr>
            <a:endParaRPr lang="en-US" sz="2000" dirty="0"/>
          </a:p>
          <a:p>
            <a:pPr lvl="2">
              <a:buFont typeface="Wingdings" charset="2"/>
              <a:buChar char="Ø"/>
            </a:pPr>
            <a:endParaRPr lang="en-US" sz="2000" dirty="0"/>
          </a:p>
          <a:p>
            <a:pPr marL="457200" lvl="2" indent="0">
              <a:buNone/>
            </a:pPr>
            <a:endParaRPr lang="en-US" sz="2000" dirty="0"/>
          </a:p>
        </p:txBody>
      </p:sp>
    </p:spTree>
    <p:extLst>
      <p:ext uri="{BB962C8B-B14F-4D97-AF65-F5344CB8AC3E}">
        <p14:creationId xmlns:p14="http://schemas.microsoft.com/office/powerpoint/2010/main" val="151096040"/>
      </p:ext>
    </p:extLst>
  </p:cSld>
  <p:clrMapOvr>
    <a:masterClrMapping/>
  </p:clrMapOvr>
  <p:transition xmlns:p14="http://schemas.microsoft.com/office/powerpoint/2010/mai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Highlights:</a:t>
            </a:r>
          </a:p>
        </p:txBody>
      </p:sp>
      <p:sp>
        <p:nvSpPr>
          <p:cNvPr id="3" name="Content Placeholder 2"/>
          <p:cNvSpPr>
            <a:spLocks noGrp="1"/>
          </p:cNvSpPr>
          <p:nvPr>
            <p:ph idx="1"/>
          </p:nvPr>
        </p:nvSpPr>
        <p:spPr/>
        <p:txBody>
          <a:bodyPr>
            <a:normAutofit lnSpcReduction="10000"/>
          </a:bodyPr>
          <a:lstStyle/>
          <a:p>
            <a:r>
              <a:rPr lang="en-US" sz="3600" dirty="0"/>
              <a:t>Timelines &amp; Important Dates </a:t>
            </a:r>
          </a:p>
          <a:p>
            <a:r>
              <a:rPr lang="en-US" sz="3600" dirty="0"/>
              <a:t>P-2 Enrollment estimates</a:t>
            </a:r>
          </a:p>
          <a:p>
            <a:r>
              <a:rPr lang="en-US" sz="3600" dirty="0"/>
              <a:t>Budget Reductions Update</a:t>
            </a:r>
          </a:p>
          <a:p>
            <a:r>
              <a:rPr lang="en-US" sz="3600" dirty="0"/>
              <a:t>Fund Balance &amp; Productivity </a:t>
            </a:r>
          </a:p>
          <a:p>
            <a:r>
              <a:rPr lang="en-US" sz="3600" dirty="0"/>
              <a:t>Guiding Principles for Reductions</a:t>
            </a:r>
          </a:p>
          <a:p>
            <a:r>
              <a:rPr lang="en-US" sz="3600" dirty="0"/>
              <a:t>Fiscal Outlook</a:t>
            </a:r>
          </a:p>
        </p:txBody>
      </p:sp>
    </p:spTree>
    <p:extLst>
      <p:ext uri="{BB962C8B-B14F-4D97-AF65-F5344CB8AC3E}">
        <p14:creationId xmlns:p14="http://schemas.microsoft.com/office/powerpoint/2010/main" val="133619633"/>
      </p:ext>
    </p:extLst>
  </p:cSld>
  <p:clrMapOvr>
    <a:masterClrMapping/>
  </p:clrMapOvr>
  <p:transition xmlns:p14="http://schemas.microsoft.com/office/powerpoint/2010/mai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7" y="339517"/>
            <a:ext cx="6767369" cy="608375"/>
          </a:xfrm>
        </p:spPr>
        <p:txBody>
          <a:bodyPr/>
          <a:lstStyle/>
          <a:p>
            <a:r>
              <a:rPr lang="en-US" dirty="0"/>
              <a:t>Guiding Principles Continued…</a:t>
            </a:r>
          </a:p>
        </p:txBody>
      </p:sp>
      <p:sp>
        <p:nvSpPr>
          <p:cNvPr id="3" name="Content Placeholder 2"/>
          <p:cNvSpPr>
            <a:spLocks noGrp="1"/>
          </p:cNvSpPr>
          <p:nvPr>
            <p:ph idx="1"/>
          </p:nvPr>
        </p:nvSpPr>
        <p:spPr>
          <a:xfrm>
            <a:off x="1714501" y="1118514"/>
            <a:ext cx="7175500" cy="5612486"/>
          </a:xfrm>
        </p:spPr>
        <p:txBody>
          <a:bodyPr>
            <a:normAutofit fontScale="77500" lnSpcReduction="20000"/>
          </a:bodyPr>
          <a:lstStyle/>
          <a:p>
            <a:pPr marL="0" indent="0">
              <a:buNone/>
            </a:pPr>
            <a:r>
              <a:rPr lang="en-US" dirty="0"/>
              <a:t>6) Transparency</a:t>
            </a:r>
          </a:p>
          <a:p>
            <a:pPr lvl="2">
              <a:buFont typeface="Wingdings" charset="2"/>
              <a:buChar char="Ø"/>
            </a:pPr>
            <a:r>
              <a:rPr lang="en-US" sz="3100" dirty="0"/>
              <a:t>Open Communication</a:t>
            </a:r>
          </a:p>
          <a:p>
            <a:pPr lvl="2">
              <a:buFont typeface="Wingdings" charset="2"/>
              <a:buChar char="Ø"/>
            </a:pPr>
            <a:r>
              <a:rPr lang="en-US" sz="3100" dirty="0"/>
              <a:t>Reasonable timing when sharing information.</a:t>
            </a:r>
          </a:p>
          <a:p>
            <a:pPr marL="0" indent="0">
              <a:buNone/>
            </a:pPr>
            <a:r>
              <a:rPr lang="en-US" dirty="0"/>
              <a:t>7) Shared Pain</a:t>
            </a:r>
          </a:p>
          <a:p>
            <a:pPr lvl="2">
              <a:buFont typeface="Wingdings" charset="2"/>
              <a:buChar char="Ø"/>
            </a:pPr>
            <a:r>
              <a:rPr lang="en-US" sz="3100" dirty="0"/>
              <a:t>Faculty, classified and management units will be impacted.</a:t>
            </a:r>
          </a:p>
          <a:p>
            <a:pPr lvl="2">
              <a:buFont typeface="Wingdings" charset="2"/>
              <a:buChar char="Ø"/>
            </a:pPr>
            <a:r>
              <a:rPr lang="en-US" sz="3100" dirty="0"/>
              <a:t>Kindness &amp; empathy</a:t>
            </a:r>
          </a:p>
          <a:p>
            <a:pPr marL="0" indent="0">
              <a:buNone/>
            </a:pPr>
            <a:r>
              <a:rPr lang="en-US" dirty="0"/>
              <a:t>8) Program Review/Elimination</a:t>
            </a:r>
            <a:r>
              <a:rPr lang="en-US" sz="3600" dirty="0"/>
              <a:t> </a:t>
            </a:r>
          </a:p>
          <a:p>
            <a:pPr lvl="2">
              <a:buFont typeface="Wingdings" charset="2"/>
              <a:buChar char="Ø"/>
            </a:pPr>
            <a:r>
              <a:rPr lang="en-US" sz="3100" dirty="0"/>
              <a:t>Follow program review process/statutes/regulations</a:t>
            </a:r>
          </a:p>
          <a:p>
            <a:pPr lvl="2">
              <a:buFont typeface="Wingdings" charset="2"/>
              <a:buChar char="Ø"/>
            </a:pPr>
            <a:r>
              <a:rPr lang="en-US" sz="3100" dirty="0"/>
              <a:t>Analysis of impact of program/college/community</a:t>
            </a:r>
          </a:p>
          <a:p>
            <a:pPr lvl="2">
              <a:buFont typeface="Wingdings" charset="2"/>
              <a:buChar char="Ø"/>
            </a:pPr>
            <a:r>
              <a:rPr lang="en-US" sz="3100" dirty="0"/>
              <a:t>Transparency with clear rubric</a:t>
            </a:r>
          </a:p>
          <a:p>
            <a:pPr lvl="2">
              <a:buFont typeface="Wingdings" charset="2"/>
              <a:buChar char="Ø"/>
            </a:pPr>
            <a:r>
              <a:rPr lang="en-US" sz="3100" dirty="0"/>
              <a:t>One-year timeframe to grow enrollment</a:t>
            </a:r>
          </a:p>
          <a:p>
            <a:pPr marL="457200" lvl="2" indent="0">
              <a:buNone/>
            </a:pPr>
            <a:endParaRPr lang="en-US" sz="2000" dirty="0"/>
          </a:p>
          <a:p>
            <a:pPr lvl="2">
              <a:buFont typeface="Wingdings" charset="2"/>
              <a:buChar char="Ø"/>
            </a:pPr>
            <a:endParaRPr lang="en-US" sz="2000" dirty="0"/>
          </a:p>
          <a:p>
            <a:pPr marL="457200" lvl="2" indent="0">
              <a:buNone/>
            </a:pPr>
            <a:endParaRPr lang="en-US" sz="2000" dirty="0"/>
          </a:p>
        </p:txBody>
      </p:sp>
    </p:spTree>
    <p:extLst>
      <p:ext uri="{BB962C8B-B14F-4D97-AF65-F5344CB8AC3E}">
        <p14:creationId xmlns:p14="http://schemas.microsoft.com/office/powerpoint/2010/main" val="3148575417"/>
      </p:ext>
    </p:extLst>
  </p:cSld>
  <p:clrMapOvr>
    <a:masterClrMapping/>
  </p:clrMapOvr>
  <p:transition xmlns:p14="http://schemas.microsoft.com/office/powerpoint/2010/mai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have we done and what do we need to do?</a:t>
            </a:r>
          </a:p>
        </p:txBody>
      </p:sp>
      <p:sp>
        <p:nvSpPr>
          <p:cNvPr id="3" name="Content Placeholder 2"/>
          <p:cNvSpPr>
            <a:spLocks noGrp="1"/>
          </p:cNvSpPr>
          <p:nvPr>
            <p:ph idx="1"/>
          </p:nvPr>
        </p:nvSpPr>
        <p:spPr/>
        <p:txBody>
          <a:bodyPr>
            <a:normAutofit fontScale="62500" lnSpcReduction="20000"/>
          </a:bodyPr>
          <a:lstStyle/>
          <a:p>
            <a:r>
              <a:rPr lang="en-US" dirty="0"/>
              <a:t>Identified savings for years 1 &amp; 2. </a:t>
            </a:r>
          </a:p>
          <a:p>
            <a:r>
              <a:rPr lang="en-US" dirty="0"/>
              <a:t>No planned layoffs of filled positions through 2018-19.</a:t>
            </a:r>
          </a:p>
          <a:p>
            <a:r>
              <a:rPr lang="en-US" dirty="0"/>
              <a:t>Ongoing cuts include:</a:t>
            </a:r>
          </a:p>
          <a:p>
            <a:pPr lvl="1"/>
            <a:r>
              <a:rPr lang="en-US" dirty="0"/>
              <a:t>Moves to other funding sources</a:t>
            </a:r>
          </a:p>
          <a:p>
            <a:pPr lvl="1"/>
            <a:r>
              <a:rPr lang="en-US" dirty="0"/>
              <a:t>Utilizing vacant positions</a:t>
            </a:r>
          </a:p>
          <a:p>
            <a:pPr lvl="1"/>
            <a:r>
              <a:rPr lang="en-US" dirty="0"/>
              <a:t>Reduce “B” budget.</a:t>
            </a:r>
          </a:p>
          <a:p>
            <a:r>
              <a:rPr lang="en-US" dirty="0">
                <a:solidFill>
                  <a:schemeClr val="tx1"/>
                </a:solidFill>
              </a:rPr>
              <a:t>Identify additional Year 3 savings.</a:t>
            </a:r>
          </a:p>
          <a:p>
            <a:r>
              <a:rPr lang="en-US" dirty="0">
                <a:solidFill>
                  <a:schemeClr val="tx1"/>
                </a:solidFill>
              </a:rPr>
              <a:t>Continue to explore ways to become more efficient.</a:t>
            </a:r>
          </a:p>
        </p:txBody>
      </p:sp>
    </p:spTree>
    <p:extLst>
      <p:ext uri="{BB962C8B-B14F-4D97-AF65-F5344CB8AC3E}">
        <p14:creationId xmlns:p14="http://schemas.microsoft.com/office/powerpoint/2010/main" val="705727625"/>
      </p:ext>
    </p:extLst>
  </p:cSld>
  <p:clrMapOvr>
    <a:masterClrMapping/>
  </p:clrMapOvr>
  <p:transition xmlns:p14="http://schemas.microsoft.com/office/powerpoint/2010/mai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Fiscal Outlook:</a:t>
            </a:r>
          </a:p>
        </p:txBody>
      </p:sp>
      <p:sp>
        <p:nvSpPr>
          <p:cNvPr id="3" name="Content Placeholder 2"/>
          <p:cNvSpPr>
            <a:spLocks noGrp="1"/>
          </p:cNvSpPr>
          <p:nvPr>
            <p:ph idx="1"/>
          </p:nvPr>
        </p:nvSpPr>
        <p:spPr/>
        <p:txBody>
          <a:bodyPr>
            <a:normAutofit fontScale="62500" lnSpcReduction="20000"/>
          </a:bodyPr>
          <a:lstStyle/>
          <a:p>
            <a:r>
              <a:rPr lang="en-US" dirty="0"/>
              <a:t>Fiscal Self Assessment (Board of Trustees March 5, 2018):  </a:t>
            </a:r>
            <a:r>
              <a:rPr lang="en-US" sz="2900" dirty="0"/>
              <a:t>https://</a:t>
            </a:r>
            <a:r>
              <a:rPr lang="en-US" sz="2900" dirty="0" err="1"/>
              <a:t>www.boarddocs.com</a:t>
            </a:r>
            <a:r>
              <a:rPr lang="en-US" sz="2900" dirty="0"/>
              <a:t>/</a:t>
            </a:r>
            <a:r>
              <a:rPr lang="en-US" sz="2900" dirty="0" err="1"/>
              <a:t>ca</a:t>
            </a:r>
            <a:r>
              <a:rPr lang="en-US" sz="2900" dirty="0"/>
              <a:t>/</a:t>
            </a:r>
            <a:r>
              <a:rPr lang="en-US" sz="2900" dirty="0" err="1"/>
              <a:t>fhda</a:t>
            </a:r>
            <a:r>
              <a:rPr lang="en-US" sz="2900" dirty="0"/>
              <a:t>/</a:t>
            </a:r>
            <a:r>
              <a:rPr lang="en-US" sz="2900" dirty="0" err="1"/>
              <a:t>Board.nsf</a:t>
            </a:r>
            <a:r>
              <a:rPr lang="en-US" sz="2900" dirty="0"/>
              <a:t>/Public</a:t>
            </a:r>
          </a:p>
          <a:p>
            <a:r>
              <a:rPr lang="en-US" dirty="0"/>
              <a:t>2</a:t>
            </a:r>
            <a:r>
              <a:rPr lang="en-US" baseline="30000" dirty="0"/>
              <a:t>nd</a:t>
            </a:r>
            <a:r>
              <a:rPr lang="en-US" dirty="0"/>
              <a:t> Quarter Budget Report</a:t>
            </a:r>
            <a:r>
              <a:rPr lang="en-US" sz="2900" dirty="0"/>
              <a:t>: http://</a:t>
            </a:r>
            <a:r>
              <a:rPr lang="en-US" sz="2900" dirty="0" err="1"/>
              <a:t>business.fhda.edu</a:t>
            </a:r>
            <a:r>
              <a:rPr lang="en-US" sz="2900" dirty="0"/>
              <a:t>/budget/annual-budget-and-quarterly-</a:t>
            </a:r>
            <a:r>
              <a:rPr lang="en-US" sz="2900" dirty="0" err="1"/>
              <a:t>report.html</a:t>
            </a:r>
            <a:endParaRPr lang="en-US" sz="2900" dirty="0"/>
          </a:p>
          <a:p>
            <a:r>
              <a:rPr lang="en-US" dirty="0"/>
              <a:t>Apportionment (P-2 Enrollment Report), April 20</a:t>
            </a:r>
          </a:p>
          <a:p>
            <a:r>
              <a:rPr lang="en-US" dirty="0"/>
              <a:t>New Funding Formula for 2018-19</a:t>
            </a:r>
          </a:p>
          <a:p>
            <a:r>
              <a:rPr lang="en-US" dirty="0"/>
              <a:t>Productivity for 2018-19:</a:t>
            </a:r>
          </a:p>
          <a:p>
            <a:pPr lvl="2"/>
            <a:r>
              <a:rPr lang="en-US" dirty="0"/>
              <a:t>Colleges must stay within the 1320 budget. </a:t>
            </a:r>
          </a:p>
          <a:p>
            <a:pPr lvl="2"/>
            <a:r>
              <a:rPr lang="en-US" dirty="0"/>
              <a:t>If actual costs for 1320 exceeds budget, college pays the difference.</a:t>
            </a:r>
          </a:p>
        </p:txBody>
      </p:sp>
    </p:spTree>
    <p:extLst>
      <p:ext uri="{BB962C8B-B14F-4D97-AF65-F5344CB8AC3E}">
        <p14:creationId xmlns:p14="http://schemas.microsoft.com/office/powerpoint/2010/main" val="3591082450"/>
      </p:ext>
    </p:extLst>
  </p:cSld>
  <p:clrMapOvr>
    <a:masterClrMapping/>
  </p:clrMapOvr>
  <p:transition xmlns:p14="http://schemas.microsoft.com/office/powerpoint/2010/mai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Fiscal Self Assessment cont’d:</a:t>
            </a:r>
          </a:p>
        </p:txBody>
      </p:sp>
      <p:sp>
        <p:nvSpPr>
          <p:cNvPr id="3" name="Content Placeholder 2"/>
          <p:cNvSpPr>
            <a:spLocks noGrp="1"/>
          </p:cNvSpPr>
          <p:nvPr>
            <p:ph idx="1"/>
          </p:nvPr>
        </p:nvSpPr>
        <p:spPr>
          <a:xfrm>
            <a:off x="1895617" y="1905000"/>
            <a:ext cx="6767369" cy="4768273"/>
          </a:xfrm>
        </p:spPr>
        <p:txBody>
          <a:bodyPr>
            <a:normAutofit fontScale="47500" lnSpcReduction="20000"/>
          </a:bodyPr>
          <a:lstStyle/>
          <a:p>
            <a:r>
              <a:rPr lang="en-US" dirty="0"/>
              <a:t>2016-17 included a $6.3 M projected deficit</a:t>
            </a:r>
          </a:p>
          <a:p>
            <a:r>
              <a:rPr lang="en-US" dirty="0"/>
              <a:t>$9.1 M reduction to the ending Fund Balance</a:t>
            </a:r>
          </a:p>
          <a:p>
            <a:r>
              <a:rPr lang="en-US" dirty="0"/>
              <a:t>Enrollment dropped 1176 FTES ≈ $6 million in lost revenue</a:t>
            </a:r>
          </a:p>
          <a:p>
            <a:r>
              <a:rPr lang="en-US" dirty="0"/>
              <a:t>Ending Fund Balance was $48.8 million or 27.4% of GF expenses</a:t>
            </a:r>
          </a:p>
          <a:p>
            <a:r>
              <a:rPr lang="en-US" dirty="0"/>
              <a:t>2017-18 projected deficit of -$10.3 million</a:t>
            </a:r>
          </a:p>
          <a:p>
            <a:r>
              <a:rPr lang="en-US" dirty="0"/>
              <a:t>2017-18 ending fund balance is projected at $39 million</a:t>
            </a:r>
          </a:p>
          <a:p>
            <a:r>
              <a:rPr lang="en-US" dirty="0"/>
              <a:t>FTES is projected down approximately 900 FTES (based on P-1) </a:t>
            </a:r>
          </a:p>
          <a:p>
            <a:r>
              <a:rPr lang="en-US" dirty="0"/>
              <a:t>Cashflow is good, internal controls-good, management info. system is good.</a:t>
            </a:r>
          </a:p>
          <a:p>
            <a:r>
              <a:rPr lang="en-US" dirty="0"/>
              <a:t>Plan for $10 million in cuts over 3 years (and additional reductions) to bring expenses in line with revenues.</a:t>
            </a:r>
          </a:p>
        </p:txBody>
      </p:sp>
    </p:spTree>
    <p:extLst>
      <p:ext uri="{BB962C8B-B14F-4D97-AF65-F5344CB8AC3E}">
        <p14:creationId xmlns:p14="http://schemas.microsoft.com/office/powerpoint/2010/main" val="3283346689"/>
      </p:ext>
    </p:extLst>
  </p:cSld>
  <p:clrMapOvr>
    <a:masterClrMapping/>
  </p:clrMapOvr>
  <p:transition xmlns:p14="http://schemas.microsoft.com/office/powerpoint/2010/mai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777A53-0F37-E54B-97D4-030DA002953F}"/>
              </a:ext>
            </a:extLst>
          </p:cNvPr>
          <p:cNvSpPr>
            <a:spLocks noGrp="1"/>
          </p:cNvSpPr>
          <p:nvPr>
            <p:ph type="title"/>
          </p:nvPr>
        </p:nvSpPr>
        <p:spPr/>
        <p:txBody>
          <a:bodyPr/>
          <a:lstStyle/>
          <a:p>
            <a:r>
              <a:rPr lang="en-US" dirty="0"/>
              <a:t>Information &amp; Feedback:</a:t>
            </a:r>
          </a:p>
        </p:txBody>
      </p:sp>
      <p:sp>
        <p:nvSpPr>
          <p:cNvPr id="3" name="Content Placeholder 2">
            <a:extLst>
              <a:ext uri="{FF2B5EF4-FFF2-40B4-BE49-F238E27FC236}">
                <a16:creationId xmlns="" xmlns:a16="http://schemas.microsoft.com/office/drawing/2014/main" id="{050F1F3B-F12A-4047-88A1-CE2EE50206D6}"/>
              </a:ext>
            </a:extLst>
          </p:cNvPr>
          <p:cNvSpPr>
            <a:spLocks noGrp="1"/>
          </p:cNvSpPr>
          <p:nvPr>
            <p:ph idx="1"/>
          </p:nvPr>
        </p:nvSpPr>
        <p:spPr>
          <a:xfrm>
            <a:off x="1895616" y="1905000"/>
            <a:ext cx="6991529" cy="4454261"/>
          </a:xfrm>
        </p:spPr>
        <p:txBody>
          <a:bodyPr>
            <a:normAutofit/>
          </a:bodyPr>
          <a:lstStyle/>
          <a:p>
            <a:r>
              <a:rPr lang="en-US" dirty="0"/>
              <a:t>Budget Updates can be found at: </a:t>
            </a:r>
            <a:r>
              <a:rPr lang="en-US" dirty="0">
                <a:solidFill>
                  <a:srgbClr val="0070C0"/>
                </a:solidFill>
              </a:rPr>
              <a:t>https://</a:t>
            </a:r>
            <a:r>
              <a:rPr lang="en-US" dirty="0" err="1">
                <a:solidFill>
                  <a:srgbClr val="0070C0"/>
                </a:solidFill>
              </a:rPr>
              <a:t>foothill.edu</a:t>
            </a:r>
            <a:r>
              <a:rPr lang="en-US" dirty="0">
                <a:solidFill>
                  <a:srgbClr val="0070C0"/>
                </a:solidFill>
              </a:rPr>
              <a:t>/president/</a:t>
            </a:r>
            <a:r>
              <a:rPr lang="en-US" dirty="0" err="1">
                <a:solidFill>
                  <a:srgbClr val="0070C0"/>
                </a:solidFill>
              </a:rPr>
              <a:t>updates.html</a:t>
            </a:r>
            <a:endParaRPr lang="en-US" dirty="0">
              <a:solidFill>
                <a:srgbClr val="0070C0"/>
              </a:solidFill>
            </a:endParaRPr>
          </a:p>
          <a:p>
            <a:r>
              <a:rPr lang="en-US" dirty="0"/>
              <a:t>Feedback regarding budget conversations can be made at: </a:t>
            </a:r>
            <a:r>
              <a:rPr lang="en-US" sz="3500" dirty="0">
                <a:solidFill>
                  <a:srgbClr val="0070C0"/>
                </a:solidFill>
              </a:rPr>
              <a:t>https://</a:t>
            </a:r>
            <a:r>
              <a:rPr lang="en-US" sz="3500" dirty="0" err="1">
                <a:solidFill>
                  <a:srgbClr val="0070C0"/>
                </a:solidFill>
              </a:rPr>
              <a:t>foothill.edu</a:t>
            </a:r>
            <a:r>
              <a:rPr lang="en-US" sz="3500" dirty="0">
                <a:solidFill>
                  <a:srgbClr val="0070C0"/>
                </a:solidFill>
              </a:rPr>
              <a:t>/president/</a:t>
            </a:r>
            <a:r>
              <a:rPr lang="en-US" sz="3500" dirty="0" err="1">
                <a:solidFill>
                  <a:srgbClr val="0070C0"/>
                </a:solidFill>
              </a:rPr>
              <a:t>feedback.html</a:t>
            </a:r>
            <a:endParaRPr lang="en-US" sz="3500" dirty="0">
              <a:solidFill>
                <a:srgbClr val="0070C0"/>
              </a:solidFill>
            </a:endParaRPr>
          </a:p>
        </p:txBody>
      </p:sp>
    </p:spTree>
    <p:extLst>
      <p:ext uri="{BB962C8B-B14F-4D97-AF65-F5344CB8AC3E}">
        <p14:creationId xmlns:p14="http://schemas.microsoft.com/office/powerpoint/2010/main" val="3064172079"/>
      </p:ext>
    </p:extLst>
  </p:cSld>
  <p:clrMapOvr>
    <a:masterClrMapping/>
  </p:clrMapOvr>
  <p:transition xmlns:p14="http://schemas.microsoft.com/office/powerpoint/2010/mai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marL="0" indent="0" algn="ctr">
              <a:buNone/>
            </a:pPr>
            <a:endParaRPr lang="en-US" dirty="0"/>
          </a:p>
          <a:p>
            <a:pPr marL="0" indent="0" algn="ctr">
              <a:buNone/>
            </a:pPr>
            <a:r>
              <a:rPr lang="en-US" dirty="0">
                <a:solidFill>
                  <a:schemeClr val="accent1"/>
                </a:solidFill>
              </a:rPr>
              <a:t>Questions?</a:t>
            </a:r>
          </a:p>
          <a:p>
            <a:pPr marL="0" indent="0" algn="ctr">
              <a:buNone/>
            </a:pPr>
            <a:endParaRPr lang="en-US" dirty="0">
              <a:solidFill>
                <a:schemeClr val="accent1"/>
              </a:solidFill>
            </a:endParaRPr>
          </a:p>
          <a:p>
            <a:pPr marL="0" indent="0" algn="ctr">
              <a:buNone/>
            </a:pPr>
            <a:endParaRPr lang="en-US" dirty="0">
              <a:solidFill>
                <a:schemeClr val="accent1"/>
              </a:solidFill>
            </a:endParaRPr>
          </a:p>
          <a:p>
            <a:pPr marL="0" indent="0" algn="ctr">
              <a:buNone/>
            </a:pPr>
            <a:endParaRPr lang="en-US" dirty="0">
              <a:solidFill>
                <a:schemeClr val="accent1"/>
              </a:solidFill>
            </a:endParaRPr>
          </a:p>
        </p:txBody>
      </p:sp>
    </p:spTree>
    <p:extLst>
      <p:ext uri="{BB962C8B-B14F-4D97-AF65-F5344CB8AC3E}">
        <p14:creationId xmlns:p14="http://schemas.microsoft.com/office/powerpoint/2010/main" val="76664938"/>
      </p:ext>
    </p:extLst>
  </p:cSld>
  <p:clrMapOvr>
    <a:masterClrMapping/>
  </p:clrMapOvr>
  <p:transition xmlns:p14="http://schemas.microsoft.com/office/powerpoint/2010/mai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2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7522" y="339517"/>
            <a:ext cx="2327418" cy="15516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IMG_52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5617" y="339517"/>
            <a:ext cx="2330021" cy="15533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IMG_523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803" y="4750957"/>
            <a:ext cx="2511137" cy="16740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IMG_522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2419" y="4814458"/>
            <a:ext cx="2415885" cy="16105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Content Placeholder 9"/>
          <p:cNvSpPr>
            <a:spLocks noGrp="1"/>
          </p:cNvSpPr>
          <p:nvPr>
            <p:ph idx="1"/>
          </p:nvPr>
        </p:nvSpPr>
        <p:spPr>
          <a:xfrm>
            <a:off x="2955634" y="1454726"/>
            <a:ext cx="4802911" cy="3740727"/>
          </a:xfrm>
          <a:ln w="76200" cmpd="sng"/>
        </p:spPr>
        <p:style>
          <a:lnRef idx="2">
            <a:schemeClr val="accent1"/>
          </a:lnRef>
          <a:fillRef idx="1">
            <a:schemeClr val="lt1"/>
          </a:fillRef>
          <a:effectRef idx="0">
            <a:schemeClr val="accent1"/>
          </a:effectRef>
          <a:fontRef idx="minor">
            <a:schemeClr val="dk1"/>
          </a:fontRef>
        </p:style>
        <p:txBody>
          <a:bodyPr>
            <a:noAutofit/>
          </a:bodyPr>
          <a:lstStyle/>
          <a:p>
            <a:r>
              <a:rPr lang="en-US" sz="1800" b="1" dirty="0"/>
              <a:t>Our Mission</a:t>
            </a:r>
          </a:p>
          <a:p>
            <a:r>
              <a:rPr lang="en-US" sz="1400" dirty="0"/>
              <a:t>Believing a well-educated population is essential to sustaining and enhancing a democratic society, Foothill College offers programs and services that empower students to achieve their goals as members of the workforce, as future students, and as global citizens. We work to obtain equity in achievement of student outcomes for all California student populations, and are guided by our core values of honesty, integrity, trust, openness, transparency, forgiveness, and sustainability. Foothill College offers associate degrees and certificates in multiple disciplines, and a baccalaureate degree in dental hygiene. </a:t>
            </a:r>
          </a:p>
          <a:p>
            <a:r>
              <a:rPr lang="en-US" sz="1400" i="1" dirty="0"/>
              <a:t>Approved by Planning &amp; Resource Council (</a:t>
            </a:r>
            <a:r>
              <a:rPr lang="en-US" sz="1400" i="1" dirty="0" err="1"/>
              <a:t>PaRC</a:t>
            </a:r>
            <a:r>
              <a:rPr lang="en-US" sz="1400" i="1" dirty="0"/>
              <a:t>) in April 2017; Approved by Board of Trustees in May 2017</a:t>
            </a:r>
            <a:endParaRPr lang="en-US" sz="1400" dirty="0"/>
          </a:p>
        </p:txBody>
      </p:sp>
    </p:spTree>
    <p:extLst>
      <p:ext uri="{BB962C8B-B14F-4D97-AF65-F5344CB8AC3E}">
        <p14:creationId xmlns:p14="http://schemas.microsoft.com/office/powerpoint/2010/main" val="3794466009"/>
      </p:ext>
    </p:extLst>
  </p:cSld>
  <p:clrMapOvr>
    <a:masterClrMapping/>
  </p:clrMapOvr>
  <p:transition xmlns:p14="http://schemas.microsoft.com/office/powerpoint/2010/mai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Timelines:</a:t>
            </a:r>
          </a:p>
        </p:txBody>
      </p:sp>
      <p:sp>
        <p:nvSpPr>
          <p:cNvPr id="3" name="Content Placeholder 2"/>
          <p:cNvSpPr>
            <a:spLocks noGrp="1"/>
          </p:cNvSpPr>
          <p:nvPr>
            <p:ph idx="1"/>
          </p:nvPr>
        </p:nvSpPr>
        <p:spPr/>
        <p:txBody>
          <a:bodyPr>
            <a:normAutofit fontScale="70000" lnSpcReduction="20000"/>
          </a:bodyPr>
          <a:lstStyle/>
          <a:p>
            <a:r>
              <a:rPr lang="en-US" sz="3800" dirty="0"/>
              <a:t>July 1, 2018 - Budget Reductions for Years 1 &amp; 2 (total of $1,750,000) must be identified.</a:t>
            </a:r>
          </a:p>
          <a:p>
            <a:r>
              <a:rPr lang="en-US" sz="3800" dirty="0"/>
              <a:t>July 1, 2019 - Year 1 &amp; 2 cuts must be fully implemented.</a:t>
            </a:r>
          </a:p>
          <a:p>
            <a:r>
              <a:rPr lang="en-US" sz="3800" dirty="0"/>
              <a:t>December 31, 2018 – Year 3 cuts of $1,750,000  shall be identified.</a:t>
            </a:r>
          </a:p>
          <a:p>
            <a:r>
              <a:rPr lang="en-US" sz="3800" b="1" dirty="0">
                <a:solidFill>
                  <a:srgbClr val="990000"/>
                </a:solidFill>
              </a:rPr>
              <a:t>July 1, 2019 </a:t>
            </a:r>
            <a:r>
              <a:rPr lang="en-US" sz="3800" dirty="0">
                <a:solidFill>
                  <a:srgbClr val="990000"/>
                </a:solidFill>
              </a:rPr>
              <a:t>– Year 3 cuts must be fully implemented.</a:t>
            </a:r>
          </a:p>
          <a:p>
            <a:r>
              <a:rPr lang="en-US" sz="3800" dirty="0">
                <a:solidFill>
                  <a:srgbClr val="990000"/>
                </a:solidFill>
              </a:rPr>
              <a:t>Develop strategy and timeline for additional cuts due to 2017-18 decline of FTES.</a:t>
            </a:r>
          </a:p>
          <a:p>
            <a:pPr marL="0" indent="0" algn="ctr">
              <a:buNone/>
            </a:pPr>
            <a:endParaRPr lang="en-US" dirty="0"/>
          </a:p>
        </p:txBody>
      </p:sp>
    </p:spTree>
    <p:extLst>
      <p:ext uri="{BB962C8B-B14F-4D97-AF65-F5344CB8AC3E}">
        <p14:creationId xmlns:p14="http://schemas.microsoft.com/office/powerpoint/2010/main" val="1863612483"/>
      </p:ext>
    </p:extLst>
  </p:cSld>
  <p:clrMapOvr>
    <a:masterClrMapping/>
  </p:clrMapOvr>
  <p:transition xmlns:p14="http://schemas.microsoft.com/office/powerpoint/2010/mai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6" y="184727"/>
            <a:ext cx="6994383" cy="883115"/>
          </a:xfrm>
        </p:spPr>
        <p:txBody>
          <a:bodyPr/>
          <a:lstStyle/>
          <a:p>
            <a:r>
              <a:rPr lang="en-US" sz="3200" dirty="0"/>
              <a:t>Consultation: Participatory governance and town hall</a:t>
            </a:r>
          </a:p>
        </p:txBody>
      </p:sp>
      <p:sp>
        <p:nvSpPr>
          <p:cNvPr id="3" name="Content Placeholder 2"/>
          <p:cNvSpPr>
            <a:spLocks noGrp="1"/>
          </p:cNvSpPr>
          <p:nvPr>
            <p:ph idx="1"/>
          </p:nvPr>
        </p:nvSpPr>
        <p:spPr>
          <a:xfrm>
            <a:off x="1895617" y="1067842"/>
            <a:ext cx="6767369" cy="5732436"/>
          </a:xfrm>
        </p:spPr>
        <p:txBody>
          <a:bodyPr>
            <a:normAutofit fontScale="47500" lnSpcReduction="20000"/>
          </a:bodyPr>
          <a:lstStyle/>
          <a:p>
            <a:r>
              <a:rPr lang="en-US" b="1" dirty="0"/>
              <a:t>Round 1: Budget Reduction &amp; Proposed Percentage Cuts in Each Division </a:t>
            </a:r>
          </a:p>
          <a:p>
            <a:pPr lvl="2"/>
            <a:r>
              <a:rPr lang="en-US" dirty="0"/>
              <a:t>September 14, 2017: Governance Summit —&gt; present information about budget reductions percentages</a:t>
            </a:r>
          </a:p>
          <a:p>
            <a:pPr lvl="2"/>
            <a:r>
              <a:rPr lang="en-US" dirty="0"/>
              <a:t>November  8, 2017: Town hall at main campus (Hearthside) </a:t>
            </a:r>
          </a:p>
          <a:p>
            <a:pPr lvl="2"/>
            <a:r>
              <a:rPr lang="en-US" dirty="0"/>
              <a:t>November 30, 2017 (Sunnyvale) / December 5, 2017 (Hearthside): District town halls </a:t>
            </a:r>
          </a:p>
          <a:p>
            <a:pPr lvl="2"/>
            <a:r>
              <a:rPr lang="en-US" dirty="0"/>
              <a:t>November 1 &amp; 15, 2017: </a:t>
            </a:r>
            <a:r>
              <a:rPr lang="en-US" dirty="0" err="1"/>
              <a:t>PaRC</a:t>
            </a:r>
            <a:r>
              <a:rPr lang="en-US" dirty="0"/>
              <a:t> regarding Proposed % Cuts in each Division </a:t>
            </a:r>
          </a:p>
          <a:p>
            <a:r>
              <a:rPr lang="en-US" b="1" dirty="0"/>
              <a:t>Round 2: Guiding Principles &amp; Discussion by Divisions on Possible Budget Cuts </a:t>
            </a:r>
          </a:p>
          <a:p>
            <a:pPr lvl="2"/>
            <a:r>
              <a:rPr lang="en-US" dirty="0"/>
              <a:t>January 22, 2018: Cabinet retreat</a:t>
            </a:r>
          </a:p>
          <a:p>
            <a:pPr lvl="2"/>
            <a:r>
              <a:rPr lang="en-US" dirty="0"/>
              <a:t>January 25, 2018: Admin Council retreat</a:t>
            </a:r>
          </a:p>
          <a:p>
            <a:pPr lvl="2"/>
            <a:r>
              <a:rPr lang="en-US" dirty="0"/>
              <a:t>January 31, 2018: </a:t>
            </a:r>
            <a:r>
              <a:rPr lang="en-US" dirty="0" err="1"/>
              <a:t>PaRC</a:t>
            </a:r>
            <a:r>
              <a:rPr lang="en-US" dirty="0"/>
              <a:t> </a:t>
            </a:r>
          </a:p>
          <a:p>
            <a:r>
              <a:rPr lang="en-US" b="1" dirty="0"/>
              <a:t>Round 3: Finalize list of reductions for Year 1 &amp; 2</a:t>
            </a:r>
          </a:p>
          <a:p>
            <a:pPr lvl="2"/>
            <a:r>
              <a:rPr lang="en-US" dirty="0"/>
              <a:t>March 22: Cabinet retreat </a:t>
            </a:r>
          </a:p>
          <a:p>
            <a:pPr lvl="2"/>
            <a:r>
              <a:rPr lang="en-US" dirty="0"/>
              <a:t>April 19: Town Hall </a:t>
            </a:r>
          </a:p>
          <a:p>
            <a:pPr lvl="2"/>
            <a:r>
              <a:rPr lang="en-US" dirty="0"/>
              <a:t>April 18 &amp; 25: </a:t>
            </a:r>
            <a:r>
              <a:rPr lang="en-US" dirty="0" err="1"/>
              <a:t>PaRC</a:t>
            </a:r>
            <a:endParaRPr lang="en-US" dirty="0"/>
          </a:p>
          <a:p>
            <a:pPr lvl="2"/>
            <a:r>
              <a:rPr lang="en-US" dirty="0"/>
              <a:t>April/May: Finalize list to District</a:t>
            </a:r>
          </a:p>
          <a:p>
            <a:endParaRPr lang="en-US" dirty="0"/>
          </a:p>
        </p:txBody>
      </p:sp>
    </p:spTree>
    <p:extLst>
      <p:ext uri="{BB962C8B-B14F-4D97-AF65-F5344CB8AC3E}">
        <p14:creationId xmlns:p14="http://schemas.microsoft.com/office/powerpoint/2010/main" val="2113844460"/>
      </p:ext>
    </p:extLst>
  </p:cSld>
  <p:clrMapOvr>
    <a:masterClrMapping/>
  </p:clrMapOvr>
  <p:transition xmlns:p14="http://schemas.microsoft.com/office/powerpoint/2010/mai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7" y="339518"/>
            <a:ext cx="6767369" cy="780156"/>
          </a:xfrm>
        </p:spPr>
        <p:txBody>
          <a:bodyPr/>
          <a:lstStyle/>
          <a:p>
            <a:r>
              <a:rPr lang="en-US" sz="3200" dirty="0"/>
              <a:t>Resident Enrollment: </a:t>
            </a:r>
            <a:br>
              <a:rPr lang="en-US" sz="3200" dirty="0"/>
            </a:br>
            <a:r>
              <a:rPr lang="en-US" sz="2400" dirty="0"/>
              <a:t>(2009/10 – 2017/18 Projected)</a:t>
            </a:r>
          </a:p>
        </p:txBody>
      </p:sp>
      <p:graphicFrame>
        <p:nvGraphicFramePr>
          <p:cNvPr id="6" name="Content Placeholder 5">
            <a:extLst>
              <a:ext uri="{FF2B5EF4-FFF2-40B4-BE49-F238E27FC236}">
                <a16:creationId xmlns="" xmlns:a16="http://schemas.microsoft.com/office/drawing/2014/main" id="{00000000-0008-0000-0100-000002000000}"/>
              </a:ext>
            </a:extLst>
          </p:cNvPr>
          <p:cNvGraphicFramePr>
            <a:graphicFrameLocks noGrp="1"/>
          </p:cNvGraphicFramePr>
          <p:nvPr>
            <p:ph idx="1"/>
            <p:extLst>
              <p:ext uri="{D42A27DB-BD31-4B8C-83A1-F6EECF244321}">
                <p14:modId xmlns:p14="http://schemas.microsoft.com/office/powerpoint/2010/main" val="853303258"/>
              </p:ext>
            </p:extLst>
          </p:nvPr>
        </p:nvGraphicFramePr>
        <p:xfrm>
          <a:off x="1895475" y="1905000"/>
          <a:ext cx="6767513" cy="44545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3477179"/>
      </p:ext>
    </p:extLst>
  </p:cSld>
  <p:clrMapOvr>
    <a:masterClrMapping/>
  </p:clrMapOvr>
  <p:transition xmlns:p14="http://schemas.microsoft.com/office/powerpoint/2010/mai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10"/>
            <p:extLst>
              <p:ext uri="{D42A27DB-BD31-4B8C-83A1-F6EECF244321}">
                <p14:modId xmlns:p14="http://schemas.microsoft.com/office/powerpoint/2010/main" val="3599628475"/>
              </p:ext>
            </p:extLst>
          </p:nvPr>
        </p:nvGraphicFramePr>
        <p:xfrm>
          <a:off x="1726059" y="1150707"/>
          <a:ext cx="7078895" cy="4206240"/>
        </p:xfrm>
        <a:graphic>
          <a:graphicData uri="http://schemas.openxmlformats.org/drawingml/2006/table">
            <a:tbl>
              <a:tblPr firstRow="1">
                <a:tableStyleId>{5C22544A-7EE6-4342-B048-85BDC9FD1C3A}</a:tableStyleId>
              </a:tblPr>
              <a:tblGrid>
                <a:gridCol w="2306189">
                  <a:extLst>
                    <a:ext uri="{9D8B030D-6E8A-4147-A177-3AD203B41FA5}">
                      <a16:colId xmlns="" xmlns:a16="http://schemas.microsoft.com/office/drawing/2014/main" val="20000"/>
                    </a:ext>
                  </a:extLst>
                </a:gridCol>
                <a:gridCol w="1391411">
                  <a:extLst>
                    <a:ext uri="{9D8B030D-6E8A-4147-A177-3AD203B41FA5}">
                      <a16:colId xmlns="" xmlns:a16="http://schemas.microsoft.com/office/drawing/2014/main" val="20001"/>
                    </a:ext>
                  </a:extLst>
                </a:gridCol>
                <a:gridCol w="1611572">
                  <a:extLst>
                    <a:ext uri="{9D8B030D-6E8A-4147-A177-3AD203B41FA5}">
                      <a16:colId xmlns="" xmlns:a16="http://schemas.microsoft.com/office/drawing/2014/main" val="20002"/>
                    </a:ext>
                  </a:extLst>
                </a:gridCol>
                <a:gridCol w="1769723">
                  <a:extLst>
                    <a:ext uri="{9D8B030D-6E8A-4147-A177-3AD203B41FA5}">
                      <a16:colId xmlns="" xmlns:a16="http://schemas.microsoft.com/office/drawing/2014/main" val="20003"/>
                    </a:ext>
                  </a:extLst>
                </a:gridCol>
              </a:tblGrid>
              <a:tr h="573837">
                <a:tc>
                  <a:txBody>
                    <a:bodyPr/>
                    <a:lstStyle/>
                    <a:p>
                      <a:pPr algn="ctr"/>
                      <a:r>
                        <a:rPr lang="en-US" dirty="0"/>
                        <a:t>Resident Enrollment</a:t>
                      </a:r>
                    </a:p>
                  </a:txBody>
                  <a:tcPr marL="43157" marR="43157">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endParaRPr lang="en-US" dirty="0"/>
                    </a:p>
                    <a:p>
                      <a:pPr algn="ctr"/>
                      <a:r>
                        <a:rPr lang="en-US" dirty="0"/>
                        <a:t>2016/17</a:t>
                      </a:r>
                    </a:p>
                  </a:txBody>
                  <a:tcPr marL="43157" marR="4315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90000"/>
                    </a:solidFill>
                  </a:tcPr>
                </a:tc>
                <a:tc>
                  <a:txBody>
                    <a:bodyPr/>
                    <a:lstStyle/>
                    <a:p>
                      <a:pPr algn="ctr"/>
                      <a:r>
                        <a:rPr lang="en-US" dirty="0"/>
                        <a:t>Projected 2017/18</a:t>
                      </a:r>
                    </a:p>
                  </a:txBody>
                  <a:tcPr marL="43157" marR="43157">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endParaRPr lang="en-US" dirty="0"/>
                    </a:p>
                    <a:p>
                      <a:pPr algn="ctr"/>
                      <a:r>
                        <a:rPr lang="en-US" dirty="0"/>
                        <a:t>Total</a:t>
                      </a:r>
                    </a:p>
                  </a:txBody>
                  <a:tcPr marL="43157" marR="43157">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327907">
                <a:tc>
                  <a:txBody>
                    <a:bodyPr/>
                    <a:lstStyle/>
                    <a:p>
                      <a:r>
                        <a:rPr lang="en-US" dirty="0"/>
                        <a:t>De Anza</a:t>
                      </a:r>
                    </a:p>
                  </a:txBody>
                  <a:tcPr marL="43157" marR="43157">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dirty="0"/>
                        <a:t>15,340.54</a:t>
                      </a:r>
                    </a:p>
                  </a:txBody>
                  <a:tcPr marL="43157" marR="43157">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dirty="0"/>
                        <a:t>14,259.77</a:t>
                      </a:r>
                    </a:p>
                  </a:txBody>
                  <a:tcPr marL="43157" marR="43157">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dirty="0"/>
                        <a:t>     -1,080.77</a:t>
                      </a:r>
                    </a:p>
                  </a:txBody>
                  <a:tcPr marL="43157" marR="43157">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327907">
                <a:tc>
                  <a:txBody>
                    <a:bodyPr/>
                    <a:lstStyle/>
                    <a:p>
                      <a:r>
                        <a:rPr lang="en-US" dirty="0"/>
                        <a:t>Foothill</a:t>
                      </a:r>
                    </a:p>
                  </a:txBody>
                  <a:tcPr marL="43157" marR="43157">
                    <a:lnL w="12700" cmpd="sng">
                      <a:noFill/>
                    </a:lnL>
                    <a:lnR w="12700" cmpd="sng">
                      <a:noFill/>
                    </a:lnR>
                    <a:lnT w="12700" cmpd="sng">
                      <a:noFill/>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none" dirty="0"/>
                        <a:t>10,626.98</a:t>
                      </a:r>
                    </a:p>
                  </a:txBody>
                  <a:tcPr marL="43157" marR="43157">
                    <a:lnL w="12700" cmpd="sng">
                      <a:noFill/>
                    </a:lnL>
                    <a:lnR w="12700" cmpd="sng">
                      <a:noFill/>
                    </a:lnR>
                    <a:lnT w="12700" cmpd="sng">
                      <a:noFill/>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none" dirty="0"/>
                        <a:t>10,273.02</a:t>
                      </a:r>
                    </a:p>
                  </a:txBody>
                  <a:tcPr marL="43157" marR="43157">
                    <a:lnL w="12700" cmpd="sng">
                      <a:noFill/>
                    </a:lnL>
                    <a:lnR w="12700" cmpd="sng">
                      <a:noFill/>
                    </a:lnR>
                    <a:lnT w="12700" cmpd="sng">
                      <a:noFill/>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u="none" dirty="0"/>
                        <a:t>        -353.96*</a:t>
                      </a:r>
                    </a:p>
                  </a:txBody>
                  <a:tcPr marL="43157" marR="43157">
                    <a:lnL w="12700" cmpd="sng">
                      <a:noFill/>
                    </a:lnL>
                    <a:lnR w="12700" cmpd="sng">
                      <a:noFill/>
                    </a:lnR>
                    <a:lnT w="12700" cmpd="sng">
                      <a:noFill/>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327907">
                <a:tc>
                  <a:txBody>
                    <a:bodyPr/>
                    <a:lstStyle/>
                    <a:p>
                      <a:r>
                        <a:rPr lang="en-US" dirty="0"/>
                        <a:t>Total</a:t>
                      </a:r>
                    </a:p>
                  </a:txBody>
                  <a:tcPr marL="43157" marR="43157">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pPr algn="ctr"/>
                      <a:r>
                        <a:rPr lang="en-US" dirty="0"/>
                        <a:t>25, 967.52</a:t>
                      </a:r>
                    </a:p>
                  </a:txBody>
                  <a:tcPr marL="43157" marR="43157">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pPr algn="ctr"/>
                      <a:r>
                        <a:rPr lang="en-US" dirty="0"/>
                        <a:t>24,532.79</a:t>
                      </a:r>
                    </a:p>
                  </a:txBody>
                  <a:tcPr marL="43157" marR="43157">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r>
                        <a:rPr lang="en-US" dirty="0"/>
                        <a:t>     </a:t>
                      </a:r>
                      <a:r>
                        <a:rPr lang="en-US" b="1" dirty="0"/>
                        <a:t>-1,434.73</a:t>
                      </a:r>
                    </a:p>
                  </a:txBody>
                  <a:tcPr marL="43157" marR="43157">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extLst>
                  <a:ext uri="{0D108BD9-81ED-4DB2-BD59-A6C34878D82A}">
                    <a16:rowId xmlns="" xmlns:a16="http://schemas.microsoft.com/office/drawing/2014/main" val="10003"/>
                  </a:ext>
                </a:extLst>
              </a:tr>
              <a:tr h="327907">
                <a:tc>
                  <a:txBody>
                    <a:bodyPr/>
                    <a:lstStyle/>
                    <a:p>
                      <a:endParaRPr lang="en-US" dirty="0"/>
                    </a:p>
                  </a:txBody>
                  <a:tcPr marL="43157" marR="4315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marL="43157" marR="4315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marL="43157" marR="4315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marL="43157" marR="43157">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5738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Non-Resident Enrollment</a:t>
                      </a:r>
                    </a:p>
                  </a:txBody>
                  <a:tcPr marL="43157" marR="4315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FFFF"/>
                          </a:solidFill>
                        </a:rPr>
                        <a:t>2016/17</a:t>
                      </a:r>
                    </a:p>
                  </a:txBody>
                  <a:tcPr marL="43157" marR="4315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b="1" dirty="0">
                          <a:solidFill>
                            <a:srgbClr val="FFFFFF"/>
                          </a:solidFill>
                        </a:rPr>
                        <a:t>Projected 2017/18</a:t>
                      </a:r>
                    </a:p>
                  </a:txBody>
                  <a:tcPr marL="43157" marR="4315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endParaRPr lang="en-US" b="1" dirty="0">
                        <a:solidFill>
                          <a:srgbClr val="FFFFFF"/>
                        </a:solidFill>
                      </a:endParaRPr>
                    </a:p>
                    <a:p>
                      <a:pPr algn="ctr"/>
                      <a:r>
                        <a:rPr lang="en-US" b="1" dirty="0">
                          <a:solidFill>
                            <a:srgbClr val="FFFFFF"/>
                          </a:solidFill>
                        </a:rPr>
                        <a:t>Total</a:t>
                      </a:r>
                    </a:p>
                  </a:txBody>
                  <a:tcPr marL="43157" marR="4315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 xmlns:a16="http://schemas.microsoft.com/office/drawing/2014/main" val="10005"/>
                  </a:ext>
                </a:extLst>
              </a:tr>
              <a:tr h="327907">
                <a:tc>
                  <a:txBody>
                    <a:bodyPr/>
                    <a:lstStyle/>
                    <a:p>
                      <a:r>
                        <a:rPr lang="en-US" dirty="0"/>
                        <a:t>De Anza</a:t>
                      </a:r>
                    </a:p>
                  </a:txBody>
                  <a:tcPr marL="43157" marR="4315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dirty="0"/>
                        <a:t>2,856.76</a:t>
                      </a:r>
                    </a:p>
                  </a:txBody>
                  <a:tcPr marL="43157" marR="43157">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2,686.34</a:t>
                      </a:r>
                    </a:p>
                  </a:txBody>
                  <a:tcPr marL="43157" marR="43157">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       -170.42</a:t>
                      </a:r>
                    </a:p>
                  </a:txBody>
                  <a:tcPr marL="43157" marR="43157">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r h="327907">
                <a:tc>
                  <a:txBody>
                    <a:bodyPr/>
                    <a:lstStyle/>
                    <a:p>
                      <a:r>
                        <a:rPr lang="en-US" dirty="0"/>
                        <a:t>Foothill</a:t>
                      </a:r>
                    </a:p>
                  </a:txBody>
                  <a:tcPr marL="43157" marR="43157">
                    <a:lnL w="12700" cmpd="sng">
                      <a:noFill/>
                    </a:lnL>
                    <a:lnR w="12700" cap="flat" cmpd="sng" algn="ctr">
                      <a:noFill/>
                      <a:prstDash val="solid"/>
                      <a:round/>
                      <a:headEnd type="none" w="med" len="med"/>
                      <a:tailEnd type="none" w="med" len="med"/>
                    </a:lnR>
                    <a:lnT w="12700" cmpd="sng">
                      <a:noFill/>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1,756.99</a:t>
                      </a:r>
                    </a:p>
                  </a:txBody>
                  <a:tcPr marL="43157" marR="4315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1,691.43</a:t>
                      </a:r>
                    </a:p>
                  </a:txBody>
                  <a:tcPr marL="43157" marR="4315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         -65.56</a:t>
                      </a:r>
                    </a:p>
                  </a:txBody>
                  <a:tcPr marL="43157" marR="4315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7"/>
                  </a:ext>
                </a:extLst>
              </a:tr>
              <a:tr h="327907">
                <a:tc>
                  <a:txBody>
                    <a:bodyPr/>
                    <a:lstStyle/>
                    <a:p>
                      <a:r>
                        <a:rPr lang="en-US" dirty="0"/>
                        <a:t>Total</a:t>
                      </a:r>
                    </a:p>
                  </a:txBody>
                  <a:tcPr marL="43157" marR="43157">
                    <a:lnL w="12700" cmpd="sng">
                      <a:noFill/>
                    </a:lnL>
                    <a:lnR w="12700" cmpd="sng">
                      <a:noFill/>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D6D66"/>
                    </a:solidFill>
                  </a:tcPr>
                </a:tc>
                <a:tc>
                  <a:txBody>
                    <a:bodyPr/>
                    <a:lstStyle/>
                    <a:p>
                      <a:pPr algn="ctr"/>
                      <a:r>
                        <a:rPr lang="en-US" dirty="0"/>
                        <a:t>4,613.75</a:t>
                      </a:r>
                    </a:p>
                  </a:txBody>
                  <a:tcPr marL="43157" marR="43157">
                    <a:lnL w="12700" cmpd="sng">
                      <a:noFill/>
                    </a:lnL>
                    <a:lnR w="12700" cmpd="sng">
                      <a:noFill/>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D6D66"/>
                    </a:solidFill>
                  </a:tcPr>
                </a:tc>
                <a:tc>
                  <a:txBody>
                    <a:bodyPr/>
                    <a:lstStyle/>
                    <a:p>
                      <a:pPr algn="ctr"/>
                      <a:r>
                        <a:rPr lang="en-US" dirty="0"/>
                        <a:t>4,377.77</a:t>
                      </a:r>
                    </a:p>
                  </a:txBody>
                  <a:tcPr marL="43157" marR="43157">
                    <a:lnL w="12700" cmpd="sng">
                      <a:noFill/>
                    </a:lnL>
                    <a:lnR w="12700" cmpd="sng">
                      <a:noFill/>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D6D66"/>
                    </a:solidFill>
                  </a:tcPr>
                </a:tc>
                <a:tc>
                  <a:txBody>
                    <a:bodyPr/>
                    <a:lstStyle/>
                    <a:p>
                      <a:r>
                        <a:rPr lang="en-US" dirty="0"/>
                        <a:t>       </a:t>
                      </a:r>
                      <a:r>
                        <a:rPr lang="en-US" b="1" dirty="0"/>
                        <a:t>-235.98</a:t>
                      </a:r>
                    </a:p>
                  </a:txBody>
                  <a:tcPr marL="43157" marR="43157">
                    <a:lnL w="12700" cmpd="sng">
                      <a:noFill/>
                    </a:lnL>
                    <a:lnR w="12700" cmpd="sng">
                      <a:noFill/>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D6D66"/>
                    </a:solidFill>
                  </a:tcPr>
                </a:tc>
                <a:extLst>
                  <a:ext uri="{0D108BD9-81ED-4DB2-BD59-A6C34878D82A}">
                    <a16:rowId xmlns="" xmlns:a16="http://schemas.microsoft.com/office/drawing/2014/main" val="10008"/>
                  </a:ext>
                </a:extLst>
              </a:tr>
              <a:tr h="327907">
                <a:tc>
                  <a:txBody>
                    <a:bodyPr/>
                    <a:lstStyle/>
                    <a:p>
                      <a:r>
                        <a:rPr lang="en-US" dirty="0"/>
                        <a:t>Grand Total</a:t>
                      </a:r>
                    </a:p>
                  </a:txBody>
                  <a:tcPr marL="43157" marR="43157">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pPr algn="ctr"/>
                      <a:r>
                        <a:rPr lang="en-US" dirty="0"/>
                        <a:t>30,581.27</a:t>
                      </a:r>
                    </a:p>
                  </a:txBody>
                  <a:tcPr marL="43157" marR="43157">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pPr algn="ctr"/>
                      <a:r>
                        <a:rPr lang="en-US" dirty="0"/>
                        <a:t>28,910.56</a:t>
                      </a:r>
                    </a:p>
                  </a:txBody>
                  <a:tcPr marL="43157" marR="43157">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r>
                        <a:rPr lang="en-US" b="1" dirty="0"/>
                        <a:t>    -1,670.71</a:t>
                      </a:r>
                    </a:p>
                  </a:txBody>
                  <a:tcPr marL="43157" marR="43157">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extLst>
                  <a:ext uri="{0D108BD9-81ED-4DB2-BD59-A6C34878D82A}">
                    <a16:rowId xmlns="" xmlns:a16="http://schemas.microsoft.com/office/drawing/2014/main" val="10009"/>
                  </a:ext>
                </a:extLst>
              </a:tr>
            </a:tbl>
          </a:graphicData>
        </a:graphic>
      </p:graphicFrame>
      <p:sp>
        <p:nvSpPr>
          <p:cNvPr id="2" name="Title 1"/>
          <p:cNvSpPr>
            <a:spLocks noGrp="1"/>
          </p:cNvSpPr>
          <p:nvPr>
            <p:ph type="title"/>
          </p:nvPr>
        </p:nvSpPr>
        <p:spPr>
          <a:xfrm>
            <a:off x="1881820" y="158383"/>
            <a:ext cx="6767369" cy="992324"/>
          </a:xfrm>
        </p:spPr>
        <p:txBody>
          <a:bodyPr/>
          <a:lstStyle/>
          <a:p>
            <a:r>
              <a:rPr lang="en-US" sz="3200" dirty="0"/>
              <a:t>P-2 Resident and Non-Resident Enrollment Projections 2017-18</a:t>
            </a:r>
          </a:p>
        </p:txBody>
      </p:sp>
      <p:sp>
        <p:nvSpPr>
          <p:cNvPr id="3" name="Content Placeholder 2">
            <a:extLst>
              <a:ext uri="{FF2B5EF4-FFF2-40B4-BE49-F238E27FC236}">
                <a16:creationId xmlns="" xmlns:a16="http://schemas.microsoft.com/office/drawing/2014/main" id="{455E0E47-A064-524F-B14F-413E73F66E84}"/>
              </a:ext>
            </a:extLst>
          </p:cNvPr>
          <p:cNvSpPr>
            <a:spLocks noGrp="1"/>
          </p:cNvSpPr>
          <p:nvPr>
            <p:ph sz="half" idx="11"/>
          </p:nvPr>
        </p:nvSpPr>
        <p:spPr>
          <a:xfrm>
            <a:off x="1726059" y="5455578"/>
            <a:ext cx="7078894" cy="1171693"/>
          </a:xfrm>
        </p:spPr>
        <p:txBody>
          <a:bodyPr>
            <a:normAutofit fontScale="62500" lnSpcReduction="20000"/>
          </a:bodyPr>
          <a:lstStyle/>
          <a:p>
            <a:pPr>
              <a:buFont typeface="Wingdings" pitchFamily="2" charset="2"/>
              <a:buChar char="Ø"/>
            </a:pPr>
            <a:r>
              <a:rPr lang="en-US" sz="2600" dirty="0"/>
              <a:t>P-2</a:t>
            </a:r>
            <a:r>
              <a:rPr lang="en-US" dirty="0"/>
              <a:t> enrollment figures are estimates and are not final.</a:t>
            </a:r>
          </a:p>
          <a:p>
            <a:pPr>
              <a:buFont typeface="Wingdings" pitchFamily="2" charset="2"/>
              <a:buChar char="Ø"/>
            </a:pPr>
            <a:r>
              <a:rPr lang="en-US" dirty="0"/>
              <a:t>*Decline in enrollment is because of ISA’s.</a:t>
            </a:r>
          </a:p>
          <a:p>
            <a:pPr>
              <a:buFont typeface="Wingdings" pitchFamily="2" charset="2"/>
              <a:buChar char="Ø"/>
            </a:pPr>
            <a:r>
              <a:rPr lang="en-US" dirty="0"/>
              <a:t>Resident Enrollment (Non-ISA) is up approx. 400 FTES or 4% compared to 2016-17. </a:t>
            </a:r>
          </a:p>
        </p:txBody>
      </p:sp>
    </p:spTree>
    <p:extLst>
      <p:ext uri="{BB962C8B-B14F-4D97-AF65-F5344CB8AC3E}">
        <p14:creationId xmlns:p14="http://schemas.microsoft.com/office/powerpoint/2010/main" val="3130062593"/>
      </p:ext>
    </p:extLst>
  </p:cSld>
  <p:clrMapOvr>
    <a:masterClrMapping/>
  </p:clrMapOvr>
  <p:transition xmlns:p14="http://schemas.microsoft.com/office/powerpoint/2010/mai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9467" y="1194344"/>
            <a:ext cx="7315200" cy="5201612"/>
          </a:xfrm>
          <a:ln>
            <a:solidFill>
              <a:srgbClr val="990000"/>
            </a:solidFill>
          </a:ln>
        </p:spPr>
        <p:txBody>
          <a:bodyPr>
            <a:normAutofit/>
          </a:bodyPr>
          <a:lstStyle/>
          <a:p>
            <a:r>
              <a:rPr lang="en-US" sz="3200" dirty="0"/>
              <a:t>Structural budget deficit of </a:t>
            </a:r>
            <a:r>
              <a:rPr lang="en-US" sz="3200" dirty="0">
                <a:solidFill>
                  <a:srgbClr val="990000"/>
                </a:solidFill>
              </a:rPr>
              <a:t>-$</a:t>
            </a:r>
            <a:r>
              <a:rPr lang="en-US" sz="3200" dirty="0">
                <a:solidFill>
                  <a:srgbClr val="A61E2F"/>
                </a:solidFill>
              </a:rPr>
              <a:t>10.3M </a:t>
            </a:r>
            <a:r>
              <a:rPr lang="en-US" sz="3200" dirty="0"/>
              <a:t>for 2017/18. </a:t>
            </a:r>
            <a:r>
              <a:rPr lang="en-US" sz="1200" dirty="0">
                <a:solidFill>
                  <a:srgbClr val="0070C0"/>
                </a:solidFill>
              </a:rPr>
              <a:t>http://</a:t>
            </a:r>
            <a:r>
              <a:rPr lang="en-US" sz="1200" dirty="0" err="1">
                <a:solidFill>
                  <a:srgbClr val="0070C0"/>
                </a:solidFill>
              </a:rPr>
              <a:t>business.fhda.edu</a:t>
            </a:r>
            <a:r>
              <a:rPr lang="en-US" sz="1200" dirty="0">
                <a:solidFill>
                  <a:srgbClr val="0070C0"/>
                </a:solidFill>
              </a:rPr>
              <a:t>/budget/annual-budget-and-quarterly-</a:t>
            </a:r>
            <a:r>
              <a:rPr lang="en-US" sz="1200" dirty="0" err="1">
                <a:solidFill>
                  <a:srgbClr val="0070C0"/>
                </a:solidFill>
              </a:rPr>
              <a:t>report.html</a:t>
            </a:r>
            <a:endParaRPr lang="en-US" sz="1200" dirty="0">
              <a:solidFill>
                <a:srgbClr val="0070C0"/>
              </a:solidFill>
            </a:endParaRPr>
          </a:p>
          <a:p>
            <a:r>
              <a:rPr lang="en-US" sz="3200" dirty="0"/>
              <a:t>District Budget reductions strategy includes:</a:t>
            </a:r>
          </a:p>
          <a:p>
            <a:pPr lvl="2"/>
            <a:r>
              <a:rPr lang="en-US" sz="2800" dirty="0">
                <a:solidFill>
                  <a:srgbClr val="990000"/>
                </a:solidFill>
              </a:rPr>
              <a:t>-$2M </a:t>
            </a:r>
            <a:r>
              <a:rPr lang="en-US" sz="2800" dirty="0"/>
              <a:t>for 17/18, </a:t>
            </a:r>
            <a:r>
              <a:rPr lang="en-US" sz="2800" dirty="0">
                <a:solidFill>
                  <a:srgbClr val="990000"/>
                </a:solidFill>
              </a:rPr>
              <a:t>-$3M </a:t>
            </a:r>
            <a:r>
              <a:rPr lang="en-US" sz="2800" dirty="0"/>
              <a:t>for 18/19, &amp; </a:t>
            </a:r>
            <a:r>
              <a:rPr lang="en-US" sz="2800" dirty="0">
                <a:solidFill>
                  <a:srgbClr val="990000"/>
                </a:solidFill>
              </a:rPr>
              <a:t>-$5M </a:t>
            </a:r>
            <a:r>
              <a:rPr lang="en-US" sz="2800" dirty="0"/>
              <a:t>for 19/20.  Total of </a:t>
            </a:r>
            <a:r>
              <a:rPr lang="en-US" sz="2800" dirty="0">
                <a:solidFill>
                  <a:srgbClr val="990000"/>
                </a:solidFill>
              </a:rPr>
              <a:t>-$10 </a:t>
            </a:r>
            <a:r>
              <a:rPr lang="en-US" sz="2800" dirty="0"/>
              <a:t>Million.</a:t>
            </a:r>
          </a:p>
          <a:p>
            <a:pPr lvl="2"/>
            <a:r>
              <a:rPr lang="en-US" sz="2800" dirty="0"/>
              <a:t>Distribution of reductions is (</a:t>
            </a:r>
            <a:r>
              <a:rPr lang="en-US" sz="2800" dirty="0">
                <a:solidFill>
                  <a:srgbClr val="800000"/>
                </a:solidFill>
              </a:rPr>
              <a:t>35%</a:t>
            </a:r>
            <a:r>
              <a:rPr lang="en-US" sz="2800" dirty="0"/>
              <a:t> Foothill, 50% De Anza, &amp; 15% District).</a:t>
            </a:r>
          </a:p>
          <a:p>
            <a:pPr lvl="2"/>
            <a:r>
              <a:rPr lang="en-US" sz="2800" dirty="0"/>
              <a:t>Foothill’s share of the reduction is </a:t>
            </a:r>
            <a:r>
              <a:rPr lang="en-US" sz="2800" dirty="0">
                <a:solidFill>
                  <a:srgbClr val="800000"/>
                </a:solidFill>
              </a:rPr>
              <a:t>$3.5M</a:t>
            </a:r>
            <a:r>
              <a:rPr lang="en-US" sz="2800" dirty="0"/>
              <a:t>.</a:t>
            </a:r>
          </a:p>
        </p:txBody>
      </p:sp>
      <p:sp>
        <p:nvSpPr>
          <p:cNvPr id="6" name="Title 1"/>
          <p:cNvSpPr>
            <a:spLocks noGrp="1"/>
          </p:cNvSpPr>
          <p:nvPr>
            <p:ph type="title"/>
          </p:nvPr>
        </p:nvSpPr>
        <p:spPr>
          <a:xfrm>
            <a:off x="1838467" y="339517"/>
            <a:ext cx="7610333" cy="1252667"/>
          </a:xfrm>
        </p:spPr>
        <p:txBody>
          <a:bodyPr/>
          <a:lstStyle/>
          <a:p>
            <a:r>
              <a:rPr lang="en-US" dirty="0"/>
              <a:t>Budget Reduction Background:</a:t>
            </a:r>
            <a:br>
              <a:rPr lang="en-US" dirty="0"/>
            </a:br>
            <a:endParaRPr lang="en-US" dirty="0"/>
          </a:p>
        </p:txBody>
      </p:sp>
    </p:spTree>
    <p:extLst>
      <p:ext uri="{BB962C8B-B14F-4D97-AF65-F5344CB8AC3E}">
        <p14:creationId xmlns:p14="http://schemas.microsoft.com/office/powerpoint/2010/main" val="4248836926"/>
      </p:ext>
    </p:extLst>
  </p:cSld>
  <p:clrMapOvr>
    <a:masterClrMapping/>
  </p:clrMapOvr>
  <p:transition xmlns:p14="http://schemas.microsoft.com/office/powerpoint/2010/mai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9467" y="1194344"/>
            <a:ext cx="7315200" cy="5201612"/>
          </a:xfrm>
          <a:ln>
            <a:solidFill>
              <a:schemeClr val="accent1"/>
            </a:solidFill>
          </a:ln>
        </p:spPr>
        <p:txBody>
          <a:bodyPr>
            <a:normAutofit fontScale="77500" lnSpcReduction="20000"/>
          </a:bodyPr>
          <a:lstStyle/>
          <a:p>
            <a:r>
              <a:rPr lang="en-US" sz="3200" dirty="0"/>
              <a:t>January 2018 - P-1 Enrollment estimates for 2017/18 were estimated to be down </a:t>
            </a:r>
            <a:r>
              <a:rPr lang="en-US" sz="3200" dirty="0">
                <a:solidFill>
                  <a:srgbClr val="990000"/>
                </a:solidFill>
              </a:rPr>
              <a:t>-859 FTES</a:t>
            </a:r>
            <a:r>
              <a:rPr lang="en-US" sz="3200" dirty="0"/>
              <a:t>. </a:t>
            </a:r>
          </a:p>
          <a:p>
            <a:r>
              <a:rPr lang="en-US" sz="3200" dirty="0"/>
              <a:t>April 2018 – P-2 Enrollment is estimated to be down  approx. </a:t>
            </a:r>
            <a:r>
              <a:rPr lang="en-US" sz="3200" dirty="0">
                <a:solidFill>
                  <a:srgbClr val="990000"/>
                </a:solidFill>
              </a:rPr>
              <a:t>-1,400 FTES </a:t>
            </a:r>
            <a:r>
              <a:rPr lang="en-US" sz="3200" dirty="0"/>
              <a:t>for 2017/18.</a:t>
            </a:r>
          </a:p>
          <a:p>
            <a:r>
              <a:rPr lang="en-US" sz="3200" dirty="0"/>
              <a:t>Due to projected decline in FTES, District recommends an additional reduction of </a:t>
            </a:r>
            <a:r>
              <a:rPr lang="en-US" sz="3200" b="1" dirty="0">
                <a:solidFill>
                  <a:srgbClr val="0D4DB6"/>
                </a:solidFill>
              </a:rPr>
              <a:t>-$5.3 M </a:t>
            </a:r>
            <a:r>
              <a:rPr lang="en-US" sz="3200" dirty="0">
                <a:solidFill>
                  <a:schemeClr val="tx1"/>
                </a:solidFill>
              </a:rPr>
              <a:t>for year 3 </a:t>
            </a:r>
            <a:r>
              <a:rPr lang="en-US" sz="3200" b="1" dirty="0">
                <a:solidFill>
                  <a:srgbClr val="0D4DB6"/>
                </a:solidFill>
              </a:rPr>
              <a:t>(total of -$15.3 M) </a:t>
            </a:r>
            <a:r>
              <a:rPr lang="en-US" sz="3200" dirty="0">
                <a:solidFill>
                  <a:schemeClr val="tx1"/>
                </a:solidFill>
              </a:rPr>
              <a:t>for the 3 years</a:t>
            </a:r>
            <a:r>
              <a:rPr lang="en-US" sz="3200" dirty="0"/>
              <a:t>. </a:t>
            </a:r>
          </a:p>
          <a:p>
            <a:r>
              <a:rPr lang="en-US" sz="3200" dirty="0"/>
              <a:t>New District Budget reductions strategy reflects:</a:t>
            </a:r>
          </a:p>
          <a:p>
            <a:pPr lvl="2"/>
            <a:r>
              <a:rPr lang="en-US" sz="2800" dirty="0">
                <a:solidFill>
                  <a:srgbClr val="990000"/>
                </a:solidFill>
              </a:rPr>
              <a:t>-$2M </a:t>
            </a:r>
            <a:r>
              <a:rPr lang="en-US" sz="2800" dirty="0"/>
              <a:t>for 17/18, </a:t>
            </a:r>
            <a:r>
              <a:rPr lang="en-US" sz="2800" dirty="0">
                <a:solidFill>
                  <a:srgbClr val="990000"/>
                </a:solidFill>
              </a:rPr>
              <a:t>-$3M </a:t>
            </a:r>
            <a:r>
              <a:rPr lang="en-US" sz="2800" dirty="0"/>
              <a:t>for 18/19, &amp; </a:t>
            </a:r>
            <a:r>
              <a:rPr lang="en-US" sz="2800" b="1" dirty="0">
                <a:solidFill>
                  <a:srgbClr val="0D4DB6"/>
                </a:solidFill>
              </a:rPr>
              <a:t>-$10.3M</a:t>
            </a:r>
            <a:r>
              <a:rPr lang="en-US" sz="2800" dirty="0">
                <a:solidFill>
                  <a:srgbClr val="0D4DB6"/>
                </a:solidFill>
              </a:rPr>
              <a:t> </a:t>
            </a:r>
            <a:r>
              <a:rPr lang="en-US" sz="2800" dirty="0"/>
              <a:t>for 19/20. Total of </a:t>
            </a:r>
            <a:r>
              <a:rPr lang="en-US" sz="2800" b="1" dirty="0">
                <a:solidFill>
                  <a:srgbClr val="0D4DB6"/>
                </a:solidFill>
              </a:rPr>
              <a:t>-$15.3 Million</a:t>
            </a:r>
            <a:r>
              <a:rPr lang="en-US" sz="2800" dirty="0"/>
              <a:t>.</a:t>
            </a:r>
          </a:p>
          <a:p>
            <a:pPr lvl="2"/>
            <a:r>
              <a:rPr lang="en-US" sz="2800" dirty="0"/>
              <a:t>Distribution of reductions is (</a:t>
            </a:r>
            <a:r>
              <a:rPr lang="en-US" sz="2800" dirty="0">
                <a:solidFill>
                  <a:srgbClr val="800000"/>
                </a:solidFill>
              </a:rPr>
              <a:t>35%</a:t>
            </a:r>
            <a:r>
              <a:rPr lang="en-US" sz="2800" dirty="0"/>
              <a:t> Foothill, 50% De Anza, &amp; 15% District).</a:t>
            </a:r>
          </a:p>
          <a:p>
            <a:pPr lvl="2"/>
            <a:r>
              <a:rPr lang="en-US" sz="2800" dirty="0"/>
              <a:t>Foothill’s share of the reduction is now </a:t>
            </a:r>
            <a:r>
              <a:rPr lang="en-US" sz="2800" b="1" dirty="0">
                <a:solidFill>
                  <a:srgbClr val="0D4DB6"/>
                </a:solidFill>
              </a:rPr>
              <a:t>$5.355 M </a:t>
            </a:r>
            <a:r>
              <a:rPr lang="en-US" sz="2800" dirty="0"/>
              <a:t>(original reduction was </a:t>
            </a:r>
            <a:r>
              <a:rPr lang="en-US" sz="2800" dirty="0">
                <a:solidFill>
                  <a:srgbClr val="800000"/>
                </a:solidFill>
              </a:rPr>
              <a:t>$3.5M)</a:t>
            </a:r>
            <a:r>
              <a:rPr lang="en-US" sz="2800" dirty="0"/>
              <a:t>.</a:t>
            </a:r>
          </a:p>
        </p:txBody>
      </p:sp>
      <p:sp>
        <p:nvSpPr>
          <p:cNvPr id="6" name="Title 1"/>
          <p:cNvSpPr>
            <a:spLocks noGrp="1"/>
          </p:cNvSpPr>
          <p:nvPr>
            <p:ph type="title"/>
          </p:nvPr>
        </p:nvSpPr>
        <p:spPr>
          <a:xfrm>
            <a:off x="1838467" y="339517"/>
            <a:ext cx="7610333" cy="1252667"/>
          </a:xfrm>
        </p:spPr>
        <p:txBody>
          <a:bodyPr/>
          <a:lstStyle/>
          <a:p>
            <a:r>
              <a:rPr lang="en-US" dirty="0">
                <a:solidFill>
                  <a:srgbClr val="0D4DB6"/>
                </a:solidFill>
              </a:rPr>
              <a:t>Additional Budget Reductions:</a:t>
            </a:r>
            <a:r>
              <a:rPr lang="en-US" dirty="0"/>
              <a:t/>
            </a:r>
            <a:br>
              <a:rPr lang="en-US" dirty="0"/>
            </a:br>
            <a:endParaRPr lang="en-US" dirty="0"/>
          </a:p>
        </p:txBody>
      </p:sp>
    </p:spTree>
    <p:extLst>
      <p:ext uri="{BB962C8B-B14F-4D97-AF65-F5344CB8AC3E}">
        <p14:creationId xmlns:p14="http://schemas.microsoft.com/office/powerpoint/2010/main" val="3356517361"/>
      </p:ext>
    </p:extLst>
  </p:cSld>
  <p:clrMapOvr>
    <a:masterClrMapping/>
  </p:clrMapOvr>
  <p:transition xmlns:p14="http://schemas.microsoft.com/office/powerpoint/2010/main" spd="med">
    <p:fade/>
  </p:transition>
</p:sld>
</file>

<file path=ppt/theme/theme1.xml><?xml version="1.0" encoding="utf-8"?>
<a:theme xmlns:a="http://schemas.openxmlformats.org/drawingml/2006/main" name="fh_main-template_fall15">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fh_main-template_fall15</Template>
  <TotalTime>82373</TotalTime>
  <Words>1717</Words>
  <Application>Microsoft Macintosh PowerPoint</Application>
  <PresentationFormat>On-screen Show (4:3)</PresentationFormat>
  <Paragraphs>320</Paragraphs>
  <Slides>25</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fh_main-template_fall15</vt:lpstr>
      <vt:lpstr>Worksheet</vt:lpstr>
      <vt:lpstr>Budget Update</vt:lpstr>
      <vt:lpstr>Highlights:</vt:lpstr>
      <vt:lpstr>PowerPoint Presentation</vt:lpstr>
      <vt:lpstr>Timelines:</vt:lpstr>
      <vt:lpstr>Consultation: Participatory governance and town hall</vt:lpstr>
      <vt:lpstr>Resident Enrollment:  (2009/10 – 2017/18 Projected)</vt:lpstr>
      <vt:lpstr>P-2 Resident and Non-Resident Enrollment Projections 2017-18</vt:lpstr>
      <vt:lpstr>Budget Reduction Background: </vt:lpstr>
      <vt:lpstr>Additional Budget Reductions: </vt:lpstr>
      <vt:lpstr>Breakdown of Reduction Target Amounts by Division(s):</vt:lpstr>
      <vt:lpstr>Fund Balance (Actual and Projected):</vt:lpstr>
      <vt:lpstr>Productivity by College:</vt:lpstr>
      <vt:lpstr>Breakdown of Reduction Target Amounts by Division(s):</vt:lpstr>
      <vt:lpstr>Breakdown of Reduction Target Amounts by Division(s):</vt:lpstr>
      <vt:lpstr>Savings by Division:</vt:lpstr>
      <vt:lpstr>Savings by Division – Augmented Information:</vt:lpstr>
      <vt:lpstr>How we are Saving:</vt:lpstr>
      <vt:lpstr>Eight Proposed Guiding Principles for Reductions:</vt:lpstr>
      <vt:lpstr>Guiding Principles Continued…</vt:lpstr>
      <vt:lpstr>Guiding Principles Continued…</vt:lpstr>
      <vt:lpstr>What have we done and what do we need to do?</vt:lpstr>
      <vt:lpstr>Fiscal Outlook:</vt:lpstr>
      <vt:lpstr>Fiscal Self Assessment cont’d:</vt:lpstr>
      <vt:lpstr>Information &amp; Feedback:</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FHDA</dc:creator>
  <cp:lastModifiedBy>Casie Wheat</cp:lastModifiedBy>
  <cp:revision>399</cp:revision>
  <cp:lastPrinted>2017-09-08T17:41:15Z</cp:lastPrinted>
  <dcterms:created xsi:type="dcterms:W3CDTF">2016-11-16T21:24:22Z</dcterms:created>
  <dcterms:modified xsi:type="dcterms:W3CDTF">2018-04-25T19:55:53Z</dcterms:modified>
</cp:coreProperties>
</file>