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6502" r:id="rId1"/>
  </p:sldMasterIdLst>
  <p:notesMasterIdLst>
    <p:notesMasterId r:id="rId21"/>
  </p:notesMasterIdLst>
  <p:sldIdLst>
    <p:sldId id="256" r:id="rId2"/>
    <p:sldId id="294" r:id="rId3"/>
    <p:sldId id="316" r:id="rId4"/>
    <p:sldId id="264" r:id="rId5"/>
    <p:sldId id="306" r:id="rId6"/>
    <p:sldId id="307" r:id="rId7"/>
    <p:sldId id="308" r:id="rId8"/>
    <p:sldId id="299" r:id="rId9"/>
    <p:sldId id="289" r:id="rId10"/>
    <p:sldId id="310" r:id="rId11"/>
    <p:sldId id="312" r:id="rId12"/>
    <p:sldId id="309" r:id="rId13"/>
    <p:sldId id="292" r:id="rId14"/>
    <p:sldId id="304" r:id="rId15"/>
    <p:sldId id="305" r:id="rId16"/>
    <p:sldId id="317" r:id="rId17"/>
    <p:sldId id="287" r:id="rId18"/>
    <p:sldId id="315" r:id="rId19"/>
    <p:sldId id="301" r:id="rId2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C0FF"/>
    <a:srgbClr val="549DFB"/>
    <a:srgbClr val="3D6AFF"/>
    <a:srgbClr val="5F85FF"/>
    <a:srgbClr val="A0ABFB"/>
    <a:srgbClr val="CD6D66"/>
    <a:srgbClr val="FFFFFF"/>
    <a:srgbClr val="990000"/>
    <a:srgbClr val="D2C8FF"/>
    <a:srgbClr val="CFC6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39" autoAdjust="0"/>
    <p:restoredTop sz="94647"/>
  </p:normalViewPr>
  <p:slideViewPr>
    <p:cSldViewPr snapToGrid="0" snapToObjects="1">
      <p:cViewPr varScale="1">
        <p:scale>
          <a:sx n="164" d="100"/>
          <a:sy n="164" d="100"/>
        </p:scale>
        <p:origin x="-2056" y="-112"/>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watsonb:Desktop:Bret's%20Folder:Foothill%20College:Enrollment:ResidentEnrollment_ByCampus12_7_2017.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watsonb:Desktop:Bret's%20Folder:Foothill%20College:Enrollment:ResidentEnrollment_ByCampus12_7_2017.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watsonb:Downloads:Historical%20Dashboards%20-%2001.29.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FHDA District - Resident FTES</a:t>
            </a:r>
          </a:p>
        </c:rich>
      </c:tx>
      <c:layout/>
      <c:overlay val="0"/>
    </c:title>
    <c:autoTitleDeleted val="0"/>
    <c:view3D>
      <c:rotX val="15"/>
      <c:rotY val="20"/>
      <c:rAngAx val="1"/>
    </c:view3D>
    <c:floor>
      <c:thickness val="0"/>
    </c:floor>
    <c:sideWall>
      <c:thickness val="0"/>
    </c:sideWall>
    <c:backWall>
      <c:thickness val="0"/>
    </c:backWall>
    <c:plotArea>
      <c:layout>
        <c:manualLayout>
          <c:layoutTarget val="inner"/>
          <c:xMode val="edge"/>
          <c:yMode val="edge"/>
          <c:x val="0.135094925634296"/>
          <c:y val="0.126986185749848"/>
          <c:w val="0.793325863113265"/>
          <c:h val="0.643440207694527"/>
        </c:manualLayout>
      </c:layout>
      <c:bar3DChart>
        <c:barDir val="col"/>
        <c:grouping val="clustered"/>
        <c:varyColors val="0"/>
        <c:ser>
          <c:idx val="0"/>
          <c:order val="0"/>
          <c:tx>
            <c:strRef>
              <c:f>'District FTES'!$A$3</c:f>
              <c:strCache>
                <c:ptCount val="1"/>
                <c:pt idx="0">
                  <c:v>FHDA District</c:v>
                </c:pt>
              </c:strCache>
            </c:strRef>
          </c:tx>
          <c:spPr>
            <a:solidFill>
              <a:srgbClr val="4E96EC"/>
            </a:solidFill>
          </c:spPr>
          <c:invertIfNegative val="0"/>
          <c:dPt>
            <c:idx val="8"/>
            <c:invertIfNegative val="0"/>
            <c:bubble3D val="0"/>
            <c:spPr>
              <a:solidFill>
                <a:srgbClr val="A298DE"/>
              </a:solidFill>
            </c:spPr>
          </c:dPt>
          <c:dLbls>
            <c:dLbl>
              <c:idx val="0"/>
              <c:layout>
                <c:manualLayout>
                  <c:x val="0.0"/>
                  <c:y val="-0.0193709728695253"/>
                </c:manualLayout>
              </c:layout>
              <c:showLegendKey val="0"/>
              <c:showVal val="1"/>
              <c:showCatName val="0"/>
              <c:showSerName val="0"/>
              <c:showPercent val="0"/>
              <c:showBubbleSize val="0"/>
            </c:dLbl>
            <c:dLbl>
              <c:idx val="1"/>
              <c:layout>
                <c:manualLayout>
                  <c:x val="0.00769230769230766"/>
                  <c:y val="-0.0156494522691706"/>
                </c:manualLayout>
              </c:layout>
              <c:showLegendKey val="0"/>
              <c:showVal val="1"/>
              <c:showCatName val="0"/>
              <c:showSerName val="0"/>
              <c:showPercent val="0"/>
              <c:showBubbleSize val="0"/>
            </c:dLbl>
            <c:dLbl>
              <c:idx val="2"/>
              <c:layout>
                <c:manualLayout>
                  <c:x val="0.011390610197394"/>
                  <c:y val="-0.0183632303763929"/>
                </c:manualLayout>
              </c:layout>
              <c:showLegendKey val="0"/>
              <c:showVal val="1"/>
              <c:showCatName val="0"/>
              <c:showSerName val="0"/>
              <c:showPercent val="0"/>
              <c:showBubbleSize val="0"/>
            </c:dLbl>
            <c:dLbl>
              <c:idx val="3"/>
              <c:layout>
                <c:manualLayout>
                  <c:x val="0.00986193293885601"/>
                  <c:y val="-0.010854816824966"/>
                </c:manualLayout>
              </c:layout>
              <c:showLegendKey val="0"/>
              <c:showVal val="1"/>
              <c:showCatName val="0"/>
              <c:showSerName val="0"/>
              <c:showPercent val="0"/>
              <c:showBubbleSize val="0"/>
            </c:dLbl>
            <c:dLbl>
              <c:idx val="4"/>
              <c:layout>
                <c:manualLayout>
                  <c:x val="0.00591700445728307"/>
                  <c:y val="-0.0108548168249661"/>
                </c:manualLayout>
              </c:layout>
              <c:showLegendKey val="0"/>
              <c:showVal val="1"/>
              <c:showCatName val="0"/>
              <c:showSerName val="0"/>
              <c:showPercent val="0"/>
              <c:showBubbleSize val="0"/>
            </c:dLbl>
            <c:dLbl>
              <c:idx val="5"/>
              <c:layout>
                <c:manualLayout>
                  <c:x val="0.00788954635108474"/>
                  <c:y val="-0.00814111261872456"/>
                </c:manualLayout>
              </c:layout>
              <c:showLegendKey val="0"/>
              <c:showVal val="1"/>
              <c:showCatName val="0"/>
              <c:showSerName val="0"/>
              <c:showPercent val="0"/>
              <c:showBubbleSize val="0"/>
            </c:dLbl>
            <c:dLbl>
              <c:idx val="6"/>
              <c:layout>
                <c:manualLayout>
                  <c:x val="0.0100534716372174"/>
                  <c:y val="-0.00276728183850361"/>
                </c:manualLayout>
              </c:layout>
              <c:showLegendKey val="0"/>
              <c:showVal val="1"/>
              <c:showCatName val="0"/>
              <c:showSerName val="0"/>
              <c:showPercent val="0"/>
              <c:showBubbleSize val="0"/>
            </c:dLbl>
            <c:dLbl>
              <c:idx val="7"/>
              <c:layout>
                <c:manualLayout>
                  <c:x val="0.00986196849566451"/>
                  <c:y val="-0.019371190765733"/>
                </c:manualLayout>
              </c:layout>
              <c:showLegendKey val="0"/>
              <c:showVal val="1"/>
              <c:showCatName val="0"/>
              <c:showSerName val="0"/>
              <c:showPercent val="0"/>
              <c:showBubbleSize val="0"/>
            </c:dLbl>
            <c:dLbl>
              <c:idx val="8"/>
              <c:layout>
                <c:manualLayout>
                  <c:x val="0.0170288553564655"/>
                  <c:y val="-0.0121568652231333"/>
                </c:manualLayout>
              </c:layout>
              <c:spPr/>
              <c:txPr>
                <a:bodyPr/>
                <a:lstStyle/>
                <a:p>
                  <a:pPr>
                    <a:defRPr sz="1100" b="1">
                      <a:solidFill>
                        <a:srgbClr val="0000FF"/>
                      </a:solidFill>
                    </a:defRPr>
                  </a:pPr>
                  <a:endParaRPr lang="en-US"/>
                </a:p>
              </c:txPr>
              <c:showLegendKey val="0"/>
              <c:showVal val="1"/>
              <c:showCatName val="0"/>
              <c:showSerName val="0"/>
              <c:showPercent val="0"/>
              <c:showBubbleSize val="0"/>
            </c:dLbl>
            <c:txPr>
              <a:bodyPr/>
              <a:lstStyle/>
              <a:p>
                <a:pPr>
                  <a:defRPr b="1"/>
                </a:pPr>
                <a:endParaRPr lang="en-US"/>
              </a:p>
            </c:txPr>
            <c:showLegendKey val="0"/>
            <c:showVal val="1"/>
            <c:showCatName val="0"/>
            <c:showSerName val="0"/>
            <c:showPercent val="0"/>
            <c:showBubbleSize val="0"/>
            <c:showLeaderLines val="0"/>
          </c:dLbls>
          <c:cat>
            <c:strRef>
              <c:f>'District FTES'!$B$2:$J$2</c:f>
              <c:strCache>
                <c:ptCount val="9"/>
                <c:pt idx="0">
                  <c:v>2009/10</c:v>
                </c:pt>
                <c:pt idx="1">
                  <c:v>2010/11</c:v>
                </c:pt>
                <c:pt idx="2">
                  <c:v>2011/12</c:v>
                </c:pt>
                <c:pt idx="3">
                  <c:v>2012/13</c:v>
                </c:pt>
                <c:pt idx="4">
                  <c:v>2013/14</c:v>
                </c:pt>
                <c:pt idx="5">
                  <c:v>2014/15</c:v>
                </c:pt>
                <c:pt idx="6">
                  <c:v>2015/16</c:v>
                </c:pt>
                <c:pt idx="7">
                  <c:v>2016/17</c:v>
                </c:pt>
                <c:pt idx="8">
                  <c:v>2017/18*</c:v>
                </c:pt>
              </c:strCache>
            </c:strRef>
          </c:cat>
          <c:val>
            <c:numRef>
              <c:f>'District FTES'!$B$3:$J$3</c:f>
              <c:numCache>
                <c:formatCode>_-* #,##0_-;\-* #,##0_-;_-* "-"??_-;_-@_-</c:formatCode>
                <c:ptCount val="9"/>
                <c:pt idx="0">
                  <c:v>32988.0</c:v>
                </c:pt>
                <c:pt idx="1">
                  <c:v>30688.0</c:v>
                </c:pt>
                <c:pt idx="2">
                  <c:v>29455.0</c:v>
                </c:pt>
                <c:pt idx="3">
                  <c:v>27771.0</c:v>
                </c:pt>
                <c:pt idx="4">
                  <c:v>27442.0</c:v>
                </c:pt>
                <c:pt idx="5">
                  <c:v>27353.0</c:v>
                </c:pt>
                <c:pt idx="6">
                  <c:v>27143.0</c:v>
                </c:pt>
                <c:pt idx="7">
                  <c:v>25967.0</c:v>
                </c:pt>
                <c:pt idx="8">
                  <c:v>25108.0</c:v>
                </c:pt>
              </c:numCache>
            </c:numRef>
          </c:val>
        </c:ser>
        <c:dLbls>
          <c:showLegendKey val="0"/>
          <c:showVal val="1"/>
          <c:showCatName val="0"/>
          <c:showSerName val="0"/>
          <c:showPercent val="0"/>
          <c:showBubbleSize val="0"/>
        </c:dLbls>
        <c:gapWidth val="150"/>
        <c:shape val="box"/>
        <c:axId val="2098916936"/>
        <c:axId val="2067486344"/>
        <c:axId val="0"/>
      </c:bar3DChart>
      <c:catAx>
        <c:axId val="2098916936"/>
        <c:scaling>
          <c:orientation val="minMax"/>
        </c:scaling>
        <c:delete val="0"/>
        <c:axPos val="b"/>
        <c:title>
          <c:tx>
            <c:rich>
              <a:bodyPr/>
              <a:lstStyle/>
              <a:p>
                <a:pPr>
                  <a:defRPr sz="1200">
                    <a:solidFill>
                      <a:srgbClr val="0000FF"/>
                    </a:solidFill>
                  </a:defRPr>
                </a:pPr>
                <a:r>
                  <a:rPr lang="en-US" sz="1200" dirty="0" smtClean="0">
                    <a:solidFill>
                      <a:srgbClr val="0000FF"/>
                    </a:solidFill>
                  </a:rPr>
                  <a:t>Projected</a:t>
                </a:r>
                <a:endParaRPr lang="en-US" sz="1200" dirty="0">
                  <a:solidFill>
                    <a:srgbClr val="0000FF"/>
                  </a:solidFill>
                </a:endParaRPr>
              </a:p>
            </c:rich>
          </c:tx>
          <c:layout>
            <c:manualLayout>
              <c:xMode val="edge"/>
              <c:yMode val="edge"/>
              <c:x val="0.814296921188035"/>
              <c:y val="0.266569426852352"/>
            </c:manualLayout>
          </c:layout>
          <c:overlay val="0"/>
          <c:spPr>
            <a:ln>
              <a:noFill/>
            </a:ln>
          </c:spPr>
        </c:title>
        <c:majorTickMark val="out"/>
        <c:minorTickMark val="none"/>
        <c:tickLblPos val="nextTo"/>
        <c:txPr>
          <a:bodyPr/>
          <a:lstStyle/>
          <a:p>
            <a:pPr>
              <a:defRPr b="1"/>
            </a:pPr>
            <a:endParaRPr lang="en-US"/>
          </a:p>
        </c:txPr>
        <c:crossAx val="2067486344"/>
        <c:crossesAt val="0.0"/>
        <c:auto val="1"/>
        <c:lblAlgn val="ctr"/>
        <c:lblOffset val="100"/>
        <c:noMultiLvlLbl val="0"/>
      </c:catAx>
      <c:valAx>
        <c:axId val="2067486344"/>
        <c:scaling>
          <c:orientation val="minMax"/>
          <c:max val="35000.0"/>
          <c:min val="10000.0"/>
        </c:scaling>
        <c:delete val="0"/>
        <c:axPos val="l"/>
        <c:majorGridlines/>
        <c:title>
          <c:tx>
            <c:rich>
              <a:bodyPr rot="0" vert="horz"/>
              <a:lstStyle/>
              <a:p>
                <a:pPr>
                  <a:defRPr/>
                </a:pPr>
                <a:r>
                  <a:rPr lang="en-US" sz="1200"/>
                  <a:t>FTES</a:t>
                </a:r>
              </a:p>
            </c:rich>
          </c:tx>
          <c:layout>
            <c:manualLayout>
              <c:xMode val="edge"/>
              <c:yMode val="edge"/>
              <c:x val="0.0264883753436146"/>
              <c:y val="0.0912026837893567"/>
            </c:manualLayout>
          </c:layout>
          <c:overlay val="0"/>
        </c:title>
        <c:numFmt formatCode="_-* #,##0_-;\-* #,##0_-;_-* &quot;-&quot;??_-;_-@_-" sourceLinked="1"/>
        <c:majorTickMark val="out"/>
        <c:minorTickMark val="none"/>
        <c:tickLblPos val="nextTo"/>
        <c:txPr>
          <a:bodyPr/>
          <a:lstStyle/>
          <a:p>
            <a:pPr>
              <a:defRPr b="1"/>
            </a:pPr>
            <a:endParaRPr lang="en-US"/>
          </a:p>
        </c:txPr>
        <c:crossAx val="2098916936"/>
        <c:crosses val="autoZero"/>
        <c:crossBetween val="between"/>
        <c:majorUnit val="5000.0"/>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2000" baseline="0" dirty="0" smtClean="0"/>
              <a:t> De Anza &amp; Foothill College Resident FTES</a:t>
            </a:r>
            <a:endParaRPr lang="en-US" sz="2000" baseline="0" dirty="0"/>
          </a:p>
          <a:p>
            <a:pPr>
              <a:defRPr/>
            </a:pPr>
            <a:r>
              <a:rPr lang="en-US" sz="1400" baseline="0" dirty="0"/>
              <a:t>Fiscal Years 2009/10 to 2017/18 (Projected) </a:t>
            </a:r>
            <a:endParaRPr lang="en-US" sz="1400" dirty="0"/>
          </a:p>
        </c:rich>
      </c:tx>
      <c:layout>
        <c:manualLayout>
          <c:xMode val="edge"/>
          <c:yMode val="edge"/>
          <c:x val="0.207044153443074"/>
          <c:y val="0.0"/>
        </c:manualLayout>
      </c:layout>
      <c:overlay val="0"/>
    </c:title>
    <c:autoTitleDeleted val="0"/>
    <c:plotArea>
      <c:layout>
        <c:manualLayout>
          <c:layoutTarget val="inner"/>
          <c:xMode val="edge"/>
          <c:yMode val="edge"/>
          <c:x val="0.167087926509186"/>
          <c:y val="0.144262295081967"/>
          <c:w val="0.762468871504199"/>
          <c:h val="0.733289789595973"/>
        </c:manualLayout>
      </c:layout>
      <c:lineChart>
        <c:grouping val="standard"/>
        <c:varyColors val="0"/>
        <c:ser>
          <c:idx val="0"/>
          <c:order val="0"/>
          <c:tx>
            <c:strRef>
              <c:f>Sheet1!$A$6</c:f>
              <c:strCache>
                <c:ptCount val="1"/>
                <c:pt idx="0">
                  <c:v>De Anza College</c:v>
                </c:pt>
              </c:strCache>
            </c:strRef>
          </c:tx>
          <c:spPr>
            <a:ln w="57150" cmpd="sng">
              <a:solidFill>
                <a:srgbClr val="5BC05B"/>
              </a:solidFill>
            </a:ln>
          </c:spPr>
          <c:marker>
            <c:spPr>
              <a:solidFill>
                <a:srgbClr val="5BC05B"/>
              </a:solidFill>
              <a:ln w="57150" cmpd="sng">
                <a:solidFill>
                  <a:srgbClr val="5BC05B"/>
                </a:solidFill>
              </a:ln>
              <a:scene3d>
                <a:camera prst="orthographicFront"/>
                <a:lightRig rig="threePt" dir="t"/>
              </a:scene3d>
              <a:sp3d>
                <a:bevelT/>
              </a:sp3d>
            </c:spPr>
          </c:marker>
          <c:dLbls>
            <c:dLbl>
              <c:idx val="0"/>
              <c:layout>
                <c:manualLayout>
                  <c:x val="-0.042309719857846"/>
                  <c:y val="-0.052459007003368"/>
                </c:manualLayout>
              </c:layout>
              <c:showLegendKey val="0"/>
              <c:showVal val="1"/>
              <c:showCatName val="0"/>
              <c:showSerName val="0"/>
              <c:showPercent val="0"/>
              <c:showBubbleSize val="0"/>
            </c:dLbl>
            <c:dLbl>
              <c:idx val="1"/>
              <c:layout>
                <c:manualLayout>
                  <c:x val="-0.0592251661692271"/>
                  <c:y val="-0.0557380911992602"/>
                </c:manualLayout>
              </c:layout>
              <c:showLegendKey val="0"/>
              <c:showVal val="1"/>
              <c:showCatName val="0"/>
              <c:showSerName val="0"/>
              <c:showPercent val="0"/>
              <c:showBubbleSize val="0"/>
            </c:dLbl>
            <c:dLbl>
              <c:idx val="2"/>
              <c:layout>
                <c:manualLayout>
                  <c:x val="-0.05"/>
                  <c:y val="-0.0491803278688524"/>
                </c:manualLayout>
              </c:layout>
              <c:showLegendKey val="0"/>
              <c:showVal val="1"/>
              <c:showCatName val="0"/>
              <c:showSerName val="0"/>
              <c:showPercent val="0"/>
              <c:showBubbleSize val="0"/>
            </c:dLbl>
            <c:dLbl>
              <c:idx val="3"/>
              <c:layout>
                <c:manualLayout>
                  <c:x val="-0.0385993485342019"/>
                  <c:y val="-0.0459016425158157"/>
                </c:manualLayout>
              </c:layout>
              <c:showLegendKey val="0"/>
              <c:showVal val="1"/>
              <c:showCatName val="0"/>
              <c:showSerName val="0"/>
              <c:showPercent val="0"/>
              <c:showBubbleSize val="0"/>
            </c:dLbl>
            <c:dLbl>
              <c:idx val="4"/>
              <c:layout>
                <c:manualLayout>
                  <c:x val="-0.0428571428571428"/>
                  <c:y val="-0.0491803278688524"/>
                </c:manualLayout>
              </c:layout>
              <c:showLegendKey val="0"/>
              <c:showVal val="1"/>
              <c:showCatName val="0"/>
              <c:showSerName val="0"/>
              <c:showPercent val="0"/>
              <c:showBubbleSize val="0"/>
            </c:dLbl>
            <c:dLbl>
              <c:idx val="5"/>
              <c:layout>
                <c:manualLayout>
                  <c:x val="-0.0380952380952381"/>
                  <c:y val="-0.0524590163934426"/>
                </c:manualLayout>
              </c:layout>
              <c:showLegendKey val="0"/>
              <c:showVal val="1"/>
              <c:showCatName val="0"/>
              <c:showSerName val="0"/>
              <c:showPercent val="0"/>
              <c:showBubbleSize val="0"/>
            </c:dLbl>
            <c:dLbl>
              <c:idx val="6"/>
              <c:layout>
                <c:manualLayout>
                  <c:x val="-0.0452380952380952"/>
                  <c:y val="-0.039344262295082"/>
                </c:manualLayout>
              </c:layout>
              <c:showLegendKey val="0"/>
              <c:showVal val="1"/>
              <c:showCatName val="0"/>
              <c:showSerName val="0"/>
              <c:showPercent val="0"/>
              <c:showBubbleSize val="0"/>
            </c:dLbl>
            <c:dLbl>
              <c:idx val="7"/>
              <c:layout>
                <c:manualLayout>
                  <c:x val="-0.0329227461851396"/>
                  <c:y val="-0.0607240504975675"/>
                </c:manualLayout>
              </c:layout>
              <c:showLegendKey val="0"/>
              <c:showVal val="1"/>
              <c:showCatName val="0"/>
              <c:showSerName val="0"/>
              <c:showPercent val="0"/>
              <c:showBubbleSize val="0"/>
            </c:dLbl>
            <c:dLbl>
              <c:idx val="8"/>
              <c:layout>
                <c:manualLayout>
                  <c:x val="-0.0402024426418618"/>
                  <c:y val="-0.0542023487894626"/>
                </c:manualLayout>
              </c:layout>
              <c:numFmt formatCode="#,##0" sourceLinked="0"/>
              <c:spPr/>
              <c:txPr>
                <a:bodyPr/>
                <a:lstStyle/>
                <a:p>
                  <a:pPr>
                    <a:defRPr b="1">
                      <a:solidFill>
                        <a:srgbClr val="0000FF"/>
                      </a:solidFill>
                    </a:defRPr>
                  </a:pPr>
                  <a:endParaRPr lang="en-US"/>
                </a:p>
              </c:txPr>
              <c:showLegendKey val="0"/>
              <c:showVal val="1"/>
              <c:showCatName val="0"/>
              <c:showSerName val="0"/>
              <c:showPercent val="0"/>
              <c:showBubbleSize val="0"/>
            </c:dLbl>
            <c:numFmt formatCode="#,##0" sourceLinked="0"/>
            <c:showLegendKey val="0"/>
            <c:showVal val="1"/>
            <c:showCatName val="0"/>
            <c:showSerName val="0"/>
            <c:showPercent val="0"/>
            <c:showBubbleSize val="0"/>
            <c:showLeaderLines val="0"/>
          </c:dLbls>
          <c:cat>
            <c:strRef>
              <c:f>Sheet1!$B$5:$J$5</c:f>
              <c:strCache>
                <c:ptCount val="9"/>
                <c:pt idx="0">
                  <c:v>09/10</c:v>
                </c:pt>
                <c:pt idx="1">
                  <c:v>10/11</c:v>
                </c:pt>
                <c:pt idx="2">
                  <c:v>11/12</c:v>
                </c:pt>
                <c:pt idx="3">
                  <c:v>12/13</c:v>
                </c:pt>
                <c:pt idx="4">
                  <c:v>13/14</c:v>
                </c:pt>
                <c:pt idx="5">
                  <c:v>14/15</c:v>
                </c:pt>
                <c:pt idx="6">
                  <c:v>15/16</c:v>
                </c:pt>
                <c:pt idx="7">
                  <c:v>16/17</c:v>
                </c:pt>
                <c:pt idx="8">
                  <c:v>17/18</c:v>
                </c:pt>
              </c:strCache>
            </c:strRef>
          </c:cat>
          <c:val>
            <c:numRef>
              <c:f>Sheet1!$B$6:$J$6</c:f>
              <c:numCache>
                <c:formatCode>_-* #,##0_-;\-* #,##0_-;_-* "-"??_-;_-@_-</c:formatCode>
                <c:ptCount val="9"/>
                <c:pt idx="0">
                  <c:v>18608.0</c:v>
                </c:pt>
                <c:pt idx="1">
                  <c:v>17642.0</c:v>
                </c:pt>
                <c:pt idx="2">
                  <c:v>17720.0</c:v>
                </c:pt>
                <c:pt idx="3">
                  <c:v>17190.0</c:v>
                </c:pt>
                <c:pt idx="4">
                  <c:v>16827.0</c:v>
                </c:pt>
                <c:pt idx="5">
                  <c:v>16663.0</c:v>
                </c:pt>
                <c:pt idx="6">
                  <c:v>16226.0</c:v>
                </c:pt>
                <c:pt idx="7">
                  <c:v>15340.0</c:v>
                </c:pt>
                <c:pt idx="8">
                  <c:v>14372.0</c:v>
                </c:pt>
              </c:numCache>
            </c:numRef>
          </c:val>
          <c:smooth val="0"/>
        </c:ser>
        <c:ser>
          <c:idx val="1"/>
          <c:order val="1"/>
          <c:tx>
            <c:strRef>
              <c:f>Sheet1!$A$7</c:f>
              <c:strCache>
                <c:ptCount val="1"/>
                <c:pt idx="0">
                  <c:v>Foothill College</c:v>
                </c:pt>
              </c:strCache>
            </c:strRef>
          </c:tx>
          <c:spPr>
            <a:ln>
              <a:solidFill>
                <a:schemeClr val="accent2">
                  <a:lumMod val="75000"/>
                  <a:lumOff val="25000"/>
                </a:schemeClr>
              </a:solidFill>
            </a:ln>
          </c:spPr>
          <c:marker>
            <c:spPr>
              <a:solidFill>
                <a:srgbClr val="E1363B"/>
              </a:solidFill>
              <a:ln>
                <a:solidFill>
                  <a:schemeClr val="accent2">
                    <a:lumMod val="75000"/>
                    <a:lumOff val="25000"/>
                  </a:schemeClr>
                </a:solidFill>
              </a:ln>
              <a:scene3d>
                <a:camera prst="orthographicFront"/>
                <a:lightRig rig="threePt" dir="t"/>
              </a:scene3d>
              <a:sp3d>
                <a:bevelT/>
              </a:sp3d>
            </c:spPr>
          </c:marker>
          <c:dLbls>
            <c:dLbl>
              <c:idx val="0"/>
              <c:layout>
                <c:manualLayout>
                  <c:x val="-0.0487176012812979"/>
                  <c:y val="-0.0578714902262306"/>
                </c:manualLayout>
              </c:layout>
              <c:showLegendKey val="0"/>
              <c:showVal val="1"/>
              <c:showCatName val="0"/>
              <c:showSerName val="0"/>
              <c:showPercent val="0"/>
              <c:showBubbleSize val="0"/>
            </c:dLbl>
            <c:dLbl>
              <c:idx val="1"/>
              <c:layout>
                <c:manualLayout>
                  <c:x val="-0.0345556658454924"/>
                  <c:y val="-0.0453212231836685"/>
                </c:manualLayout>
              </c:layout>
              <c:showLegendKey val="0"/>
              <c:showVal val="1"/>
              <c:showCatName val="0"/>
              <c:showSerName val="0"/>
              <c:showPercent val="0"/>
              <c:showBubbleSize val="0"/>
            </c:dLbl>
            <c:dLbl>
              <c:idx val="2"/>
              <c:layout>
                <c:manualLayout>
                  <c:x val="-0.035440656870863"/>
                  <c:y val="-0.054166698488586"/>
                </c:manualLayout>
              </c:layout>
              <c:showLegendKey val="0"/>
              <c:showVal val="1"/>
              <c:showCatName val="0"/>
              <c:showSerName val="0"/>
              <c:showPercent val="0"/>
              <c:showBubbleSize val="0"/>
            </c:dLbl>
            <c:dLbl>
              <c:idx val="3"/>
              <c:layout>
                <c:manualLayout>
                  <c:x val="-0.0554460700703493"/>
                  <c:y val="-0.0581610833927299"/>
                </c:manualLayout>
              </c:layout>
              <c:showLegendKey val="0"/>
              <c:showVal val="1"/>
              <c:showCatName val="0"/>
              <c:showSerName val="0"/>
              <c:showPercent val="0"/>
              <c:showBubbleSize val="0"/>
            </c:dLbl>
            <c:dLbl>
              <c:idx val="4"/>
              <c:layout>
                <c:manualLayout>
                  <c:x val="-0.0525778081253778"/>
                  <c:y val="-0.0516039308343763"/>
                </c:manualLayout>
              </c:layout>
              <c:showLegendKey val="0"/>
              <c:showVal val="1"/>
              <c:showCatName val="0"/>
              <c:showSerName val="0"/>
              <c:showPercent val="0"/>
              <c:showBubbleSize val="0"/>
            </c:dLbl>
            <c:dLbl>
              <c:idx val="5"/>
              <c:layout>
                <c:manualLayout>
                  <c:x val="-0.0424466536718834"/>
                  <c:y val="-0.0525957139693135"/>
                </c:manualLayout>
              </c:layout>
              <c:showLegendKey val="0"/>
              <c:showVal val="1"/>
              <c:showCatName val="0"/>
              <c:showSerName val="0"/>
              <c:showPercent val="0"/>
              <c:showBubbleSize val="0"/>
            </c:dLbl>
            <c:dLbl>
              <c:idx val="6"/>
              <c:layout>
                <c:manualLayout>
                  <c:x val="-0.0393176195888643"/>
                  <c:y val="-0.049180521930394"/>
                </c:manualLayout>
              </c:layout>
              <c:showLegendKey val="0"/>
              <c:showVal val="1"/>
              <c:showCatName val="0"/>
              <c:showSerName val="0"/>
              <c:showPercent val="0"/>
              <c:showBubbleSize val="0"/>
            </c:dLbl>
            <c:dLbl>
              <c:idx val="7"/>
              <c:layout>
                <c:manualLayout>
                  <c:x val="-0.0434684499349404"/>
                  <c:y val="-0.0459016549943866"/>
                </c:manualLayout>
              </c:layout>
              <c:showLegendKey val="0"/>
              <c:showVal val="1"/>
              <c:showCatName val="0"/>
              <c:showSerName val="0"/>
              <c:showPercent val="0"/>
              <c:showBubbleSize val="0"/>
            </c:dLbl>
            <c:dLbl>
              <c:idx val="8"/>
              <c:layout>
                <c:manualLayout>
                  <c:x val="-0.0404761904761905"/>
                  <c:y val="-0.0491803278688524"/>
                </c:manualLayout>
              </c:layout>
              <c:numFmt formatCode="#,##0" sourceLinked="0"/>
              <c:spPr/>
              <c:txPr>
                <a:bodyPr/>
                <a:lstStyle/>
                <a:p>
                  <a:pPr>
                    <a:defRPr b="1">
                      <a:solidFill>
                        <a:srgbClr val="0000FF"/>
                      </a:solidFill>
                    </a:defRPr>
                  </a:pPr>
                  <a:endParaRPr lang="en-US"/>
                </a:p>
              </c:txPr>
              <c:showLegendKey val="0"/>
              <c:showVal val="1"/>
              <c:showCatName val="0"/>
              <c:showSerName val="0"/>
              <c:showPercent val="0"/>
              <c:showBubbleSize val="0"/>
            </c:dLbl>
            <c:numFmt formatCode="#,##0" sourceLinked="0"/>
            <c:showLegendKey val="0"/>
            <c:showVal val="1"/>
            <c:showCatName val="0"/>
            <c:showSerName val="0"/>
            <c:showPercent val="0"/>
            <c:showBubbleSize val="0"/>
            <c:showLeaderLines val="0"/>
          </c:dLbls>
          <c:cat>
            <c:strRef>
              <c:f>Sheet1!$B$5:$J$5</c:f>
              <c:strCache>
                <c:ptCount val="9"/>
                <c:pt idx="0">
                  <c:v>09/10</c:v>
                </c:pt>
                <c:pt idx="1">
                  <c:v>10/11</c:v>
                </c:pt>
                <c:pt idx="2">
                  <c:v>11/12</c:v>
                </c:pt>
                <c:pt idx="3">
                  <c:v>12/13</c:v>
                </c:pt>
                <c:pt idx="4">
                  <c:v>13/14</c:v>
                </c:pt>
                <c:pt idx="5">
                  <c:v>14/15</c:v>
                </c:pt>
                <c:pt idx="6">
                  <c:v>15/16</c:v>
                </c:pt>
                <c:pt idx="7">
                  <c:v>16/17</c:v>
                </c:pt>
                <c:pt idx="8">
                  <c:v>17/18</c:v>
                </c:pt>
              </c:strCache>
            </c:strRef>
          </c:cat>
          <c:val>
            <c:numRef>
              <c:f>Sheet1!$B$7:$J$7</c:f>
              <c:numCache>
                <c:formatCode>_-* #,##0_-;\-* #,##0_-;_-* "-"??_-;_-@_-</c:formatCode>
                <c:ptCount val="9"/>
                <c:pt idx="0">
                  <c:v>14380.0</c:v>
                </c:pt>
                <c:pt idx="1">
                  <c:v>13046.0</c:v>
                </c:pt>
                <c:pt idx="2">
                  <c:v>11735.0</c:v>
                </c:pt>
                <c:pt idx="3">
                  <c:v>10581.0</c:v>
                </c:pt>
                <c:pt idx="4">
                  <c:v>10615.0</c:v>
                </c:pt>
                <c:pt idx="5">
                  <c:v>10690.0</c:v>
                </c:pt>
                <c:pt idx="6">
                  <c:v>10917.0</c:v>
                </c:pt>
                <c:pt idx="7">
                  <c:v>10627.0</c:v>
                </c:pt>
                <c:pt idx="8">
                  <c:v>10736.0</c:v>
                </c:pt>
              </c:numCache>
            </c:numRef>
          </c:val>
          <c:smooth val="0"/>
        </c:ser>
        <c:dLbls>
          <c:showLegendKey val="0"/>
          <c:showVal val="0"/>
          <c:showCatName val="0"/>
          <c:showSerName val="0"/>
          <c:showPercent val="0"/>
          <c:showBubbleSize val="0"/>
        </c:dLbls>
        <c:marker val="1"/>
        <c:smooth val="0"/>
        <c:axId val="2118363256"/>
        <c:axId val="2118370280"/>
      </c:lineChart>
      <c:catAx>
        <c:axId val="2118363256"/>
        <c:scaling>
          <c:orientation val="minMax"/>
        </c:scaling>
        <c:delete val="0"/>
        <c:axPos val="b"/>
        <c:title>
          <c:tx>
            <c:rich>
              <a:bodyPr/>
              <a:lstStyle/>
              <a:p>
                <a:pPr>
                  <a:defRPr sz="1200">
                    <a:solidFill>
                      <a:srgbClr val="0000FF"/>
                    </a:solidFill>
                  </a:defRPr>
                </a:pPr>
                <a:r>
                  <a:rPr lang="en-US" sz="1200" dirty="0" smtClean="0">
                    <a:solidFill>
                      <a:srgbClr val="0000FF"/>
                    </a:solidFill>
                  </a:rPr>
                  <a:t>Projected</a:t>
                </a:r>
                <a:endParaRPr lang="en-US" sz="1200" dirty="0">
                  <a:solidFill>
                    <a:srgbClr val="0000FF"/>
                  </a:solidFill>
                </a:endParaRPr>
              </a:p>
            </c:rich>
          </c:tx>
          <c:layout>
            <c:manualLayout>
              <c:xMode val="edge"/>
              <c:yMode val="edge"/>
              <c:x val="0.85173625327303"/>
              <c:y val="0.410592110953301"/>
            </c:manualLayout>
          </c:layout>
          <c:overlay val="0"/>
        </c:title>
        <c:majorTickMark val="out"/>
        <c:minorTickMark val="none"/>
        <c:tickLblPos val="nextTo"/>
        <c:crossAx val="2118370280"/>
        <c:crosses val="autoZero"/>
        <c:auto val="1"/>
        <c:lblAlgn val="ctr"/>
        <c:lblOffset val="100"/>
        <c:noMultiLvlLbl val="0"/>
      </c:catAx>
      <c:valAx>
        <c:axId val="2118370280"/>
        <c:scaling>
          <c:orientation val="minMax"/>
          <c:min val="9000.0"/>
        </c:scaling>
        <c:delete val="0"/>
        <c:axPos val="l"/>
        <c:majorGridlines/>
        <c:title>
          <c:tx>
            <c:rich>
              <a:bodyPr rot="0" vert="horz"/>
              <a:lstStyle/>
              <a:p>
                <a:pPr>
                  <a:defRPr sz="1200"/>
                </a:pPr>
                <a:r>
                  <a:rPr lang="en-US" sz="1200"/>
                  <a:t>FTES</a:t>
                </a:r>
              </a:p>
            </c:rich>
          </c:tx>
          <c:layout/>
          <c:overlay val="0"/>
        </c:title>
        <c:numFmt formatCode="#,##0" sourceLinked="0"/>
        <c:majorTickMark val="out"/>
        <c:minorTickMark val="none"/>
        <c:tickLblPos val="nextTo"/>
        <c:crossAx val="2118363256"/>
        <c:crosses val="autoZero"/>
        <c:crossBetween val="between"/>
        <c:majorUnit val="1000.0"/>
      </c:valAx>
      <c:spPr>
        <a:noFill/>
      </c:spPr>
    </c:plotArea>
    <c:legend>
      <c:legendPos val="r"/>
      <c:layout>
        <c:manualLayout>
          <c:xMode val="edge"/>
          <c:yMode val="edge"/>
          <c:x val="0.749622645719336"/>
          <c:y val="0.165301923325158"/>
          <c:w val="0.233849273728769"/>
          <c:h val="0.171035497611979"/>
        </c:manualLayout>
      </c:layout>
      <c:overlay val="0"/>
      <c:spPr>
        <a:solidFill>
          <a:srgbClr val="D2C8FF"/>
        </a:solidFill>
        <a:ln w="25400" cap="flat" cmpd="sng" algn="ctr">
          <a:solidFill>
            <a:schemeClr val="dk1"/>
          </a:solidFill>
          <a:prstDash val="solid"/>
        </a:ln>
        <a:effectLst/>
      </c:spPr>
      <c:txPr>
        <a:bodyPr/>
        <a:lstStyle/>
        <a:p>
          <a:pPr>
            <a:defRPr b="1">
              <a:solidFill>
                <a:schemeClr val="dk1"/>
              </a:solidFill>
              <a:latin typeface="+mn-lt"/>
              <a:ea typeface="+mn-ea"/>
              <a:cs typeface="+mn-cs"/>
            </a:defRPr>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0874468503937008"/>
          <c:y val="0.0601851851851852"/>
          <c:w val="0.876015966754156"/>
          <c:h val="0.822469378827647"/>
        </c:manualLayout>
      </c:layout>
      <c:bar3DChart>
        <c:barDir val="col"/>
        <c:grouping val="clustered"/>
        <c:varyColors val="0"/>
        <c:ser>
          <c:idx val="0"/>
          <c:order val="0"/>
          <c:tx>
            <c:strRef>
              <c:f>Chart!$A$4</c:f>
              <c:strCache>
                <c:ptCount val="1"/>
                <c:pt idx="0">
                  <c:v>De Anza</c:v>
                </c:pt>
              </c:strCache>
            </c:strRef>
          </c:tx>
          <c:spPr>
            <a:solidFill>
              <a:srgbClr val="AFDAB3"/>
            </a:solidFill>
            <a:effectLst>
              <a:outerShdw blurRad="76200" dir="18900000" sy="23000" kx="-1200000" algn="bl" rotWithShape="0">
                <a:prstClr val="black">
                  <a:alpha val="20000"/>
                </a:prstClr>
              </a:outerShdw>
            </a:effectLst>
            <a:scene3d>
              <a:camera prst="orthographicFront"/>
              <a:lightRig rig="threePt" dir="t"/>
            </a:scene3d>
            <a:sp3d>
              <a:bevelT w="165100" prst="coolSlant"/>
            </a:sp3d>
          </c:spPr>
          <c:invertIfNegative val="0"/>
          <c:dLbls>
            <c:dLbl>
              <c:idx val="0"/>
              <c:layout>
                <c:manualLayout>
                  <c:x val="-0.0138146760855871"/>
                  <c:y val="-0.00962549317828499"/>
                </c:manualLayout>
              </c:layout>
              <c:showLegendKey val="0"/>
              <c:showVal val="1"/>
              <c:showCatName val="0"/>
              <c:showSerName val="0"/>
              <c:showPercent val="0"/>
              <c:showBubbleSize val="0"/>
            </c:dLbl>
            <c:dLbl>
              <c:idx val="1"/>
              <c:layout>
                <c:manualLayout>
                  <c:x val="0.0138887062352152"/>
                  <c:y val="-0.0142551674982181"/>
                </c:manualLayout>
              </c:layout>
              <c:showLegendKey val="0"/>
              <c:showVal val="1"/>
              <c:showCatName val="0"/>
              <c:showSerName val="0"/>
              <c:showPercent val="0"/>
              <c:showBubbleSize val="0"/>
            </c:dLbl>
            <c:dLbl>
              <c:idx val="2"/>
              <c:layout>
                <c:manualLayout>
                  <c:x val="0.0138888539999849"/>
                  <c:y val="-0.0338460329664779"/>
                </c:manualLayout>
              </c:layout>
              <c:showLegendKey val="0"/>
              <c:showVal val="1"/>
              <c:showCatName val="0"/>
              <c:showSerName val="0"/>
              <c:showPercent val="0"/>
              <c:showBubbleSize val="0"/>
            </c:dLbl>
            <c:dLbl>
              <c:idx val="3"/>
              <c:layout>
                <c:manualLayout>
                  <c:x val="0.0138145283208174"/>
                  <c:y val="-0.0153275601775722"/>
                </c:manualLayout>
              </c:layout>
              <c:showLegendKey val="0"/>
              <c:showVal val="1"/>
              <c:showCatName val="0"/>
              <c:showSerName val="0"/>
              <c:showPercent val="0"/>
              <c:showBubbleSize val="0"/>
            </c:dLbl>
            <c:dLbl>
              <c:idx val="4"/>
              <c:layout>
                <c:manualLayout>
                  <c:x val="0.0147900713304873"/>
                  <c:y val="-0.0199572344975053"/>
                </c:manualLayout>
              </c:layout>
              <c:showLegendKey val="0"/>
              <c:showVal val="1"/>
              <c:showCatName val="0"/>
              <c:showSerName val="0"/>
              <c:showPercent val="0"/>
              <c:showBubbleSize val="0"/>
            </c:dLbl>
            <c:dLbl>
              <c:idx val="5"/>
              <c:layout>
                <c:manualLayout>
                  <c:x val="0.0138888539999849"/>
                  <c:y val="-0.0245869088174384"/>
                </c:manualLayout>
              </c:layout>
              <c:showLegendKey val="0"/>
              <c:showVal val="1"/>
              <c:showCatName val="0"/>
              <c:showSerName val="0"/>
              <c:showPercent val="0"/>
              <c:showBubbleSize val="0"/>
            </c:dLbl>
            <c:txPr>
              <a:bodyPr/>
              <a:lstStyle/>
              <a:p>
                <a:pPr>
                  <a:defRPr b="1"/>
                </a:pPr>
                <a:endParaRPr lang="en-US"/>
              </a:p>
            </c:txPr>
            <c:showLegendKey val="0"/>
            <c:showVal val="1"/>
            <c:showCatName val="0"/>
            <c:showSerName val="0"/>
            <c:showPercent val="0"/>
            <c:showBubbleSize val="0"/>
            <c:showLeaderLines val="0"/>
          </c:dLbls>
          <c:cat>
            <c:strRef>
              <c:f>Chart!$B$3:$G$3</c:f>
              <c:strCache>
                <c:ptCount val="6"/>
                <c:pt idx="0">
                  <c:v>2011/12</c:v>
                </c:pt>
                <c:pt idx="1">
                  <c:v>2012/13</c:v>
                </c:pt>
                <c:pt idx="2">
                  <c:v>2013/14</c:v>
                </c:pt>
                <c:pt idx="3">
                  <c:v>2014/15</c:v>
                </c:pt>
                <c:pt idx="4">
                  <c:v>2015/16</c:v>
                </c:pt>
                <c:pt idx="5">
                  <c:v>2016/17</c:v>
                </c:pt>
              </c:strCache>
            </c:strRef>
          </c:cat>
          <c:val>
            <c:numRef>
              <c:f>Chart!$B$4:$G$4</c:f>
              <c:numCache>
                <c:formatCode>0</c:formatCode>
                <c:ptCount val="6"/>
                <c:pt idx="0">
                  <c:v>563.3188889666756</c:v>
                </c:pt>
                <c:pt idx="1">
                  <c:v>550.0841357055796</c:v>
                </c:pt>
                <c:pt idx="2">
                  <c:v>538.0938364826675</c:v>
                </c:pt>
                <c:pt idx="3">
                  <c:v>531.039485618444</c:v>
                </c:pt>
                <c:pt idx="4">
                  <c:v>525.644639088266</c:v>
                </c:pt>
                <c:pt idx="5">
                  <c:v>498.2559132533075</c:v>
                </c:pt>
              </c:numCache>
            </c:numRef>
          </c:val>
        </c:ser>
        <c:ser>
          <c:idx val="1"/>
          <c:order val="1"/>
          <c:tx>
            <c:strRef>
              <c:f>Chart!$A$5</c:f>
              <c:strCache>
                <c:ptCount val="1"/>
                <c:pt idx="0">
                  <c:v>Foothill</c:v>
                </c:pt>
              </c:strCache>
            </c:strRef>
          </c:tx>
          <c:spPr>
            <a:solidFill>
              <a:srgbClr val="D90303"/>
            </a:solidFill>
            <a:effectLst>
              <a:outerShdw blurRad="76200" dir="18900000" sy="23000" kx="-1200000" algn="bl" rotWithShape="0">
                <a:prstClr val="black">
                  <a:alpha val="20000"/>
                </a:prstClr>
              </a:outerShdw>
            </a:effectLst>
            <a:scene3d>
              <a:camera prst="orthographicFront"/>
              <a:lightRig rig="threePt" dir="t"/>
            </a:scene3d>
            <a:sp3d>
              <a:bevelT w="165100" prst="coolSlant"/>
            </a:sp3d>
          </c:spPr>
          <c:invertIfNegative val="0"/>
          <c:dLbls>
            <c:dLbl>
              <c:idx val="0"/>
              <c:layout>
                <c:manualLayout>
                  <c:x val="0.0138888888888889"/>
                  <c:y val="-1.06094453400167E-17"/>
                </c:manualLayout>
              </c:layout>
              <c:showLegendKey val="0"/>
              <c:showVal val="1"/>
              <c:showCatName val="0"/>
              <c:showSerName val="0"/>
              <c:showPercent val="0"/>
              <c:showBubbleSize val="0"/>
            </c:dLbl>
            <c:dLbl>
              <c:idx val="1"/>
              <c:layout>
                <c:manualLayout>
                  <c:x val="0.0194444444444444"/>
                  <c:y val="-0.0231481481481481"/>
                </c:manualLayout>
              </c:layout>
              <c:showLegendKey val="0"/>
              <c:showVal val="1"/>
              <c:showCatName val="0"/>
              <c:showSerName val="0"/>
              <c:showPercent val="0"/>
              <c:showBubbleSize val="0"/>
            </c:dLbl>
            <c:dLbl>
              <c:idx val="2"/>
              <c:layout>
                <c:manualLayout>
                  <c:x val="0.0250000258588347"/>
                  <c:y val="-0.000366593520072286"/>
                </c:manualLayout>
              </c:layout>
              <c:showLegendKey val="0"/>
              <c:showVal val="1"/>
              <c:showCatName val="0"/>
              <c:showSerName val="0"/>
              <c:showPercent val="0"/>
              <c:showBubbleSize val="0"/>
            </c:dLbl>
            <c:dLbl>
              <c:idx val="3"/>
              <c:layout>
                <c:manualLayout>
                  <c:x val="0.0277775602352002"/>
                  <c:y val="-0.0106978858576391"/>
                </c:manualLayout>
              </c:layout>
              <c:showLegendKey val="0"/>
              <c:showVal val="1"/>
              <c:showCatName val="0"/>
              <c:showSerName val="0"/>
              <c:showPercent val="0"/>
              <c:showBubbleSize val="0"/>
            </c:dLbl>
            <c:dLbl>
              <c:idx val="4"/>
              <c:layout>
                <c:manualLayout>
                  <c:x val="0.0213211263871972"/>
                  <c:y val="-0.0142553919890448"/>
                </c:manualLayout>
              </c:layout>
              <c:showLegendKey val="0"/>
              <c:showVal val="1"/>
              <c:showCatName val="0"/>
              <c:showSerName val="0"/>
              <c:showPercent val="0"/>
              <c:showBubbleSize val="0"/>
            </c:dLbl>
            <c:dLbl>
              <c:idx val="5"/>
              <c:layout>
                <c:manualLayout>
                  <c:x val="0.0333333333333334"/>
                  <c:y val="-0.00462962962962963"/>
                </c:manualLayout>
              </c:layout>
              <c:showLegendKey val="0"/>
              <c:showVal val="1"/>
              <c:showCatName val="0"/>
              <c:showSerName val="0"/>
              <c:showPercent val="0"/>
              <c:showBubbleSize val="0"/>
            </c:dLbl>
            <c:txPr>
              <a:bodyPr/>
              <a:lstStyle/>
              <a:p>
                <a:pPr>
                  <a:defRPr b="1"/>
                </a:pPr>
                <a:endParaRPr lang="en-US"/>
              </a:p>
            </c:txPr>
            <c:showLegendKey val="0"/>
            <c:showVal val="1"/>
            <c:showCatName val="0"/>
            <c:showSerName val="0"/>
            <c:showPercent val="0"/>
            <c:showBubbleSize val="0"/>
            <c:showLeaderLines val="0"/>
          </c:dLbls>
          <c:cat>
            <c:strRef>
              <c:f>Chart!$B$3:$G$3</c:f>
              <c:strCache>
                <c:ptCount val="6"/>
                <c:pt idx="0">
                  <c:v>2011/12</c:v>
                </c:pt>
                <c:pt idx="1">
                  <c:v>2012/13</c:v>
                </c:pt>
                <c:pt idx="2">
                  <c:v>2013/14</c:v>
                </c:pt>
                <c:pt idx="3">
                  <c:v>2014/15</c:v>
                </c:pt>
                <c:pt idx="4">
                  <c:v>2015/16</c:v>
                </c:pt>
                <c:pt idx="5">
                  <c:v>2016/17</c:v>
                </c:pt>
              </c:strCache>
            </c:strRef>
          </c:cat>
          <c:val>
            <c:numRef>
              <c:f>Chart!$B$5:$G$5</c:f>
              <c:numCache>
                <c:formatCode>0</c:formatCode>
                <c:ptCount val="6"/>
                <c:pt idx="0">
                  <c:v>566.67708470569</c:v>
                </c:pt>
                <c:pt idx="1">
                  <c:v>518.1930272373094</c:v>
                </c:pt>
                <c:pt idx="2">
                  <c:v>512.514330276986</c:v>
                </c:pt>
                <c:pt idx="3">
                  <c:v>509.0918559587223</c:v>
                </c:pt>
                <c:pt idx="4">
                  <c:v>497.1159201517904</c:v>
                </c:pt>
                <c:pt idx="5">
                  <c:v>475.1371663216946</c:v>
                </c:pt>
              </c:numCache>
            </c:numRef>
          </c:val>
        </c:ser>
        <c:dLbls>
          <c:showLegendKey val="0"/>
          <c:showVal val="0"/>
          <c:showCatName val="0"/>
          <c:showSerName val="0"/>
          <c:showPercent val="0"/>
          <c:showBubbleSize val="0"/>
        </c:dLbls>
        <c:gapWidth val="150"/>
        <c:shape val="box"/>
        <c:axId val="2118647736"/>
        <c:axId val="2118653592"/>
        <c:axId val="0"/>
      </c:bar3DChart>
      <c:catAx>
        <c:axId val="2118647736"/>
        <c:scaling>
          <c:orientation val="minMax"/>
        </c:scaling>
        <c:delete val="0"/>
        <c:axPos val="b"/>
        <c:title>
          <c:tx>
            <c:rich>
              <a:bodyPr/>
              <a:lstStyle/>
              <a:p>
                <a:pPr>
                  <a:defRPr/>
                </a:pPr>
                <a:r>
                  <a:rPr lang="en-US" dirty="0" smtClean="0"/>
                  <a:t>Fiscal Year</a:t>
                </a:r>
              </a:p>
            </c:rich>
          </c:tx>
          <c:layout/>
          <c:overlay val="0"/>
        </c:title>
        <c:majorTickMark val="out"/>
        <c:minorTickMark val="none"/>
        <c:tickLblPos val="nextTo"/>
        <c:txPr>
          <a:bodyPr/>
          <a:lstStyle/>
          <a:p>
            <a:pPr>
              <a:defRPr b="1"/>
            </a:pPr>
            <a:endParaRPr lang="en-US"/>
          </a:p>
        </c:txPr>
        <c:crossAx val="2118653592"/>
        <c:crosses val="autoZero"/>
        <c:auto val="1"/>
        <c:lblAlgn val="ctr"/>
        <c:lblOffset val="100"/>
        <c:noMultiLvlLbl val="0"/>
      </c:catAx>
      <c:valAx>
        <c:axId val="2118653592"/>
        <c:scaling>
          <c:orientation val="minMax"/>
        </c:scaling>
        <c:delete val="0"/>
        <c:axPos val="l"/>
        <c:majorGridlines/>
        <c:title>
          <c:tx>
            <c:rich>
              <a:bodyPr rot="0" vert="horz"/>
              <a:lstStyle/>
              <a:p>
                <a:pPr>
                  <a:defRPr b="1"/>
                </a:pPr>
                <a:r>
                  <a:rPr lang="en-US" b="1" dirty="0" smtClean="0"/>
                  <a:t>Productivity</a:t>
                </a:r>
              </a:p>
              <a:p>
                <a:pPr>
                  <a:defRPr b="1"/>
                </a:pPr>
                <a:endParaRPr lang="en-US" b="1" dirty="0"/>
              </a:p>
            </c:rich>
          </c:tx>
          <c:layout>
            <c:manualLayout>
              <c:xMode val="edge"/>
              <c:yMode val="edge"/>
              <c:x val="0.000421277358462407"/>
              <c:y val="0.046062150285384"/>
            </c:manualLayout>
          </c:layout>
          <c:overlay val="0"/>
        </c:title>
        <c:numFmt formatCode="0" sourceLinked="1"/>
        <c:majorTickMark val="out"/>
        <c:minorTickMark val="none"/>
        <c:tickLblPos val="nextTo"/>
        <c:txPr>
          <a:bodyPr/>
          <a:lstStyle/>
          <a:p>
            <a:pPr>
              <a:defRPr b="1"/>
            </a:pPr>
            <a:endParaRPr lang="en-US"/>
          </a:p>
        </c:txPr>
        <c:crossAx val="2118647736"/>
        <c:crosses val="autoZero"/>
        <c:crossBetween val="between"/>
      </c:valAx>
    </c:plotArea>
    <c:legend>
      <c:legendPos val="r"/>
      <c:legendEntry>
        <c:idx val="0"/>
        <c:txPr>
          <a:bodyPr/>
          <a:lstStyle/>
          <a:p>
            <a:pPr>
              <a:defRPr sz="1200">
                <a:solidFill>
                  <a:schemeClr val="dk1"/>
                </a:solidFill>
                <a:latin typeface="+mn-lt"/>
                <a:ea typeface="+mn-ea"/>
                <a:cs typeface="+mn-cs"/>
              </a:defRPr>
            </a:pPr>
            <a:endParaRPr lang="en-US"/>
          </a:p>
        </c:txPr>
      </c:legendEntry>
      <c:legendEntry>
        <c:idx val="1"/>
        <c:txPr>
          <a:bodyPr/>
          <a:lstStyle/>
          <a:p>
            <a:pPr>
              <a:defRPr sz="1200">
                <a:solidFill>
                  <a:schemeClr val="dk1"/>
                </a:solidFill>
                <a:latin typeface="+mn-lt"/>
                <a:ea typeface="+mn-ea"/>
                <a:cs typeface="+mn-cs"/>
              </a:defRPr>
            </a:pPr>
            <a:endParaRPr lang="en-US"/>
          </a:p>
        </c:txPr>
      </c:legendEntry>
      <c:layout>
        <c:manualLayout>
          <c:xMode val="edge"/>
          <c:yMode val="edge"/>
          <c:x val="0.780129483814523"/>
          <c:y val="0.106097623213765"/>
          <c:w val="0.172648293963255"/>
          <c:h val="0.223303494760945"/>
        </c:manualLayout>
      </c:layout>
      <c:overlay val="0"/>
      <c:spPr>
        <a:solidFill>
          <a:schemeClr val="lt1"/>
        </a:solidFill>
        <a:ln w="12700" cap="flat" cmpd="sng" algn="ctr">
          <a:solidFill>
            <a:schemeClr val="dk1"/>
          </a:solidFill>
          <a:prstDash val="solid"/>
          <a:miter lim="800000"/>
        </a:ln>
        <a:effectLst/>
      </c:spPr>
      <c:txPr>
        <a:bodyPr/>
        <a:lstStyle/>
        <a:p>
          <a:pPr>
            <a:defRPr>
              <a:solidFill>
                <a:schemeClr val="dk1"/>
              </a:solidFill>
              <a:latin typeface="+mn-lt"/>
              <a:ea typeface="+mn-ea"/>
              <a:cs typeface="+mn-cs"/>
            </a:defRPr>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582197-2A62-4741-B0C8-CA71E254C045}" type="datetimeFigureOut">
              <a:rPr lang="en-US" smtClean="0"/>
              <a:t>1/30/18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041FA7-A63C-9941-A6BC-1EB922D137EB}" type="slidenum">
              <a:rPr lang="en-US" smtClean="0"/>
              <a:t>‹#›</a:t>
            </a:fld>
            <a:endParaRPr lang="en-US"/>
          </a:p>
        </p:txBody>
      </p:sp>
    </p:spTree>
    <p:extLst>
      <p:ext uri="{BB962C8B-B14F-4D97-AF65-F5344CB8AC3E}">
        <p14:creationId xmlns:p14="http://schemas.microsoft.com/office/powerpoint/2010/main" val="64502758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Managed Hiring.</a:t>
            </a:r>
          </a:p>
          <a:p>
            <a:r>
              <a:rPr lang="en-US" dirty="0" smtClean="0"/>
              <a:t>-Evaluate</a:t>
            </a:r>
            <a:r>
              <a:rPr lang="en-US" baseline="0" dirty="0" smtClean="0"/>
              <a:t> on a case by case basis the vacant positions.</a:t>
            </a:r>
          </a:p>
          <a:p>
            <a:r>
              <a:rPr lang="en-US" baseline="0" dirty="0" smtClean="0"/>
              <a:t>-Full-time faculty want to be strategic.  Look at FON and hire some full-time faculty in order to maximize enrollment.</a:t>
            </a:r>
          </a:p>
          <a:p>
            <a:endParaRPr lang="en-US" baseline="0" dirty="0" smtClean="0"/>
          </a:p>
          <a:p>
            <a:r>
              <a:rPr lang="en-US" baseline="0" dirty="0" smtClean="0"/>
              <a:t>Tightening of Budget</a:t>
            </a:r>
            <a:endParaRPr lang="en-US" dirty="0"/>
          </a:p>
        </p:txBody>
      </p:sp>
      <p:sp>
        <p:nvSpPr>
          <p:cNvPr id="4" name="Slide Number Placeholder 3"/>
          <p:cNvSpPr>
            <a:spLocks noGrp="1"/>
          </p:cNvSpPr>
          <p:nvPr>
            <p:ph type="sldNum" sz="quarter" idx="10"/>
          </p:nvPr>
        </p:nvSpPr>
        <p:spPr/>
        <p:txBody>
          <a:bodyPr/>
          <a:lstStyle/>
          <a:p>
            <a:fld id="{3F041FA7-A63C-9941-A6BC-1EB922D137EB}" type="slidenum">
              <a:rPr lang="en-US" smtClean="0"/>
              <a:t>9</a:t>
            </a:fld>
            <a:endParaRPr lang="en-US"/>
          </a:p>
        </p:txBody>
      </p:sp>
    </p:spTree>
    <p:extLst>
      <p:ext uri="{BB962C8B-B14F-4D97-AF65-F5344CB8AC3E}">
        <p14:creationId xmlns:p14="http://schemas.microsoft.com/office/powerpoint/2010/main" val="515318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4) The group agrees with the proposal as written…however, delaying difficult decisions does not reduce pain in the long run if enrollment/budget challenges continue</a:t>
            </a:r>
          </a:p>
          <a:p>
            <a:r>
              <a:rPr lang="en-US" sz="1200" kern="1200" dirty="0" smtClean="0">
                <a:solidFill>
                  <a:schemeClr val="tx1"/>
                </a:solidFill>
                <a:effectLst/>
                <a:latin typeface="+mn-lt"/>
                <a:ea typeface="+mn-ea"/>
                <a:cs typeface="+mn-cs"/>
              </a:rPr>
              <a:t>  -Transparency</a:t>
            </a:r>
          </a:p>
          <a:p>
            <a:pPr lvl="0"/>
            <a:r>
              <a:rPr lang="en-US" sz="1200" kern="1200" dirty="0" smtClean="0">
                <a:solidFill>
                  <a:schemeClr val="tx1"/>
                </a:solidFill>
                <a:effectLst/>
                <a:latin typeface="+mn-lt"/>
                <a:ea typeface="+mn-ea"/>
                <a:cs typeface="+mn-cs"/>
              </a:rPr>
              <a:t>  -Open, consistent and sustained communication</a:t>
            </a:r>
          </a:p>
          <a:p>
            <a:pPr lvl="0"/>
            <a:r>
              <a:rPr lang="en-US" sz="1200" kern="1200" dirty="0" smtClean="0">
                <a:solidFill>
                  <a:schemeClr val="tx1"/>
                </a:solidFill>
                <a:effectLst/>
                <a:latin typeface="+mn-lt"/>
                <a:ea typeface="+mn-ea"/>
                <a:cs typeface="+mn-cs"/>
              </a:rPr>
              <a:t>Participation and opportunity for feedback</a:t>
            </a:r>
          </a:p>
          <a:p>
            <a:pPr lvl="0"/>
            <a:r>
              <a:rPr lang="en-US" sz="1200" kern="1200" dirty="0" smtClean="0">
                <a:solidFill>
                  <a:schemeClr val="tx1"/>
                </a:solidFill>
                <a:effectLst/>
                <a:latin typeface="+mn-lt"/>
                <a:ea typeface="+mn-ea"/>
                <a:cs typeface="+mn-cs"/>
              </a:rPr>
              <a:t>Respect for personal privacy</a:t>
            </a:r>
          </a:p>
          <a:p>
            <a:pPr lvl="0"/>
            <a:r>
              <a:rPr lang="en-US" sz="1200" kern="1200" dirty="0" smtClean="0">
                <a:solidFill>
                  <a:schemeClr val="tx1"/>
                </a:solidFill>
                <a:effectLst/>
                <a:latin typeface="+mn-lt"/>
                <a:ea typeface="+mn-ea"/>
                <a:cs typeface="+mn-cs"/>
              </a:rPr>
              <a:t>Reasonable timing</a:t>
            </a:r>
          </a:p>
          <a:p>
            <a:pPr lvl="0"/>
            <a:r>
              <a:rPr lang="en-US" sz="1200" kern="1200" dirty="0" smtClean="0">
                <a:solidFill>
                  <a:schemeClr val="tx1"/>
                </a:solidFill>
                <a:effectLst/>
                <a:latin typeface="+mn-lt"/>
                <a:ea typeface="+mn-ea"/>
                <a:cs typeface="+mn-cs"/>
              </a:rPr>
              <a:t>Hear probable news earlier</a:t>
            </a:r>
          </a:p>
          <a:p>
            <a:endParaRPr lang="en-US" dirty="0"/>
          </a:p>
        </p:txBody>
      </p:sp>
      <p:sp>
        <p:nvSpPr>
          <p:cNvPr id="4" name="Slide Number Placeholder 3"/>
          <p:cNvSpPr>
            <a:spLocks noGrp="1"/>
          </p:cNvSpPr>
          <p:nvPr>
            <p:ph type="sldNum" sz="quarter" idx="10"/>
          </p:nvPr>
        </p:nvSpPr>
        <p:spPr/>
        <p:txBody>
          <a:bodyPr/>
          <a:lstStyle/>
          <a:p>
            <a:fld id="{3F041FA7-A63C-9941-A6BC-1EB922D137EB}" type="slidenum">
              <a:rPr lang="en-US" smtClean="0"/>
              <a:t>10</a:t>
            </a:fld>
            <a:endParaRPr lang="en-US"/>
          </a:p>
        </p:txBody>
      </p:sp>
    </p:spTree>
    <p:extLst>
      <p:ext uri="{BB962C8B-B14F-4D97-AF65-F5344CB8AC3E}">
        <p14:creationId xmlns:p14="http://schemas.microsoft.com/office/powerpoint/2010/main" val="38257555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4" name="Picture 7" descr="PPT Main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H Ow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75" y="1244600"/>
            <a:ext cx="3149600" cy="3365500"/>
          </a:xfrm>
          <a:prstGeom prst="rect">
            <a:avLst/>
          </a:prstGeom>
          <a:noFill/>
          <a:ln>
            <a:noFill/>
          </a:ln>
          <a:effectLst>
            <a:outerShdw blurRad="53975" dist="25401"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482975" y="6254750"/>
            <a:ext cx="5278438" cy="254000"/>
          </a:xfrm>
          <a:prstGeom prst="rect">
            <a:avLst/>
          </a:prstGeom>
          <a:noFill/>
        </p:spPr>
        <p:txBody>
          <a:bodyPr>
            <a:spAutoFit/>
          </a:bodyPr>
          <a:lstStyle/>
          <a:p>
            <a:pPr fontAlgn="auto">
              <a:spcBef>
                <a:spcPts val="0"/>
              </a:spcBef>
              <a:spcAft>
                <a:spcPts val="0"/>
              </a:spcAft>
              <a:defRPr/>
            </a:pPr>
            <a:r>
              <a:rPr lang="en-US" sz="1050" dirty="0">
                <a:latin typeface="Arial" charset="0"/>
                <a:ea typeface="ＭＳ Ｐゴシック" charset="-128"/>
                <a:cs typeface="ＭＳ Ｐゴシック" charset="-128"/>
              </a:rPr>
              <a:t>Foothill College, 12345 El Monte Road, Los Altos Hills, CA 94022  </a:t>
            </a:r>
            <a:r>
              <a:rPr lang="en-US" sz="1050" dirty="0">
                <a:solidFill>
                  <a:srgbClr val="990000"/>
                </a:solidFill>
                <a:latin typeface="Arial" charset="0"/>
                <a:ea typeface="ＭＳ Ｐゴシック" charset="-128"/>
                <a:cs typeface="ＭＳ Ｐゴシック" charset="-128"/>
              </a:rPr>
              <a:t>|</a:t>
            </a:r>
            <a:r>
              <a:rPr lang="en-US" sz="1050" dirty="0">
                <a:latin typeface="Arial" charset="0"/>
                <a:ea typeface="ＭＳ Ｐゴシック" charset="-128"/>
                <a:cs typeface="ＭＳ Ｐゴシック" charset="-128"/>
              </a:rPr>
              <a:t>  </a:t>
            </a:r>
            <a:r>
              <a:rPr lang="en-US" sz="1050" dirty="0" err="1">
                <a:latin typeface="Arial" charset="0"/>
                <a:ea typeface="ＭＳ Ｐゴシック" charset="-128"/>
                <a:cs typeface="ＭＳ Ｐゴシック" charset="-128"/>
              </a:rPr>
              <a:t>foothill.edu</a:t>
            </a:r>
            <a:endParaRPr lang="en-US" sz="1050" dirty="0">
              <a:latin typeface="Arial" charset="0"/>
              <a:ea typeface="ＭＳ Ｐゴシック" charset="-128"/>
              <a:cs typeface="ＭＳ Ｐゴシック" charset="-128"/>
            </a:endParaRPr>
          </a:p>
        </p:txBody>
      </p:sp>
      <p:pic>
        <p:nvPicPr>
          <p:cNvPr id="7" name="Picture 10" descr="PPT Main Slid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FH Owl.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3375" y="1244600"/>
            <a:ext cx="3149600" cy="3365500"/>
          </a:xfrm>
          <a:prstGeom prst="rect">
            <a:avLst/>
          </a:prstGeom>
          <a:noFill/>
          <a:ln>
            <a:noFill/>
          </a:ln>
          <a:effectLst>
            <a:outerShdw blurRad="53975" dist="25401"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482975" y="6254750"/>
            <a:ext cx="5278438" cy="254000"/>
          </a:xfrm>
          <a:prstGeom prst="rect">
            <a:avLst/>
          </a:prstGeom>
          <a:noFill/>
        </p:spPr>
        <p:txBody>
          <a:bodyPr>
            <a:spAutoFit/>
          </a:bodyPr>
          <a:lstStyle/>
          <a:p>
            <a:pPr fontAlgn="auto">
              <a:spcBef>
                <a:spcPts val="0"/>
              </a:spcBef>
              <a:spcAft>
                <a:spcPts val="0"/>
              </a:spcAft>
              <a:defRPr/>
            </a:pPr>
            <a:r>
              <a:rPr lang="en-US" sz="1050" dirty="0">
                <a:latin typeface="Arial" charset="0"/>
                <a:ea typeface="ＭＳ Ｐゴシック" charset="-128"/>
                <a:cs typeface="ＭＳ Ｐゴシック" charset="-128"/>
              </a:rPr>
              <a:t>Foothill College, 12345 El Monte Road, Los Altos Hills, CA 94022  </a:t>
            </a:r>
            <a:r>
              <a:rPr lang="en-US" sz="1050" dirty="0">
                <a:solidFill>
                  <a:srgbClr val="990000"/>
                </a:solidFill>
                <a:latin typeface="Arial" charset="0"/>
                <a:ea typeface="ＭＳ Ｐゴシック" charset="-128"/>
                <a:cs typeface="ＭＳ Ｐゴシック" charset="-128"/>
              </a:rPr>
              <a:t>|</a:t>
            </a:r>
            <a:r>
              <a:rPr lang="en-US" sz="1050" dirty="0">
                <a:latin typeface="Arial" charset="0"/>
                <a:ea typeface="ＭＳ Ｐゴシック" charset="-128"/>
                <a:cs typeface="ＭＳ Ｐゴシック" charset="-128"/>
              </a:rPr>
              <a:t>  </a:t>
            </a:r>
            <a:r>
              <a:rPr lang="en-US" sz="1050" dirty="0" err="1">
                <a:latin typeface="Arial" charset="0"/>
                <a:ea typeface="ＭＳ Ｐゴシック" charset="-128"/>
                <a:cs typeface="ＭＳ Ｐゴシック" charset="-128"/>
              </a:rPr>
              <a:t>foothill.edu</a:t>
            </a:r>
            <a:endParaRPr lang="en-US" sz="1050" dirty="0">
              <a:latin typeface="Arial" charset="0"/>
              <a:ea typeface="ＭＳ Ｐゴシック" charset="-128"/>
              <a:cs typeface="ＭＳ Ｐゴシック" charset="-128"/>
            </a:endParaRPr>
          </a:p>
        </p:txBody>
      </p:sp>
      <p:sp>
        <p:nvSpPr>
          <p:cNvPr id="2" name="Title 1"/>
          <p:cNvSpPr>
            <a:spLocks noGrp="1"/>
          </p:cNvSpPr>
          <p:nvPr>
            <p:ph type="ctrTitle"/>
          </p:nvPr>
        </p:nvSpPr>
        <p:spPr>
          <a:xfrm>
            <a:off x="3483330" y="2115163"/>
            <a:ext cx="5277693" cy="1836932"/>
          </a:xfrm>
          <a:prstGeom prst="rect">
            <a:avLst/>
          </a:prstGeo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tx1"/>
                </a:solidFill>
                <a:latin typeface="+mj-lt"/>
                <a:ea typeface="+mj-ea"/>
                <a:cs typeface="+mj-cs"/>
              </a:defRPr>
            </a:lvl1pPr>
          </a:lstStyle>
          <a:p>
            <a:r>
              <a:rPr lang="en-US" smtClean="0"/>
              <a:t>Click to edit Master title style</a:t>
            </a:r>
            <a:endParaRPr dirty="0"/>
          </a:p>
        </p:txBody>
      </p:sp>
      <p:sp>
        <p:nvSpPr>
          <p:cNvPr id="3" name="Subtitle 2"/>
          <p:cNvSpPr>
            <a:spLocks noGrp="1"/>
          </p:cNvSpPr>
          <p:nvPr>
            <p:ph type="subTitle" idx="1"/>
          </p:nvPr>
        </p:nvSpPr>
        <p:spPr>
          <a:xfrm>
            <a:off x="3483326" y="4245823"/>
            <a:ext cx="5277697" cy="989782"/>
          </a:xfrm>
          <a:prstGeom prst="rect">
            <a:avLst/>
          </a:prstGeom>
        </p:spPr>
        <p:txBody>
          <a:bodyPr vert="horz" lIns="91440" tIns="45720" rIns="91440" bIns="45720"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rgbClr val="990000"/>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Tree>
    <p:extLst>
      <p:ext uri="{BB962C8B-B14F-4D97-AF65-F5344CB8AC3E}">
        <p14:creationId xmlns:p14="http://schemas.microsoft.com/office/powerpoint/2010/main" val="1251480887"/>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Main Slide">
    <p:spTree>
      <p:nvGrpSpPr>
        <p:cNvPr id="1" name=""/>
        <p:cNvGrpSpPr/>
        <p:nvPr/>
      </p:nvGrpSpPr>
      <p:grpSpPr>
        <a:xfrm>
          <a:off x="0" y="0"/>
          <a:ext cx="0" cy="0"/>
          <a:chOff x="0" y="0"/>
          <a:chExt cx="0" cy="0"/>
        </a:xfrm>
      </p:grpSpPr>
      <p:sp>
        <p:nvSpPr>
          <p:cNvPr id="2" name="Title 1"/>
          <p:cNvSpPr>
            <a:spLocks noGrp="1"/>
          </p:cNvSpPr>
          <p:nvPr>
            <p:ph type="title"/>
          </p:nvPr>
        </p:nvSpPr>
        <p:spPr>
          <a:xfrm>
            <a:off x="1895617" y="339517"/>
            <a:ext cx="6767369" cy="1252667"/>
          </a:xfrm>
          <a:prstGeom prst="rect">
            <a:avLst/>
          </a:prstGeom>
        </p:spPr>
        <p:txBody>
          <a:bodyPr anchor="b"/>
          <a:lstStyle>
            <a:lvl1pPr>
              <a:defRPr sz="4000" b="1">
                <a:solidFill>
                  <a:srgbClr val="990000"/>
                </a:solidFill>
                <a:latin typeface="Calibri"/>
                <a:cs typeface="Calibri"/>
              </a:defRPr>
            </a:lvl1pPr>
          </a:lstStyle>
          <a:p>
            <a:r>
              <a:rPr lang="en-US" smtClean="0"/>
              <a:t>Click to edit Master title style</a:t>
            </a:r>
            <a:endParaRPr dirty="0"/>
          </a:p>
        </p:txBody>
      </p:sp>
      <p:sp>
        <p:nvSpPr>
          <p:cNvPr id="3" name="Content Placeholder 2"/>
          <p:cNvSpPr>
            <a:spLocks noGrp="1"/>
          </p:cNvSpPr>
          <p:nvPr>
            <p:ph idx="1"/>
          </p:nvPr>
        </p:nvSpPr>
        <p:spPr>
          <a:xfrm>
            <a:off x="1895617" y="1905000"/>
            <a:ext cx="6767369" cy="4454261"/>
          </a:xfrm>
          <a:prstGeom prst="rect">
            <a:avLst/>
          </a:prstGeom>
        </p:spPr>
        <p:txBody>
          <a:bodyPr>
            <a:normAutofit/>
          </a:bodyPr>
          <a:lstStyle>
            <a:lvl1pPr marL="228600" indent="-228600">
              <a:buSzPct val="70000"/>
              <a:buFont typeface="Wingdings" charset="2"/>
              <a:buChar char="§"/>
              <a:defRPr sz="4000">
                <a:latin typeface="Calibri"/>
                <a:cs typeface="Calibri"/>
              </a:defRPr>
            </a:lvl1pPr>
            <a:lvl2pPr marL="457200" indent="-228600">
              <a:buSzPct val="70000"/>
              <a:buFont typeface="Wingdings" charset="2"/>
              <a:buChar char="§"/>
              <a:defRPr sz="3600">
                <a:latin typeface="Calibri"/>
                <a:cs typeface="Calibri"/>
              </a:defRPr>
            </a:lvl2pPr>
            <a:lvl3pPr marL="685800" indent="-228600">
              <a:buSzPct val="70000"/>
              <a:buFont typeface="Wingdings" charset="2"/>
              <a:buChar char="§"/>
              <a:defRPr sz="3600">
                <a:latin typeface="Calibri"/>
                <a:cs typeface="Calibri"/>
              </a:defRPr>
            </a:lvl3pPr>
            <a:lvl4pPr marL="914400" indent="-228600">
              <a:buSzPct val="70000"/>
              <a:buFont typeface="Wingdings" charset="2"/>
              <a:buChar char="§"/>
              <a:defRPr sz="3600">
                <a:latin typeface="Calibri"/>
                <a:cs typeface="Calibri"/>
              </a:defRPr>
            </a:lvl4pPr>
            <a:lvl5pPr marL="1143000" indent="-228600">
              <a:buSzPct val="70000"/>
              <a:buFont typeface="Wingdings" charset="2"/>
              <a:buChar char="§"/>
              <a:defRPr sz="3600">
                <a:latin typeface="Calibri"/>
                <a:cs typeface="Calibri"/>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263519901"/>
      </p:ext>
    </p:extLst>
  </p:cSld>
  <p:clrMapOvr>
    <a:masterClrMapping/>
  </p:clrMapOvr>
  <p:transition xmlns:p14="http://schemas.microsoft.com/office/powerpoint/2010/main" spd="med">
    <p:fade/>
  </p:transition>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lumn Slide">
    <p:spTree>
      <p:nvGrpSpPr>
        <p:cNvPr id="1" name=""/>
        <p:cNvGrpSpPr/>
        <p:nvPr/>
      </p:nvGrpSpPr>
      <p:grpSpPr>
        <a:xfrm>
          <a:off x="0" y="0"/>
          <a:ext cx="0" cy="0"/>
          <a:chOff x="0" y="0"/>
          <a:chExt cx="0" cy="0"/>
        </a:xfrm>
      </p:grpSpPr>
      <p:sp>
        <p:nvSpPr>
          <p:cNvPr id="6" name="Content Placeholder 2"/>
          <p:cNvSpPr>
            <a:spLocks noGrp="1"/>
          </p:cNvSpPr>
          <p:nvPr>
            <p:ph sz="half" idx="10"/>
          </p:nvPr>
        </p:nvSpPr>
        <p:spPr>
          <a:xfrm>
            <a:off x="1895617" y="1905000"/>
            <a:ext cx="3194124" cy="4208564"/>
          </a:xfrm>
          <a:prstGeom prst="rect">
            <a:avLst/>
          </a:prstGeom>
        </p:spPr>
        <p:txBody>
          <a:bodyPr>
            <a:normAutofit/>
          </a:bodyPr>
          <a:lstStyle>
            <a:lvl1pPr>
              <a:buSzPct val="70000"/>
              <a:defRPr sz="2400">
                <a:latin typeface="Calibri"/>
                <a:cs typeface="Calibri"/>
              </a:defRPr>
            </a:lvl1pPr>
            <a:lvl2pPr>
              <a:buSzPct val="70000"/>
              <a:defRPr sz="2400">
                <a:latin typeface="Calibri"/>
                <a:cs typeface="Calibri"/>
              </a:defRPr>
            </a:lvl2pPr>
            <a:lvl3pPr>
              <a:buSzPct val="70000"/>
              <a:defRPr sz="2400">
                <a:latin typeface="Calibri"/>
                <a:cs typeface="Calibri"/>
              </a:defRPr>
            </a:lvl3pPr>
            <a:lvl4pPr>
              <a:buSzPct val="70000"/>
              <a:defRPr sz="2400">
                <a:latin typeface="Calibri"/>
                <a:cs typeface="Calibri"/>
              </a:defRPr>
            </a:lvl4pPr>
            <a:lvl5pPr>
              <a:buSzPct val="70000"/>
              <a:defRPr sz="2400">
                <a:latin typeface="Calibri"/>
                <a:cs typeface="Calibri"/>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Title 1"/>
          <p:cNvSpPr>
            <a:spLocks noGrp="1"/>
          </p:cNvSpPr>
          <p:nvPr>
            <p:ph type="title"/>
          </p:nvPr>
        </p:nvSpPr>
        <p:spPr>
          <a:xfrm>
            <a:off x="1895617" y="339517"/>
            <a:ext cx="6767369" cy="1252667"/>
          </a:xfrm>
          <a:prstGeom prst="rect">
            <a:avLst/>
          </a:prstGeom>
        </p:spPr>
        <p:txBody>
          <a:bodyPr anchor="b"/>
          <a:lstStyle>
            <a:lvl1pPr>
              <a:defRPr sz="4000" b="1" i="0">
                <a:solidFill>
                  <a:srgbClr val="990000"/>
                </a:solidFill>
                <a:latin typeface="Calibri"/>
                <a:cs typeface="Calibri"/>
              </a:defRPr>
            </a:lvl1pPr>
          </a:lstStyle>
          <a:p>
            <a:r>
              <a:rPr lang="en-US" smtClean="0"/>
              <a:t>Click to edit Master title style</a:t>
            </a:r>
            <a:endParaRPr dirty="0"/>
          </a:p>
        </p:txBody>
      </p:sp>
      <p:sp>
        <p:nvSpPr>
          <p:cNvPr id="15" name="Content Placeholder 2"/>
          <p:cNvSpPr>
            <a:spLocks noGrp="1"/>
          </p:cNvSpPr>
          <p:nvPr>
            <p:ph sz="half" idx="11"/>
          </p:nvPr>
        </p:nvSpPr>
        <p:spPr>
          <a:xfrm>
            <a:off x="5468862" y="1905000"/>
            <a:ext cx="3194124" cy="4208564"/>
          </a:xfrm>
          <a:prstGeom prst="rect">
            <a:avLst/>
          </a:prstGeom>
        </p:spPr>
        <p:txBody>
          <a:bodyPr>
            <a:normAutofit/>
          </a:bodyPr>
          <a:lstStyle>
            <a:lvl1pPr>
              <a:buSzPct val="70000"/>
              <a:defRPr sz="2400">
                <a:latin typeface="Calibri"/>
                <a:cs typeface="Calibri"/>
              </a:defRPr>
            </a:lvl1pPr>
            <a:lvl2pPr>
              <a:buSzPct val="70000"/>
              <a:defRPr sz="2400">
                <a:latin typeface="Calibri"/>
                <a:cs typeface="Calibri"/>
              </a:defRPr>
            </a:lvl2pPr>
            <a:lvl3pPr>
              <a:buSzPct val="70000"/>
              <a:defRPr sz="2400">
                <a:latin typeface="Calibri"/>
                <a:cs typeface="Calibri"/>
              </a:defRPr>
            </a:lvl3pPr>
            <a:lvl4pPr>
              <a:buSzPct val="70000"/>
              <a:defRPr sz="2400">
                <a:latin typeface="Calibri"/>
                <a:cs typeface="Calibri"/>
              </a:defRPr>
            </a:lvl4pPr>
            <a:lvl5pPr>
              <a:buSzPct val="70000"/>
              <a:defRPr sz="2400">
                <a:latin typeface="Calibri"/>
                <a:cs typeface="Calibri"/>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20686022"/>
      </p:ext>
    </p:extLst>
  </p:cSld>
  <p:clrMapOvr>
    <a:masterClrMapping/>
  </p:clrMapOvr>
  <p:transition xmlns:p14="http://schemas.microsoft.com/office/powerpoint/2010/main" spd="med">
    <p:fade/>
  </p:transition>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Content Placeholder 3"/>
          <p:cNvSpPr>
            <a:spLocks noGrp="1"/>
          </p:cNvSpPr>
          <p:nvPr>
            <p:ph sz="half" idx="2"/>
          </p:nvPr>
        </p:nvSpPr>
        <p:spPr>
          <a:xfrm>
            <a:off x="2009907" y="1981200"/>
            <a:ext cx="1371600" cy="1371600"/>
          </a:xfrm>
          <a:prstGeom prst="rect">
            <a:avLst/>
          </a:prstGeom>
          <a:solidFill>
            <a:schemeClr val="bg2"/>
          </a:solidFill>
          <a:ln w="76200" cap="flat" cmpd="sng">
            <a:solidFill>
              <a:schemeClr val="bg1"/>
            </a:solidFill>
            <a:miter lim="800000"/>
          </a:ln>
          <a:effectLst>
            <a:outerShdw blurRad="85725" dir="2700000" algn="tl" rotWithShape="0">
              <a:prstClr val="black">
                <a:alpha val="40000"/>
              </a:prstClr>
            </a:outerShdw>
          </a:effectLst>
        </p:spPr>
        <p:txBody>
          <a:bodyPr>
            <a:normAutofit/>
          </a:bodyPr>
          <a:lstStyle>
            <a:lvl1pPr marL="0" indent="0">
              <a:buNone/>
              <a:defRPr sz="1600">
                <a:effectLst/>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33" name="Content Placeholder 2"/>
          <p:cNvSpPr>
            <a:spLocks noGrp="1"/>
          </p:cNvSpPr>
          <p:nvPr>
            <p:ph sz="half" idx="21"/>
          </p:nvPr>
        </p:nvSpPr>
        <p:spPr>
          <a:xfrm>
            <a:off x="2009907" y="3429000"/>
            <a:ext cx="1952493" cy="303405"/>
          </a:xfrm>
          <a:prstGeom prst="rect">
            <a:avLst/>
          </a:prstGeom>
        </p:spPr>
        <p:txBody>
          <a:bodyPr>
            <a:normAutofit/>
          </a:bodyPr>
          <a:lstStyle>
            <a:lvl1pPr marL="0" indent="0">
              <a:buNone/>
              <a:defRPr sz="1400" b="1"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39" name="Content Placeholder 3"/>
          <p:cNvSpPr>
            <a:spLocks noGrp="1"/>
          </p:cNvSpPr>
          <p:nvPr>
            <p:ph sz="half" idx="27"/>
          </p:nvPr>
        </p:nvSpPr>
        <p:spPr>
          <a:xfrm>
            <a:off x="4372107" y="1981200"/>
            <a:ext cx="1371600" cy="1371600"/>
          </a:xfrm>
          <a:prstGeom prst="rect">
            <a:avLst/>
          </a:prstGeom>
          <a:solidFill>
            <a:schemeClr val="bg2"/>
          </a:solidFill>
          <a:ln w="76200" cap="flat" cmpd="sng">
            <a:solidFill>
              <a:schemeClr val="bg1"/>
            </a:solidFill>
            <a:miter lim="800000"/>
          </a:ln>
          <a:effectLst>
            <a:outerShdw blurRad="85725" dir="2700000" algn="tl" rotWithShape="0">
              <a:prstClr val="black">
                <a:alpha val="40000"/>
              </a:prstClr>
            </a:outerShdw>
          </a:effectLst>
        </p:spPr>
        <p:txBody>
          <a:bodyPr>
            <a:normAutofit/>
          </a:bodyPr>
          <a:lstStyle>
            <a:lvl1pPr marL="0" indent="0">
              <a:buNone/>
              <a:defRPr sz="1600">
                <a:effectLst/>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0" name="Content Placeholder 3"/>
          <p:cNvSpPr>
            <a:spLocks noGrp="1"/>
          </p:cNvSpPr>
          <p:nvPr>
            <p:ph sz="half" idx="28"/>
          </p:nvPr>
        </p:nvSpPr>
        <p:spPr>
          <a:xfrm>
            <a:off x="6734307" y="1981200"/>
            <a:ext cx="1371600" cy="1371600"/>
          </a:xfrm>
          <a:prstGeom prst="rect">
            <a:avLst/>
          </a:prstGeom>
          <a:solidFill>
            <a:srgbClr val="CCCCCC"/>
          </a:solidFill>
          <a:ln w="76200" cap="flat" cmpd="sng">
            <a:solidFill>
              <a:schemeClr val="bg1"/>
            </a:solidFill>
            <a:miter lim="800000"/>
          </a:ln>
          <a:effectLst>
            <a:outerShdw blurRad="85725" dir="2700000" algn="tl" rotWithShape="0">
              <a:prstClr val="black">
                <a:alpha val="40000"/>
              </a:prstClr>
            </a:outerShdw>
          </a:effectLst>
        </p:spPr>
        <p:txBody>
          <a:bodyPr>
            <a:normAutofit/>
          </a:bodyPr>
          <a:lstStyle>
            <a:lvl1pPr marL="0" indent="0">
              <a:buNone/>
              <a:defRPr sz="1600">
                <a:effectLst/>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4" name="Content Placeholder 2"/>
          <p:cNvSpPr>
            <a:spLocks noGrp="1"/>
          </p:cNvSpPr>
          <p:nvPr>
            <p:ph sz="half" idx="32"/>
          </p:nvPr>
        </p:nvSpPr>
        <p:spPr>
          <a:xfrm>
            <a:off x="2009907" y="3658930"/>
            <a:ext cx="1952493" cy="303405"/>
          </a:xfrm>
          <a:prstGeom prst="rect">
            <a:avLst/>
          </a:prstGeom>
        </p:spPr>
        <p:txBody>
          <a:bodyPr>
            <a:normAutofit/>
          </a:bodyPr>
          <a:lstStyle>
            <a:lvl1pPr marL="0" indent="0">
              <a:buNone/>
              <a:defRPr sz="1200" b="0"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5" name="Content Placeholder 2"/>
          <p:cNvSpPr>
            <a:spLocks noGrp="1"/>
          </p:cNvSpPr>
          <p:nvPr>
            <p:ph sz="half" idx="33"/>
          </p:nvPr>
        </p:nvSpPr>
        <p:spPr>
          <a:xfrm>
            <a:off x="4343400" y="3429000"/>
            <a:ext cx="1952493" cy="303405"/>
          </a:xfrm>
          <a:prstGeom prst="rect">
            <a:avLst/>
          </a:prstGeom>
        </p:spPr>
        <p:txBody>
          <a:bodyPr>
            <a:normAutofit/>
          </a:bodyPr>
          <a:lstStyle>
            <a:lvl1pPr marL="0" indent="0">
              <a:buNone/>
              <a:defRPr sz="1400" b="1"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6" name="Content Placeholder 2"/>
          <p:cNvSpPr>
            <a:spLocks noGrp="1"/>
          </p:cNvSpPr>
          <p:nvPr>
            <p:ph sz="half" idx="34"/>
          </p:nvPr>
        </p:nvSpPr>
        <p:spPr>
          <a:xfrm>
            <a:off x="4343400" y="3658930"/>
            <a:ext cx="1952493" cy="303405"/>
          </a:xfrm>
          <a:prstGeom prst="rect">
            <a:avLst/>
          </a:prstGeom>
        </p:spPr>
        <p:txBody>
          <a:bodyPr>
            <a:normAutofit/>
          </a:bodyPr>
          <a:lstStyle>
            <a:lvl1pPr marL="0" indent="0">
              <a:buNone/>
              <a:defRPr sz="1200" b="0"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7" name="Content Placeholder 2"/>
          <p:cNvSpPr>
            <a:spLocks noGrp="1"/>
          </p:cNvSpPr>
          <p:nvPr>
            <p:ph sz="half" idx="35"/>
          </p:nvPr>
        </p:nvSpPr>
        <p:spPr>
          <a:xfrm>
            <a:off x="6734307" y="3429000"/>
            <a:ext cx="1952493" cy="303405"/>
          </a:xfrm>
          <a:prstGeom prst="rect">
            <a:avLst/>
          </a:prstGeom>
        </p:spPr>
        <p:txBody>
          <a:bodyPr>
            <a:normAutofit/>
          </a:bodyPr>
          <a:lstStyle>
            <a:lvl1pPr marL="0" indent="0">
              <a:buNone/>
              <a:defRPr sz="1400" b="1"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48" name="Content Placeholder 2"/>
          <p:cNvSpPr>
            <a:spLocks noGrp="1"/>
          </p:cNvSpPr>
          <p:nvPr>
            <p:ph sz="half" idx="36"/>
          </p:nvPr>
        </p:nvSpPr>
        <p:spPr>
          <a:xfrm>
            <a:off x="6734307" y="3658930"/>
            <a:ext cx="1952493" cy="303405"/>
          </a:xfrm>
          <a:prstGeom prst="rect">
            <a:avLst/>
          </a:prstGeom>
        </p:spPr>
        <p:txBody>
          <a:bodyPr>
            <a:normAutofit/>
          </a:bodyPr>
          <a:lstStyle>
            <a:lvl1pPr marL="0" indent="0">
              <a:buNone/>
              <a:defRPr sz="1200" b="0"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55" name="Content Placeholder 3"/>
          <p:cNvSpPr>
            <a:spLocks noGrp="1"/>
          </p:cNvSpPr>
          <p:nvPr>
            <p:ph sz="half" idx="37"/>
          </p:nvPr>
        </p:nvSpPr>
        <p:spPr>
          <a:xfrm>
            <a:off x="2009907" y="4191000"/>
            <a:ext cx="1371600" cy="1371600"/>
          </a:xfrm>
          <a:prstGeom prst="rect">
            <a:avLst/>
          </a:prstGeom>
          <a:solidFill>
            <a:srgbClr val="CCCCCC"/>
          </a:solidFill>
          <a:ln w="76200" cap="flat" cmpd="sng">
            <a:solidFill>
              <a:schemeClr val="bg1"/>
            </a:solidFill>
            <a:miter lim="800000"/>
          </a:ln>
          <a:effectLst>
            <a:outerShdw blurRad="85725" dir="2700000" algn="tl" rotWithShape="0">
              <a:prstClr val="black">
                <a:alpha val="40000"/>
              </a:prstClr>
            </a:outerShdw>
          </a:effectLst>
        </p:spPr>
        <p:txBody>
          <a:bodyPr>
            <a:normAutofit/>
          </a:bodyPr>
          <a:lstStyle>
            <a:lvl1pPr marL="0" indent="0">
              <a:buNone/>
              <a:defRPr sz="1600">
                <a:effectLst/>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56" name="Content Placeholder 2"/>
          <p:cNvSpPr>
            <a:spLocks noGrp="1"/>
          </p:cNvSpPr>
          <p:nvPr>
            <p:ph sz="half" idx="38"/>
          </p:nvPr>
        </p:nvSpPr>
        <p:spPr>
          <a:xfrm>
            <a:off x="2009907" y="5715065"/>
            <a:ext cx="1952493" cy="303405"/>
          </a:xfrm>
          <a:prstGeom prst="rect">
            <a:avLst/>
          </a:prstGeom>
        </p:spPr>
        <p:txBody>
          <a:bodyPr>
            <a:normAutofit/>
          </a:bodyPr>
          <a:lstStyle>
            <a:lvl1pPr marL="0" indent="0">
              <a:buNone/>
              <a:defRPr sz="1400" b="1"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57" name="Content Placeholder 3"/>
          <p:cNvSpPr>
            <a:spLocks noGrp="1"/>
          </p:cNvSpPr>
          <p:nvPr>
            <p:ph sz="half" idx="39"/>
          </p:nvPr>
        </p:nvSpPr>
        <p:spPr>
          <a:xfrm>
            <a:off x="4343400" y="4191000"/>
            <a:ext cx="1371600" cy="1371600"/>
          </a:xfrm>
          <a:prstGeom prst="rect">
            <a:avLst/>
          </a:prstGeom>
          <a:solidFill>
            <a:srgbClr val="CCCCCC"/>
          </a:solidFill>
          <a:ln w="76200" cap="flat" cmpd="sng">
            <a:solidFill>
              <a:schemeClr val="bg1"/>
            </a:solidFill>
            <a:miter lim="800000"/>
          </a:ln>
          <a:effectLst>
            <a:outerShdw blurRad="85725" dir="2700000" algn="tl" rotWithShape="0">
              <a:prstClr val="black">
                <a:alpha val="40000"/>
              </a:prstClr>
            </a:outerShdw>
          </a:effectLst>
        </p:spPr>
        <p:txBody>
          <a:bodyPr>
            <a:normAutofit/>
          </a:bodyPr>
          <a:lstStyle>
            <a:lvl1pPr marL="0" indent="0">
              <a:buNone/>
              <a:defRPr sz="1600">
                <a:effectLst/>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58" name="Content Placeholder 3"/>
          <p:cNvSpPr>
            <a:spLocks noGrp="1"/>
          </p:cNvSpPr>
          <p:nvPr>
            <p:ph sz="half" idx="40"/>
          </p:nvPr>
        </p:nvSpPr>
        <p:spPr>
          <a:xfrm>
            <a:off x="6734307" y="4191000"/>
            <a:ext cx="1371600" cy="1371600"/>
          </a:xfrm>
          <a:prstGeom prst="rect">
            <a:avLst/>
          </a:prstGeom>
          <a:solidFill>
            <a:srgbClr val="CCCCCC"/>
          </a:solidFill>
          <a:ln w="76200" cap="flat" cmpd="sng">
            <a:solidFill>
              <a:schemeClr val="bg1"/>
            </a:solidFill>
            <a:miter lim="800000"/>
          </a:ln>
          <a:effectLst>
            <a:outerShdw blurRad="85725" dir="2700000" algn="tl" rotWithShape="0">
              <a:prstClr val="black">
                <a:alpha val="40000"/>
              </a:prstClr>
            </a:outerShdw>
          </a:effectLst>
        </p:spPr>
        <p:txBody>
          <a:bodyPr>
            <a:normAutofit/>
          </a:bodyPr>
          <a:lstStyle>
            <a:lvl1pPr marL="0" indent="0">
              <a:buNone/>
              <a:defRPr sz="1600">
                <a:effectLst/>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59" name="Content Placeholder 2"/>
          <p:cNvSpPr>
            <a:spLocks noGrp="1"/>
          </p:cNvSpPr>
          <p:nvPr>
            <p:ph sz="half" idx="41"/>
          </p:nvPr>
        </p:nvSpPr>
        <p:spPr>
          <a:xfrm>
            <a:off x="2009907" y="5944995"/>
            <a:ext cx="1952493" cy="303405"/>
          </a:xfrm>
          <a:prstGeom prst="rect">
            <a:avLst/>
          </a:prstGeom>
        </p:spPr>
        <p:txBody>
          <a:bodyPr>
            <a:normAutofit/>
          </a:bodyPr>
          <a:lstStyle>
            <a:lvl1pPr marL="0" indent="0">
              <a:buNone/>
              <a:defRPr sz="1200" b="0"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0" name="Content Placeholder 2"/>
          <p:cNvSpPr>
            <a:spLocks noGrp="1"/>
          </p:cNvSpPr>
          <p:nvPr>
            <p:ph sz="half" idx="42"/>
          </p:nvPr>
        </p:nvSpPr>
        <p:spPr>
          <a:xfrm>
            <a:off x="4343400" y="5715065"/>
            <a:ext cx="1952493" cy="303405"/>
          </a:xfrm>
          <a:prstGeom prst="rect">
            <a:avLst/>
          </a:prstGeom>
        </p:spPr>
        <p:txBody>
          <a:bodyPr>
            <a:normAutofit/>
          </a:bodyPr>
          <a:lstStyle>
            <a:lvl1pPr marL="0" indent="0">
              <a:buNone/>
              <a:defRPr sz="1400" b="1"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1" name="Content Placeholder 2"/>
          <p:cNvSpPr>
            <a:spLocks noGrp="1"/>
          </p:cNvSpPr>
          <p:nvPr>
            <p:ph sz="half" idx="43"/>
          </p:nvPr>
        </p:nvSpPr>
        <p:spPr>
          <a:xfrm>
            <a:off x="4343400" y="5944995"/>
            <a:ext cx="1952493" cy="303405"/>
          </a:xfrm>
          <a:prstGeom prst="rect">
            <a:avLst/>
          </a:prstGeom>
        </p:spPr>
        <p:txBody>
          <a:bodyPr>
            <a:normAutofit/>
          </a:bodyPr>
          <a:lstStyle>
            <a:lvl1pPr marL="0" indent="0">
              <a:buNone/>
              <a:defRPr sz="1200" b="0"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2" name="Content Placeholder 2"/>
          <p:cNvSpPr>
            <a:spLocks noGrp="1"/>
          </p:cNvSpPr>
          <p:nvPr>
            <p:ph sz="half" idx="44"/>
          </p:nvPr>
        </p:nvSpPr>
        <p:spPr>
          <a:xfrm>
            <a:off x="6734307" y="5715065"/>
            <a:ext cx="1952493" cy="303405"/>
          </a:xfrm>
          <a:prstGeom prst="rect">
            <a:avLst/>
          </a:prstGeom>
        </p:spPr>
        <p:txBody>
          <a:bodyPr>
            <a:normAutofit/>
          </a:bodyPr>
          <a:lstStyle>
            <a:lvl1pPr marL="0" indent="0">
              <a:buNone/>
              <a:defRPr sz="1400" b="1"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3" name="Content Placeholder 2"/>
          <p:cNvSpPr>
            <a:spLocks noGrp="1"/>
          </p:cNvSpPr>
          <p:nvPr>
            <p:ph sz="half" idx="45"/>
          </p:nvPr>
        </p:nvSpPr>
        <p:spPr>
          <a:xfrm>
            <a:off x="6734307" y="5944995"/>
            <a:ext cx="1952493" cy="303405"/>
          </a:xfrm>
          <a:prstGeom prst="rect">
            <a:avLst/>
          </a:prstGeom>
        </p:spPr>
        <p:txBody>
          <a:bodyPr>
            <a:normAutofit/>
          </a:bodyPr>
          <a:lstStyle>
            <a:lvl1pPr marL="0" indent="0">
              <a:buNone/>
              <a:defRPr sz="1200" b="0" i="0" baseline="0">
                <a:latin typeface="Calibri"/>
                <a:cs typeface="Calibri"/>
              </a:defRPr>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21" name="Title 1"/>
          <p:cNvSpPr>
            <a:spLocks noGrp="1"/>
          </p:cNvSpPr>
          <p:nvPr>
            <p:ph type="title"/>
          </p:nvPr>
        </p:nvSpPr>
        <p:spPr>
          <a:xfrm>
            <a:off x="1895617" y="339517"/>
            <a:ext cx="6767369" cy="1252667"/>
          </a:xfrm>
          <a:prstGeom prst="rect">
            <a:avLst/>
          </a:prstGeom>
        </p:spPr>
        <p:txBody>
          <a:bodyPr anchor="b"/>
          <a:lstStyle>
            <a:lvl1pPr>
              <a:defRPr sz="4000" b="1">
                <a:solidFill>
                  <a:srgbClr val="990000"/>
                </a:solidFill>
                <a:latin typeface="Calibri"/>
                <a:cs typeface="Calibri"/>
              </a:defRPr>
            </a:lvl1pPr>
          </a:lstStyle>
          <a:p>
            <a:r>
              <a:rPr lang="en-US" smtClean="0"/>
              <a:t>Click to edit Master title style</a:t>
            </a:r>
            <a:endParaRPr dirty="0"/>
          </a:p>
        </p:txBody>
      </p:sp>
    </p:spTree>
    <p:extLst>
      <p:ext uri="{BB962C8B-B14F-4D97-AF65-F5344CB8AC3E}">
        <p14:creationId xmlns:p14="http://schemas.microsoft.com/office/powerpoint/2010/main" val="2634067451"/>
      </p:ext>
    </p:extLst>
  </p:cSld>
  <p:clrMapOvr>
    <a:masterClrMapping/>
  </p:clrMapOvr>
  <p:transition xmlns:p14="http://schemas.microsoft.com/office/powerpoint/2010/main" spd="med">
    <p:fade/>
  </p:transition>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pic>
        <p:nvPicPr>
          <p:cNvPr id="2" name="Picture 7" descr="Social Media Tag Horz 2015.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9725" y="5411788"/>
            <a:ext cx="47386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8"/>
          <p:cNvSpPr txBox="1">
            <a:spLocks noChangeArrowheads="1"/>
          </p:cNvSpPr>
          <p:nvPr/>
        </p:nvSpPr>
        <p:spPr bwMode="auto">
          <a:xfrm>
            <a:off x="1355725" y="3100388"/>
            <a:ext cx="7788275" cy="163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n-US" sz="2000" b="1">
                <a:solidFill>
                  <a:srgbClr val="990000"/>
                </a:solidFill>
                <a:latin typeface="Calibri" pitchFamily="34" charset="0"/>
              </a:rPr>
              <a:t>12345 El Monte Road</a:t>
            </a:r>
          </a:p>
          <a:p>
            <a:pPr algn="ctr"/>
            <a:r>
              <a:rPr lang="en-US" altLang="en-US" sz="2000" b="1">
                <a:solidFill>
                  <a:srgbClr val="990000"/>
                </a:solidFill>
                <a:latin typeface="Calibri" pitchFamily="34" charset="0"/>
              </a:rPr>
              <a:t>Los Altos Hills, CA 94022</a:t>
            </a:r>
          </a:p>
          <a:p>
            <a:pPr algn="ctr"/>
            <a:endParaRPr lang="en-US" altLang="en-US" sz="2000" b="1">
              <a:solidFill>
                <a:srgbClr val="990000"/>
              </a:solidFill>
              <a:latin typeface="Calibri" pitchFamily="34" charset="0"/>
            </a:endParaRPr>
          </a:p>
          <a:p>
            <a:pPr algn="ctr"/>
            <a:r>
              <a:rPr lang="en-US" altLang="en-US" sz="2000" b="1">
                <a:solidFill>
                  <a:srgbClr val="990000"/>
                </a:solidFill>
                <a:latin typeface="Calibri" pitchFamily="34" charset="0"/>
              </a:rPr>
              <a:t>foothill.edu</a:t>
            </a:r>
          </a:p>
          <a:p>
            <a:pPr algn="ctr"/>
            <a:endParaRPr lang="en-US" altLang="en-US" sz="2000" b="1">
              <a:solidFill>
                <a:srgbClr val="990000"/>
              </a:solidFill>
              <a:latin typeface="Calibri" pitchFamily="34" charset="0"/>
            </a:endParaRPr>
          </a:p>
        </p:txBody>
      </p:sp>
      <p:pic>
        <p:nvPicPr>
          <p:cNvPr id="4" name="Picture 9" descr="Social Media Tag Horz 2015.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9725" y="5411788"/>
            <a:ext cx="47386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FH Stack_2015.eps"/>
          <p:cNvPicPr>
            <a:picLocks noChangeAspect="1"/>
          </p:cNvPicPr>
          <p:nvPr/>
        </p:nvPicPr>
        <p:blipFill>
          <a:blip>
            <a:extLst>
              <a:ext uri="{28A0092B-C50C-407E-A947-70E740481C1C}">
                <a14:useLocalDpi xmlns:a14="http://schemas.microsoft.com/office/drawing/2010/main" val="0"/>
              </a:ext>
            </a:extLst>
          </a:blip>
          <a:srcRect/>
          <a:stretch>
            <a:fillRect/>
          </a:stretch>
        </p:blipFill>
        <p:spPr bwMode="auto">
          <a:xfrm>
            <a:off x="4267200" y="1392238"/>
            <a:ext cx="2044700"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7874619"/>
      </p:ext>
    </p:extLst>
  </p:cSld>
  <p:clrMapOvr>
    <a:masterClrMapping/>
  </p:clrMapOvr>
  <p:transition xmlns:p14="http://schemas.microsoft.com/office/powerpoint/2010/main" spd="med">
    <p:fade/>
  </p:transition>
  <p:hf hd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jpeg"/><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PPT Main Slide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txBox="1">
            <a:spLocks/>
          </p:cNvSpPr>
          <p:nvPr/>
        </p:nvSpPr>
        <p:spPr>
          <a:xfrm>
            <a:off x="0" y="6207125"/>
            <a:ext cx="1355725" cy="650875"/>
          </a:xfrm>
          <a:prstGeom prst="rect">
            <a:avLst/>
          </a:prstGeom>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fld id="{53C227EE-2CD7-4E5B-AD25-833125E6BE31}" type="slidenum">
              <a:rPr lang="en-US" altLang="en-US">
                <a:solidFill>
                  <a:srgbClr val="D9D9D9"/>
                </a:solidFill>
                <a:latin typeface="Century Gothic" pitchFamily="34" charset="0"/>
              </a:rPr>
              <a:pPr algn="ctr" eaLnBrk="1" hangingPunct="1"/>
              <a:t>‹#›</a:t>
            </a:fld>
            <a:endParaRPr lang="en-US" altLang="en-US">
              <a:solidFill>
                <a:srgbClr val="D9D9D9"/>
              </a:solidFill>
              <a:latin typeface="Century Gothic" pitchFamily="34" charset="0"/>
            </a:endParaRPr>
          </a:p>
        </p:txBody>
      </p:sp>
      <p:pic>
        <p:nvPicPr>
          <p:cNvPr id="14" name="Picture 13" descr="FH Owl.eps"/>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63" y="339725"/>
            <a:ext cx="1770062" cy="1892300"/>
          </a:xfrm>
          <a:prstGeom prst="rect">
            <a:avLst/>
          </a:prstGeom>
          <a:noFill/>
          <a:ln>
            <a:noFill/>
          </a:ln>
          <a:effectLst>
            <a:outerShdw blurRad="53975" dist="25401"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4" descr="PPT Main Slides.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0" y="6207125"/>
            <a:ext cx="1355725" cy="650875"/>
          </a:xfrm>
          <a:prstGeom prst="rect">
            <a:avLst/>
          </a:prstGeom>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fld id="{7F9DBBBE-C4A4-4E77-A324-7D5491DE07C9}" type="slidenum">
              <a:rPr lang="en-US" altLang="en-US">
                <a:solidFill>
                  <a:srgbClr val="D9D9D9"/>
                </a:solidFill>
                <a:latin typeface="Calibri" pitchFamily="34" charset="0"/>
              </a:rPr>
              <a:pPr algn="ctr" eaLnBrk="1" hangingPunct="1"/>
              <a:t>‹#›</a:t>
            </a:fld>
            <a:endParaRPr lang="en-US" altLang="en-US">
              <a:solidFill>
                <a:srgbClr val="D9D9D9"/>
              </a:solidFill>
              <a:latin typeface="Calibri" pitchFamily="34" charset="0"/>
            </a:endParaRPr>
          </a:p>
        </p:txBody>
      </p:sp>
      <p:pic>
        <p:nvPicPr>
          <p:cNvPr id="7" name="Picture 6" descr="FH Owl.eps"/>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63" y="339725"/>
            <a:ext cx="1770062" cy="1892300"/>
          </a:xfrm>
          <a:prstGeom prst="rect">
            <a:avLst/>
          </a:prstGeom>
          <a:noFill/>
          <a:ln>
            <a:noFill/>
          </a:ln>
          <a:effectLst>
            <a:outerShdw blurRad="53975" dist="25401" dir="2700000" algn="tl" rotWithShape="0">
              <a:schemeClr val="bg1">
                <a:alpha val="7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521" r:id="rId1"/>
    <p:sldLayoutId id="2147486516" r:id="rId2"/>
    <p:sldLayoutId id="2147486517" r:id="rId3"/>
    <p:sldLayoutId id="2147486520" r:id="rId4"/>
    <p:sldLayoutId id="2147486522" r:id="rId5"/>
  </p:sldLayoutIdLst>
  <p:transition xmlns:p14="http://schemas.microsoft.com/office/powerpoint/2010/main" spd="med">
    <p:fade/>
  </p:transition>
  <p:timing>
    <p:tnLst>
      <p:par>
        <p:cTn xmlns:p14="http://schemas.microsoft.com/office/powerpoint/2010/main" id="1" dur="indefinite" restart="never" nodeType="tmRoot"/>
      </p:par>
    </p:tnLst>
  </p:timing>
  <p:hf hdr="0" dt="0"/>
  <p:txStyles>
    <p:titleStyle>
      <a:lvl1pPr algn="l" rtl="0" eaLnBrk="1" fontAlgn="base" hangingPunct="1">
        <a:spcBef>
          <a:spcPct val="0"/>
        </a:spcBef>
        <a:spcAft>
          <a:spcPct val="0"/>
        </a:spcAft>
        <a:defRPr sz="3600" kern="1200">
          <a:solidFill>
            <a:schemeClr val="accent1"/>
          </a:solidFill>
          <a:latin typeface="+mj-lt"/>
          <a:ea typeface="ＭＳ Ｐゴシック" pitchFamily="34" charset="-128"/>
          <a:cs typeface="+mj-cs"/>
        </a:defRPr>
      </a:lvl1pPr>
      <a:lvl2pPr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2pPr>
      <a:lvl3pPr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3pPr>
      <a:lvl4pPr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4pPr>
      <a:lvl5pPr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5pPr>
      <a:lvl6pPr marL="457200"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6pPr>
      <a:lvl7pPr marL="914400"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7pPr>
      <a:lvl8pPr marL="1371600"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8pPr>
      <a:lvl9pPr marL="1828800" algn="l" rtl="0" eaLnBrk="1" fontAlgn="base" hangingPunct="1">
        <a:spcBef>
          <a:spcPct val="0"/>
        </a:spcBef>
        <a:spcAft>
          <a:spcPct val="0"/>
        </a:spcAft>
        <a:defRPr sz="3600">
          <a:solidFill>
            <a:schemeClr val="accent1"/>
          </a:solidFill>
          <a:latin typeface="Century Gothic" pitchFamily="34" charset="0"/>
          <a:ea typeface="ＭＳ Ｐゴシック" pitchFamily="34" charset="-128"/>
        </a:defRPr>
      </a:lvl9pPr>
    </p:titleStyle>
    <p:bodyStyle>
      <a:lvl1pPr marL="228600" indent="-228600" algn="l" rtl="0" eaLnBrk="1" fontAlgn="base" hangingPunct="1">
        <a:spcBef>
          <a:spcPts val="1800"/>
        </a:spcBef>
        <a:spcAft>
          <a:spcPct val="0"/>
        </a:spcAft>
        <a:buClr>
          <a:schemeClr val="accent1"/>
        </a:buClr>
        <a:buSzPct val="100000"/>
        <a:buFont typeface="Wingdings 2" pitchFamily="18" charset="2"/>
        <a:buChar char="¡"/>
        <a:defRPr sz="2000" kern="1200">
          <a:solidFill>
            <a:schemeClr val="tx2"/>
          </a:solidFill>
          <a:latin typeface="+mn-lt"/>
          <a:ea typeface="ＭＳ Ｐゴシック" pitchFamily="34" charset="-128"/>
          <a:cs typeface="+mn-cs"/>
        </a:defRPr>
      </a:lvl1pPr>
      <a:lvl2pPr marL="457200" indent="-228600" algn="l" rtl="0" eaLnBrk="1" fontAlgn="base" hangingPunct="1">
        <a:spcBef>
          <a:spcPts val="600"/>
        </a:spcBef>
        <a:spcAft>
          <a:spcPct val="0"/>
        </a:spcAft>
        <a:buClr>
          <a:srgbClr val="4D0000"/>
        </a:buClr>
        <a:buSzPct val="100000"/>
        <a:buFont typeface="Wingdings 2" pitchFamily="18" charset="2"/>
        <a:buChar char="¡"/>
        <a:defRPr kern="1200">
          <a:solidFill>
            <a:schemeClr val="tx2"/>
          </a:solidFill>
          <a:latin typeface="+mn-lt"/>
          <a:ea typeface="ＭＳ Ｐゴシック" pitchFamily="34" charset="-128"/>
          <a:cs typeface="+mn-cs"/>
        </a:defRPr>
      </a:lvl2pPr>
      <a:lvl3pPr marL="685800" indent="-228600" algn="l" rtl="0" eaLnBrk="1" fontAlgn="base" hangingPunct="1">
        <a:spcBef>
          <a:spcPts val="600"/>
        </a:spcBef>
        <a:spcAft>
          <a:spcPct val="0"/>
        </a:spcAft>
        <a:buClr>
          <a:schemeClr val="accent1"/>
        </a:buClr>
        <a:buSzPct val="100000"/>
        <a:buFont typeface="Wingdings 2" pitchFamily="18" charset="2"/>
        <a:buChar char="¡"/>
        <a:defRPr kern="1200">
          <a:solidFill>
            <a:schemeClr val="tx2"/>
          </a:solidFill>
          <a:latin typeface="+mn-lt"/>
          <a:ea typeface="ＭＳ Ｐゴシック" pitchFamily="34" charset="-128"/>
          <a:cs typeface="+mn-cs"/>
        </a:defRPr>
      </a:lvl3pPr>
      <a:lvl4pPr marL="914400" indent="-228600" algn="l" rtl="0" eaLnBrk="1" fontAlgn="base" hangingPunct="1">
        <a:spcBef>
          <a:spcPts val="600"/>
        </a:spcBef>
        <a:spcAft>
          <a:spcPct val="0"/>
        </a:spcAft>
        <a:buClr>
          <a:srgbClr val="4D0000"/>
        </a:buClr>
        <a:buSzPct val="100000"/>
        <a:buFont typeface="Wingdings 2" pitchFamily="18" charset="2"/>
        <a:buChar char="¡"/>
        <a:defRPr kern="1200">
          <a:solidFill>
            <a:schemeClr val="tx2"/>
          </a:solidFill>
          <a:latin typeface="+mn-lt"/>
          <a:ea typeface="ＭＳ Ｐゴシック" pitchFamily="34" charset="-128"/>
          <a:cs typeface="+mn-cs"/>
        </a:defRPr>
      </a:lvl4pPr>
      <a:lvl5pPr marL="1143000" indent="-228600" algn="l" rtl="0" eaLnBrk="1" fontAlgn="base" hangingPunct="1">
        <a:spcBef>
          <a:spcPts val="600"/>
        </a:spcBef>
        <a:spcAft>
          <a:spcPct val="0"/>
        </a:spcAft>
        <a:buClr>
          <a:schemeClr val="accent1"/>
        </a:buClr>
        <a:buSzPct val="100000"/>
        <a:buFont typeface="Wingdings 2" pitchFamily="18" charset="2"/>
        <a:buChar char="¡"/>
        <a:defRPr kern="1200">
          <a:solidFill>
            <a:schemeClr val="tx2"/>
          </a:solidFill>
          <a:latin typeface="+mn-lt"/>
          <a:ea typeface="ＭＳ Ｐゴシック" pitchFamily="34" charset="-128"/>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Title 1"/>
          <p:cNvSpPr>
            <a:spLocks noGrp="1"/>
          </p:cNvSpPr>
          <p:nvPr>
            <p:ph type="ctrTitle"/>
          </p:nvPr>
        </p:nvSpPr>
        <p:spPr bwMode="auto">
          <a:xfrm>
            <a:off x="3482975" y="2114550"/>
            <a:ext cx="5478144" cy="1838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normAutofit/>
          </a:bodyPr>
          <a:lstStyle/>
          <a:p>
            <a:r>
              <a:rPr lang="en-US" altLang="en-US" dirty="0" smtClean="0">
                <a:ea typeface="ＭＳ Ｐゴシック" pitchFamily="34" charset="-128"/>
              </a:rPr>
              <a:t>Budget Reduction Update</a:t>
            </a:r>
          </a:p>
        </p:txBody>
      </p:sp>
      <p:sp>
        <p:nvSpPr>
          <p:cNvPr id="4098" name="Subtitle 2"/>
          <p:cNvSpPr>
            <a:spLocks noGrp="1"/>
          </p:cNvSpPr>
          <p:nvPr>
            <p:ph type="subTitle" idx="1"/>
          </p:nvPr>
        </p:nvSpPr>
        <p:spPr bwMode="auto">
          <a:xfrm>
            <a:off x="3565150" y="5701459"/>
            <a:ext cx="2344085" cy="557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Autofit/>
          </a:bodyPr>
          <a:lstStyle/>
          <a:p>
            <a:pPr>
              <a:spcBef>
                <a:spcPct val="0"/>
              </a:spcBef>
            </a:pPr>
            <a:endParaRPr lang="en-US" altLang="en-US" dirty="0" smtClean="0">
              <a:ea typeface="ＭＳ Ｐゴシック" pitchFamily="34" charset="-128"/>
            </a:endParaRPr>
          </a:p>
          <a:p>
            <a:pPr>
              <a:spcBef>
                <a:spcPct val="0"/>
              </a:spcBef>
            </a:pPr>
            <a:r>
              <a:rPr lang="en-US" altLang="en-US" sz="2000" dirty="0" smtClean="0">
                <a:ea typeface="ＭＳ Ｐゴシック" pitchFamily="34" charset="-128"/>
              </a:rPr>
              <a:t>January 31, 2018</a:t>
            </a:r>
          </a:p>
        </p:txBody>
      </p:sp>
      <p:sp>
        <p:nvSpPr>
          <p:cNvPr id="2" name="TextBox 1"/>
          <p:cNvSpPr txBox="1"/>
          <p:nvPr/>
        </p:nvSpPr>
        <p:spPr>
          <a:xfrm>
            <a:off x="3565149" y="3980889"/>
            <a:ext cx="4308851" cy="830997"/>
          </a:xfrm>
          <a:prstGeom prst="rect">
            <a:avLst/>
          </a:prstGeom>
          <a:noFill/>
        </p:spPr>
        <p:txBody>
          <a:bodyPr wrap="square" rtlCol="0">
            <a:spAutoFit/>
          </a:bodyPr>
          <a:lstStyle/>
          <a:p>
            <a:r>
              <a:rPr lang="en-US" dirty="0" smtClean="0">
                <a:latin typeface="+mn-lt"/>
              </a:rPr>
              <a:t>Bret Watson </a:t>
            </a:r>
          </a:p>
          <a:p>
            <a:r>
              <a:rPr lang="en-US" dirty="0" smtClean="0">
                <a:latin typeface="+mn-lt"/>
              </a:rPr>
              <a:t>Vice President of Finance</a:t>
            </a:r>
            <a:endParaRPr lang="en-US" dirty="0">
              <a:latin typeface="+mn-lt"/>
            </a:endParaRPr>
          </a:p>
        </p:txBody>
      </p:sp>
      <p:pic>
        <p:nvPicPr>
          <p:cNvPr id="4" name="Picture 3" descr="Stack 0517_2clr.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4338" y="89649"/>
            <a:ext cx="1896781" cy="1264520"/>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17" y="339517"/>
            <a:ext cx="6767369" cy="608375"/>
          </a:xfrm>
        </p:spPr>
        <p:txBody>
          <a:bodyPr/>
          <a:lstStyle/>
          <a:p>
            <a:r>
              <a:rPr lang="en-US" dirty="0" smtClean="0"/>
              <a:t>Guiding Principles Continued…</a:t>
            </a:r>
            <a:endParaRPr lang="en-US" dirty="0"/>
          </a:p>
        </p:txBody>
      </p:sp>
      <p:sp>
        <p:nvSpPr>
          <p:cNvPr id="3" name="Content Placeholder 2"/>
          <p:cNvSpPr>
            <a:spLocks noGrp="1"/>
          </p:cNvSpPr>
          <p:nvPr>
            <p:ph idx="1"/>
          </p:nvPr>
        </p:nvSpPr>
        <p:spPr>
          <a:xfrm>
            <a:off x="1895617" y="1118513"/>
            <a:ext cx="6767369" cy="5506653"/>
          </a:xfrm>
        </p:spPr>
        <p:txBody>
          <a:bodyPr>
            <a:normAutofit fontScale="70000" lnSpcReduction="20000"/>
          </a:bodyPr>
          <a:lstStyle/>
          <a:p>
            <a:pPr marL="0" indent="0">
              <a:buNone/>
            </a:pPr>
            <a:r>
              <a:rPr lang="en-US" sz="3600" dirty="0" smtClean="0"/>
              <a:t>4) No layoffs of full-time positions for 2017-18 &amp; 2018/19.</a:t>
            </a:r>
          </a:p>
          <a:p>
            <a:pPr lvl="2">
              <a:buFont typeface="Wingdings" charset="2"/>
              <a:buChar char="Ø"/>
            </a:pPr>
            <a:r>
              <a:rPr lang="en-US" sz="3400" dirty="0" smtClean="0"/>
              <a:t>Use one-time funds if needed.</a:t>
            </a:r>
          </a:p>
          <a:p>
            <a:pPr lvl="2">
              <a:buFont typeface="Wingdings" charset="2"/>
              <a:buChar char="Ø"/>
            </a:pPr>
            <a:r>
              <a:rPr lang="en-US" sz="3400" dirty="0" smtClean="0"/>
              <a:t>Person may do something different.</a:t>
            </a:r>
          </a:p>
          <a:p>
            <a:pPr lvl="2">
              <a:buFont typeface="Wingdings" charset="2"/>
              <a:buChar char="Ø"/>
            </a:pPr>
            <a:r>
              <a:rPr lang="en-US" sz="3400" dirty="0" smtClean="0"/>
              <a:t>May use different funding </a:t>
            </a:r>
            <a:r>
              <a:rPr lang="en-US" sz="3400" dirty="0" smtClean="0"/>
              <a:t>sources.</a:t>
            </a:r>
            <a:endParaRPr lang="en-US" sz="3400" dirty="0" smtClean="0"/>
          </a:p>
          <a:p>
            <a:pPr lvl="2">
              <a:buFont typeface="Wingdings" charset="2"/>
              <a:buChar char="Ø"/>
            </a:pPr>
            <a:r>
              <a:rPr lang="en-US" sz="3400" dirty="0" smtClean="0"/>
              <a:t>Open, consistent and sustained </a:t>
            </a:r>
            <a:r>
              <a:rPr lang="en-US" sz="3400" dirty="0" smtClean="0"/>
              <a:t>communication.</a:t>
            </a:r>
            <a:endParaRPr lang="en-US" sz="3400" dirty="0" smtClean="0"/>
          </a:p>
          <a:p>
            <a:pPr lvl="2">
              <a:buFont typeface="Wingdings" charset="2"/>
              <a:buChar char="Ø"/>
            </a:pPr>
            <a:r>
              <a:rPr lang="en-US" sz="3400" dirty="0" smtClean="0"/>
              <a:t>Respect for privacy and timing of </a:t>
            </a:r>
            <a:r>
              <a:rPr lang="en-US" sz="3400" dirty="0" smtClean="0"/>
              <a:t>notification.</a:t>
            </a:r>
            <a:endParaRPr lang="en-US" sz="3400" dirty="0" smtClean="0"/>
          </a:p>
          <a:p>
            <a:pPr marL="0" indent="0">
              <a:buNone/>
            </a:pPr>
            <a:r>
              <a:rPr lang="en-US" sz="3600" dirty="0" smtClean="0"/>
              <a:t>5) Spending relates to strategic objectives.</a:t>
            </a:r>
          </a:p>
          <a:p>
            <a:pPr lvl="2">
              <a:buFont typeface="Wingdings" charset="2"/>
              <a:buChar char="Ø"/>
            </a:pPr>
            <a:r>
              <a:rPr lang="en-US" sz="3400" dirty="0" smtClean="0"/>
              <a:t>Aligned with enrollment and productivity goals.</a:t>
            </a:r>
          </a:p>
          <a:p>
            <a:pPr lvl="2">
              <a:buFont typeface="Wingdings" charset="2"/>
              <a:buChar char="Ø"/>
            </a:pPr>
            <a:r>
              <a:rPr lang="en-US" sz="3400" dirty="0" smtClean="0"/>
              <a:t>Exceptions (</a:t>
            </a:r>
            <a:r>
              <a:rPr lang="en-US" sz="3400" dirty="0" err="1" smtClean="0"/>
              <a:t>ie</a:t>
            </a:r>
            <a:r>
              <a:rPr lang="en-US" sz="3400" dirty="0" smtClean="0"/>
              <a:t>-students needing one class to earn ADT).</a:t>
            </a:r>
          </a:p>
          <a:p>
            <a:pPr lvl="2">
              <a:buFont typeface="Wingdings" charset="2"/>
              <a:buChar char="Ø"/>
            </a:pPr>
            <a:r>
              <a:rPr lang="en-US" sz="3400" dirty="0" smtClean="0"/>
              <a:t>Provide advanced annual offerings for students to plan.</a:t>
            </a:r>
          </a:p>
          <a:p>
            <a:pPr lvl="2">
              <a:buFont typeface="Wingdings" charset="2"/>
              <a:buChar char="Ø"/>
            </a:pPr>
            <a:endParaRPr lang="en-US" sz="3200" dirty="0" smtClean="0"/>
          </a:p>
          <a:p>
            <a:pPr marL="457200" lvl="2" indent="0">
              <a:buNone/>
            </a:pPr>
            <a:endParaRPr lang="en-US" sz="2000" dirty="0"/>
          </a:p>
          <a:p>
            <a:pPr lvl="2">
              <a:buFont typeface="Wingdings" charset="2"/>
              <a:buChar char="Ø"/>
            </a:pPr>
            <a:endParaRPr lang="en-US" sz="2000" dirty="0" smtClean="0"/>
          </a:p>
          <a:p>
            <a:pPr marL="457200" lvl="2" indent="0">
              <a:buNone/>
            </a:pPr>
            <a:endParaRPr lang="en-US" sz="2000" dirty="0"/>
          </a:p>
        </p:txBody>
      </p:sp>
    </p:spTree>
    <p:extLst>
      <p:ext uri="{BB962C8B-B14F-4D97-AF65-F5344CB8AC3E}">
        <p14:creationId xmlns:p14="http://schemas.microsoft.com/office/powerpoint/2010/main" val="15109604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17" y="339517"/>
            <a:ext cx="6767369" cy="608375"/>
          </a:xfrm>
        </p:spPr>
        <p:txBody>
          <a:bodyPr/>
          <a:lstStyle/>
          <a:p>
            <a:r>
              <a:rPr lang="en-US" dirty="0" smtClean="0"/>
              <a:t>Guiding Principles Continued…</a:t>
            </a:r>
            <a:endParaRPr lang="en-US" dirty="0"/>
          </a:p>
        </p:txBody>
      </p:sp>
      <p:sp>
        <p:nvSpPr>
          <p:cNvPr id="3" name="Content Placeholder 2"/>
          <p:cNvSpPr>
            <a:spLocks noGrp="1"/>
          </p:cNvSpPr>
          <p:nvPr>
            <p:ph idx="1"/>
          </p:nvPr>
        </p:nvSpPr>
        <p:spPr>
          <a:xfrm>
            <a:off x="1714501" y="1118514"/>
            <a:ext cx="7175500" cy="5612486"/>
          </a:xfrm>
        </p:spPr>
        <p:txBody>
          <a:bodyPr>
            <a:normAutofit fontScale="77500" lnSpcReduction="20000"/>
          </a:bodyPr>
          <a:lstStyle/>
          <a:p>
            <a:pPr marL="0" indent="0">
              <a:buNone/>
            </a:pPr>
            <a:r>
              <a:rPr lang="en-US" dirty="0" smtClean="0"/>
              <a:t>6) Transparency</a:t>
            </a:r>
          </a:p>
          <a:p>
            <a:pPr lvl="2">
              <a:buFont typeface="Wingdings" charset="2"/>
              <a:buChar char="Ø"/>
            </a:pPr>
            <a:r>
              <a:rPr lang="en-US" sz="3100" dirty="0" smtClean="0"/>
              <a:t>Open </a:t>
            </a:r>
            <a:r>
              <a:rPr lang="en-US" sz="3100" dirty="0" smtClean="0"/>
              <a:t>communication.</a:t>
            </a:r>
            <a:endParaRPr lang="en-US" sz="3100" dirty="0" smtClean="0"/>
          </a:p>
          <a:p>
            <a:pPr lvl="2">
              <a:buFont typeface="Wingdings" charset="2"/>
              <a:buChar char="Ø"/>
            </a:pPr>
            <a:r>
              <a:rPr lang="en-US" sz="3100" dirty="0" smtClean="0"/>
              <a:t>Reasonable timing when sharing information.</a:t>
            </a:r>
          </a:p>
          <a:p>
            <a:pPr marL="0" indent="0">
              <a:buNone/>
            </a:pPr>
            <a:r>
              <a:rPr lang="en-US" dirty="0" smtClean="0"/>
              <a:t>7) Shared Pain</a:t>
            </a:r>
          </a:p>
          <a:p>
            <a:pPr lvl="2">
              <a:buFont typeface="Wingdings" charset="2"/>
              <a:buChar char="Ø"/>
            </a:pPr>
            <a:r>
              <a:rPr lang="en-US" sz="3100" dirty="0"/>
              <a:t>Faculty, classified and management units will be impacted.</a:t>
            </a:r>
          </a:p>
          <a:p>
            <a:pPr lvl="2">
              <a:buFont typeface="Wingdings" charset="2"/>
              <a:buChar char="Ø"/>
            </a:pPr>
            <a:r>
              <a:rPr lang="en-US" sz="3100" dirty="0"/>
              <a:t>Kindness &amp; </a:t>
            </a:r>
            <a:r>
              <a:rPr lang="en-US" sz="3100" dirty="0" smtClean="0"/>
              <a:t>empathy.</a:t>
            </a:r>
            <a:endParaRPr lang="en-US" sz="3100" dirty="0" smtClean="0"/>
          </a:p>
          <a:p>
            <a:pPr marL="0" indent="0">
              <a:buNone/>
            </a:pPr>
            <a:r>
              <a:rPr lang="en-US" dirty="0" smtClean="0"/>
              <a:t>8) Program Review/Elimination</a:t>
            </a:r>
            <a:r>
              <a:rPr lang="en-US" sz="3600" dirty="0" smtClean="0"/>
              <a:t> </a:t>
            </a:r>
          </a:p>
          <a:p>
            <a:pPr lvl="2">
              <a:buFont typeface="Wingdings" charset="2"/>
              <a:buChar char="Ø"/>
            </a:pPr>
            <a:r>
              <a:rPr lang="en-US" sz="3400" dirty="0" smtClean="0"/>
              <a:t>Follow program review process/statutes/</a:t>
            </a:r>
            <a:r>
              <a:rPr lang="en-US" sz="3400" dirty="0" smtClean="0"/>
              <a:t>regulations.</a:t>
            </a:r>
            <a:endParaRPr lang="en-US" sz="3400" dirty="0" smtClean="0"/>
          </a:p>
          <a:p>
            <a:pPr lvl="2">
              <a:buFont typeface="Wingdings" charset="2"/>
              <a:buChar char="Ø"/>
            </a:pPr>
            <a:r>
              <a:rPr lang="en-US" sz="3100" dirty="0" smtClean="0"/>
              <a:t>Analysis of impact of program/college/</a:t>
            </a:r>
            <a:r>
              <a:rPr lang="en-US" sz="3100" dirty="0" smtClean="0"/>
              <a:t>community.</a:t>
            </a:r>
            <a:endParaRPr lang="en-US" sz="3100" dirty="0" smtClean="0"/>
          </a:p>
          <a:p>
            <a:pPr lvl="2">
              <a:buFont typeface="Wingdings" charset="2"/>
              <a:buChar char="Ø"/>
            </a:pPr>
            <a:r>
              <a:rPr lang="en-US" sz="3100" dirty="0" smtClean="0"/>
              <a:t>Transparency with clear </a:t>
            </a:r>
            <a:r>
              <a:rPr lang="en-US" sz="3100" dirty="0" smtClean="0"/>
              <a:t>rubric.</a:t>
            </a:r>
            <a:endParaRPr lang="en-US" sz="3100" dirty="0" smtClean="0"/>
          </a:p>
          <a:p>
            <a:pPr lvl="2">
              <a:buFont typeface="Wingdings" charset="2"/>
              <a:buChar char="Ø"/>
            </a:pPr>
            <a:r>
              <a:rPr lang="en-US" sz="3100" dirty="0" smtClean="0"/>
              <a:t>Appeal process (extreme circumstances </a:t>
            </a:r>
            <a:r>
              <a:rPr lang="en-US" sz="3100" smtClean="0"/>
              <a:t>exception</a:t>
            </a:r>
            <a:r>
              <a:rPr lang="en-US" sz="3100" smtClean="0"/>
              <a:t>).</a:t>
            </a:r>
            <a:endParaRPr lang="en-US" sz="3100" dirty="0" smtClean="0"/>
          </a:p>
          <a:p>
            <a:pPr marL="457200" lvl="2" indent="0">
              <a:buNone/>
            </a:pPr>
            <a:endParaRPr lang="en-US" sz="2000" dirty="0"/>
          </a:p>
          <a:p>
            <a:pPr lvl="2">
              <a:buFont typeface="Wingdings" charset="2"/>
              <a:buChar char="Ø"/>
            </a:pPr>
            <a:endParaRPr lang="en-US" sz="2000" dirty="0" smtClean="0"/>
          </a:p>
          <a:p>
            <a:pPr marL="457200" lvl="2" indent="0">
              <a:buNone/>
            </a:pPr>
            <a:endParaRPr lang="en-US" sz="2000" dirty="0"/>
          </a:p>
        </p:txBody>
      </p:sp>
    </p:spTree>
    <p:extLst>
      <p:ext uri="{BB962C8B-B14F-4D97-AF65-F5344CB8AC3E}">
        <p14:creationId xmlns:p14="http://schemas.microsoft.com/office/powerpoint/2010/main" val="314857541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Update on Enrollment:</a:t>
            </a:r>
            <a:endParaRPr lang="en-US" dirty="0"/>
          </a:p>
        </p:txBody>
      </p:sp>
      <p:sp>
        <p:nvSpPr>
          <p:cNvPr id="3" name="Content Placeholder 2"/>
          <p:cNvSpPr>
            <a:spLocks noGrp="1"/>
          </p:cNvSpPr>
          <p:nvPr>
            <p:ph idx="1"/>
          </p:nvPr>
        </p:nvSpPr>
        <p:spPr/>
        <p:txBody>
          <a:bodyPr/>
          <a:lstStyle/>
          <a:p>
            <a:r>
              <a:rPr lang="en-US" dirty="0" smtClean="0"/>
              <a:t>Resident Enrollment by District</a:t>
            </a:r>
          </a:p>
          <a:p>
            <a:r>
              <a:rPr lang="en-US" dirty="0" smtClean="0"/>
              <a:t>College Comparison</a:t>
            </a:r>
          </a:p>
          <a:p>
            <a:r>
              <a:rPr lang="en-US" dirty="0" smtClean="0"/>
              <a:t>Figures reported to the State (P-1 Enrollment Report).</a:t>
            </a:r>
            <a:endParaRPr lang="en-US" dirty="0"/>
          </a:p>
        </p:txBody>
      </p:sp>
    </p:spTree>
    <p:extLst>
      <p:ext uri="{BB962C8B-B14F-4D97-AF65-F5344CB8AC3E}">
        <p14:creationId xmlns:p14="http://schemas.microsoft.com/office/powerpoint/2010/main" val="359108245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17" y="339518"/>
            <a:ext cx="6767369" cy="780156"/>
          </a:xfrm>
        </p:spPr>
        <p:txBody>
          <a:bodyPr/>
          <a:lstStyle/>
          <a:p>
            <a:r>
              <a:rPr lang="en-US" sz="3200" dirty="0" smtClean="0"/>
              <a:t>Resident Enrollment: </a:t>
            </a:r>
            <a:br>
              <a:rPr lang="en-US" sz="3200" dirty="0" smtClean="0"/>
            </a:br>
            <a:r>
              <a:rPr lang="en-US" sz="2400" dirty="0" smtClean="0"/>
              <a:t>(2009/10 – 2017/18 Projected)</a:t>
            </a:r>
            <a:endParaRPr lang="en-US" sz="24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02848266"/>
              </p:ext>
            </p:extLst>
          </p:nvPr>
        </p:nvGraphicFramePr>
        <p:xfrm>
          <a:off x="1895617" y="1577219"/>
          <a:ext cx="6767513" cy="45893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347717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Resident Enrollment by College: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60716625"/>
              </p:ext>
            </p:extLst>
          </p:nvPr>
        </p:nvGraphicFramePr>
        <p:xfrm>
          <a:off x="1711673" y="1592184"/>
          <a:ext cx="6826625" cy="507572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1559328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17" y="339519"/>
            <a:ext cx="6767369" cy="1071674"/>
          </a:xfrm>
        </p:spPr>
        <p:txBody>
          <a:bodyPr/>
          <a:lstStyle/>
          <a:p>
            <a:r>
              <a:rPr lang="en-US" sz="3600" dirty="0" smtClean="0"/>
              <a:t>P-1 Resident and Non-Resident Enrollment Projections 2017-18</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20940315"/>
              </p:ext>
            </p:extLst>
          </p:nvPr>
        </p:nvGraphicFramePr>
        <p:xfrm>
          <a:off x="1895617" y="1673144"/>
          <a:ext cx="6767511" cy="4695981"/>
        </p:xfrm>
        <a:graphic>
          <a:graphicData uri="http://schemas.openxmlformats.org/drawingml/2006/table">
            <a:tbl>
              <a:tblPr firstRow="1">
                <a:tableStyleId>{5C22544A-7EE6-4342-B048-85BDC9FD1C3A}</a:tableStyleId>
              </a:tblPr>
              <a:tblGrid>
                <a:gridCol w="2204745"/>
                <a:gridCol w="1330206"/>
                <a:gridCol w="1540682"/>
                <a:gridCol w="1691878"/>
              </a:tblGrid>
              <a:tr h="588980">
                <a:tc>
                  <a:txBody>
                    <a:bodyPr/>
                    <a:lstStyle/>
                    <a:p>
                      <a:pPr algn="ctr"/>
                      <a:r>
                        <a:rPr lang="en-US" dirty="0" smtClean="0"/>
                        <a:t>Resident Enrollment</a:t>
                      </a:r>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endParaRPr lang="en-US" dirty="0" smtClean="0"/>
                    </a:p>
                    <a:p>
                      <a:pPr algn="ctr"/>
                      <a:r>
                        <a:rPr lang="en-US" dirty="0" smtClean="0"/>
                        <a:t>2016/17</a:t>
                      </a:r>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990000"/>
                    </a:solidFill>
                  </a:tcPr>
                </a:tc>
                <a:tc>
                  <a:txBody>
                    <a:bodyPr/>
                    <a:lstStyle/>
                    <a:p>
                      <a:pPr algn="ctr"/>
                      <a:r>
                        <a:rPr lang="en-US" dirty="0" smtClean="0"/>
                        <a:t>Projected 2017/18</a:t>
                      </a:r>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endParaRPr lang="en-US" dirty="0" smtClean="0"/>
                    </a:p>
                    <a:p>
                      <a:pPr algn="ctr"/>
                      <a:r>
                        <a:rPr lang="en-US" dirty="0" smtClean="0"/>
                        <a:t>Total</a:t>
                      </a:r>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r>
              <a:tr h="435723">
                <a:tc>
                  <a:txBody>
                    <a:bodyPr/>
                    <a:lstStyle/>
                    <a:p>
                      <a:r>
                        <a:rPr lang="en-US" dirty="0" smtClean="0"/>
                        <a:t>De Anza</a:t>
                      </a: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dirty="0" smtClean="0"/>
                        <a:t>15,340.54</a:t>
                      </a: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dirty="0" smtClean="0"/>
                        <a:t>14,372.28</a:t>
                      </a: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US" dirty="0" smtClean="0"/>
                        <a:t>     -968.26</a:t>
                      </a:r>
                      <a:endParaRPr lang="en-US"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r>
              <a:tr h="435723">
                <a:tc>
                  <a:txBody>
                    <a:bodyPr/>
                    <a:lstStyle/>
                    <a:p>
                      <a:r>
                        <a:rPr lang="en-US" dirty="0" smtClean="0"/>
                        <a:t>Foothill</a:t>
                      </a:r>
                      <a:endParaRPr lang="en-US" dirty="0"/>
                    </a:p>
                  </a:txBody>
                  <a:tcPr>
                    <a:lnL w="12700" cmpd="sng">
                      <a:noFill/>
                    </a:lnL>
                    <a:lnR w="12700" cmpd="sng">
                      <a:noFill/>
                    </a:lnR>
                    <a:lnT w="12700" cmpd="sng">
                      <a:noFill/>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none" dirty="0" smtClean="0"/>
                        <a:t>10,626.98</a:t>
                      </a:r>
                    </a:p>
                  </a:txBody>
                  <a:tcPr>
                    <a:lnL w="12700" cmpd="sng">
                      <a:noFill/>
                    </a:lnL>
                    <a:lnR w="12700" cmpd="sng">
                      <a:noFill/>
                    </a:lnR>
                    <a:lnT w="12700" cmpd="sng">
                      <a:noFill/>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u="none" dirty="0" smtClean="0"/>
                        <a:t>10,735.61</a:t>
                      </a:r>
                    </a:p>
                  </a:txBody>
                  <a:tcPr>
                    <a:lnL w="12700" cmpd="sng">
                      <a:noFill/>
                    </a:lnL>
                    <a:lnR w="12700" cmpd="sng">
                      <a:noFill/>
                    </a:lnR>
                    <a:lnT w="12700" cmpd="sng">
                      <a:noFill/>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u="none" dirty="0" smtClean="0"/>
                        <a:t>      108.63</a:t>
                      </a:r>
                      <a:endParaRPr lang="en-US" u="none" dirty="0"/>
                    </a:p>
                  </a:txBody>
                  <a:tcPr>
                    <a:lnL w="12700" cmpd="sng">
                      <a:noFill/>
                    </a:lnL>
                    <a:lnR w="12700" cmpd="sng">
                      <a:noFill/>
                    </a:lnR>
                    <a:lnT w="12700" cmpd="sng">
                      <a:noFill/>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r>
              <a:tr h="435723">
                <a:tc>
                  <a:txBody>
                    <a:bodyPr/>
                    <a:lstStyle/>
                    <a:p>
                      <a:r>
                        <a:rPr lang="en-US" dirty="0" smtClean="0"/>
                        <a:t>Total</a:t>
                      </a:r>
                      <a:endParaRPr lang="en-US" dirty="0"/>
                    </a:p>
                  </a:txBody>
                  <a:tcPr>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c>
                  <a:txBody>
                    <a:bodyPr/>
                    <a:lstStyle/>
                    <a:p>
                      <a:pPr algn="ctr"/>
                      <a:r>
                        <a:rPr lang="en-US" dirty="0" smtClean="0"/>
                        <a:t>25, 967.52</a:t>
                      </a:r>
                    </a:p>
                  </a:txBody>
                  <a:tcPr>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c>
                  <a:txBody>
                    <a:bodyPr/>
                    <a:lstStyle/>
                    <a:p>
                      <a:pPr algn="ctr"/>
                      <a:r>
                        <a:rPr lang="en-US" dirty="0" smtClean="0"/>
                        <a:t>25,107.89</a:t>
                      </a:r>
                      <a:endParaRPr lang="en-US" dirty="0"/>
                    </a:p>
                  </a:txBody>
                  <a:tcPr>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c>
                  <a:txBody>
                    <a:bodyPr/>
                    <a:lstStyle/>
                    <a:p>
                      <a:r>
                        <a:rPr lang="en-US" dirty="0" smtClean="0"/>
                        <a:t>     </a:t>
                      </a:r>
                      <a:r>
                        <a:rPr lang="en-US" b="1" dirty="0" smtClean="0"/>
                        <a:t>-859.63</a:t>
                      </a:r>
                      <a:endParaRPr lang="en-US" b="1" dirty="0"/>
                    </a:p>
                  </a:txBody>
                  <a:tcPr>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r>
              <a:tr h="260607">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r>
              <a:tr h="5889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chemeClr val="bg1"/>
                          </a:solidFill>
                        </a:rPr>
                        <a:t>Non-Resident Enrollment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solidFill>
                            <a:srgbClr val="FFFFFF"/>
                          </a:solidFill>
                        </a:rPr>
                        <a:t>2016/17</a:t>
                      </a:r>
                      <a:endParaRPr lang="en-US" b="1" dirty="0">
                        <a:solidFill>
                          <a:srgbClr val="FFFFFF"/>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r>
                        <a:rPr lang="en-US" b="1" dirty="0" smtClean="0">
                          <a:solidFill>
                            <a:srgbClr val="FFFFFF"/>
                          </a:solidFill>
                        </a:rPr>
                        <a:t>Projected 2017/18</a:t>
                      </a:r>
                      <a:endParaRPr lang="en-US" b="1" dirty="0">
                        <a:solidFill>
                          <a:srgbClr val="FFFFFF"/>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c>
                  <a:txBody>
                    <a:bodyPr/>
                    <a:lstStyle/>
                    <a:p>
                      <a:pPr algn="ctr"/>
                      <a:endParaRPr lang="en-US" b="1" dirty="0" smtClean="0">
                        <a:solidFill>
                          <a:srgbClr val="FFFFFF"/>
                        </a:solidFill>
                      </a:endParaRPr>
                    </a:p>
                    <a:p>
                      <a:pPr algn="ctr"/>
                      <a:r>
                        <a:rPr lang="en-US" b="1" dirty="0" smtClean="0">
                          <a:solidFill>
                            <a:srgbClr val="FFFFFF"/>
                          </a:solidFill>
                        </a:rPr>
                        <a:t>Total</a:t>
                      </a:r>
                      <a:endParaRPr lang="en-US" b="1" dirty="0">
                        <a:solidFill>
                          <a:srgbClr val="FFFFFF"/>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solidFill>
                  </a:tcPr>
                </a:tc>
              </a:tr>
              <a:tr h="435723">
                <a:tc>
                  <a:txBody>
                    <a:bodyPr/>
                    <a:lstStyle/>
                    <a:p>
                      <a:r>
                        <a:rPr lang="en-US" dirty="0" smtClean="0"/>
                        <a:t>De Anza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dirty="0" smtClean="0"/>
                        <a:t>2,856.76</a:t>
                      </a:r>
                      <a:endParaRPr lang="en-US"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2,612.24</a:t>
                      </a:r>
                      <a:endParaRPr lang="en-US"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     -244.52</a:t>
                      </a:r>
                      <a:endParaRPr lang="en-US"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435723">
                <a:tc>
                  <a:txBody>
                    <a:bodyPr/>
                    <a:lstStyle/>
                    <a:p>
                      <a:r>
                        <a:rPr lang="en-US" dirty="0" smtClean="0"/>
                        <a:t>Foothill</a:t>
                      </a:r>
                      <a:endParaRPr lang="en-US" dirty="0"/>
                    </a:p>
                  </a:txBody>
                  <a:tcPr>
                    <a:lnL w="12700" cmpd="sng">
                      <a:noFill/>
                    </a:lnL>
                    <a:lnR w="12700" cap="flat" cmpd="sng" algn="ctr">
                      <a:noFill/>
                      <a:prstDash val="solid"/>
                      <a:round/>
                      <a:headEnd type="none" w="med" len="med"/>
                      <a:tailEnd type="none" w="med" len="med"/>
                    </a:lnR>
                    <a:lnT w="12700" cmpd="sng">
                      <a:noFill/>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1,756.99</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dirty="0" smtClean="0"/>
                        <a:t>1,764.95</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smtClean="0"/>
                        <a:t>          7.96</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tcPr>
                </a:tc>
              </a:tr>
              <a:tr h="435723">
                <a:tc>
                  <a:txBody>
                    <a:bodyPr/>
                    <a:lstStyle/>
                    <a:p>
                      <a:r>
                        <a:rPr lang="en-US" dirty="0" smtClean="0"/>
                        <a:t>Total</a:t>
                      </a:r>
                      <a:endParaRPr lang="en-US" dirty="0"/>
                    </a:p>
                  </a:txBody>
                  <a:tcPr>
                    <a:lnL w="12700" cmpd="sng">
                      <a:noFill/>
                    </a:lnL>
                    <a:lnR w="12700" cmpd="sng">
                      <a:noFill/>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D6D66"/>
                    </a:solidFill>
                  </a:tcPr>
                </a:tc>
                <a:tc>
                  <a:txBody>
                    <a:bodyPr/>
                    <a:lstStyle/>
                    <a:p>
                      <a:pPr algn="ctr"/>
                      <a:r>
                        <a:rPr lang="en-US" dirty="0" smtClean="0"/>
                        <a:t>4,613.75</a:t>
                      </a:r>
                      <a:endParaRPr lang="en-US" dirty="0"/>
                    </a:p>
                  </a:txBody>
                  <a:tcPr>
                    <a:lnL w="12700" cmpd="sng">
                      <a:noFill/>
                    </a:lnL>
                    <a:lnR w="12700" cmpd="sng">
                      <a:noFill/>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D6D66"/>
                    </a:solidFill>
                  </a:tcPr>
                </a:tc>
                <a:tc>
                  <a:txBody>
                    <a:bodyPr/>
                    <a:lstStyle/>
                    <a:p>
                      <a:pPr algn="ctr"/>
                      <a:r>
                        <a:rPr lang="en-US" dirty="0" smtClean="0"/>
                        <a:t>4,377.19</a:t>
                      </a:r>
                      <a:endParaRPr lang="en-US" dirty="0"/>
                    </a:p>
                  </a:txBody>
                  <a:tcPr>
                    <a:lnL w="12700" cmpd="sng">
                      <a:noFill/>
                    </a:lnL>
                    <a:lnR w="12700" cmpd="sng">
                      <a:noFill/>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D6D66"/>
                    </a:solidFill>
                  </a:tcPr>
                </a:tc>
                <a:tc>
                  <a:txBody>
                    <a:bodyPr/>
                    <a:lstStyle/>
                    <a:p>
                      <a:r>
                        <a:rPr lang="en-US" dirty="0" smtClean="0"/>
                        <a:t>     </a:t>
                      </a:r>
                      <a:r>
                        <a:rPr lang="en-US" b="1" dirty="0" smtClean="0"/>
                        <a:t>-236.56</a:t>
                      </a:r>
                      <a:endParaRPr lang="en-US" b="1" dirty="0"/>
                    </a:p>
                  </a:txBody>
                  <a:tcPr>
                    <a:lnL w="12700" cmpd="sng">
                      <a:noFill/>
                    </a:lnL>
                    <a:lnR w="12700" cmpd="sng">
                      <a:noFill/>
                    </a:lnR>
                    <a:lnT w="57150" cap="flat" cmpd="sng" algn="ctr">
                      <a:solidFill>
                        <a:prstClr val="black"/>
                      </a:solidFill>
                      <a:prstDash val="solid"/>
                      <a:round/>
                      <a:headEnd type="none" w="med" len="med"/>
                      <a:tailEnd type="none" w="med" len="med"/>
                    </a:lnT>
                    <a:lnB w="57150" cap="flat" cmpd="sng" algn="ctr">
                      <a:solidFill>
                        <a:prstClr val="black"/>
                      </a:solidFill>
                      <a:prstDash val="solid"/>
                      <a:round/>
                      <a:headEnd type="none" w="med" len="med"/>
                      <a:tailEnd type="none" w="med" len="med"/>
                    </a:lnB>
                    <a:lnTlToBr w="12700" cmpd="sng">
                      <a:noFill/>
                      <a:prstDash val="solid"/>
                    </a:lnTlToBr>
                    <a:lnBlToTr w="12700" cmpd="sng">
                      <a:noFill/>
                      <a:prstDash val="solid"/>
                    </a:lnBlToTr>
                    <a:solidFill>
                      <a:srgbClr val="CD6D66"/>
                    </a:solidFill>
                  </a:tcPr>
                </a:tc>
              </a:tr>
              <a:tr h="435723">
                <a:tc>
                  <a:txBody>
                    <a:bodyPr/>
                    <a:lstStyle/>
                    <a:p>
                      <a:r>
                        <a:rPr lang="en-US" dirty="0" smtClean="0"/>
                        <a:t>Grand Total</a:t>
                      </a:r>
                      <a:endParaRPr lang="en-US" dirty="0"/>
                    </a:p>
                  </a:txBody>
                  <a:tcPr>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c>
                  <a:txBody>
                    <a:bodyPr/>
                    <a:lstStyle/>
                    <a:p>
                      <a:pPr algn="ctr"/>
                      <a:r>
                        <a:rPr lang="en-US" dirty="0" smtClean="0"/>
                        <a:t>30,581.27</a:t>
                      </a:r>
                      <a:endParaRPr lang="en-US" dirty="0"/>
                    </a:p>
                  </a:txBody>
                  <a:tcPr>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c>
                  <a:txBody>
                    <a:bodyPr/>
                    <a:lstStyle/>
                    <a:p>
                      <a:pPr algn="ctr"/>
                      <a:r>
                        <a:rPr lang="en-US" dirty="0" smtClean="0"/>
                        <a:t>29,485.08</a:t>
                      </a:r>
                      <a:endParaRPr lang="en-US" dirty="0"/>
                    </a:p>
                  </a:txBody>
                  <a:tcPr>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c>
                  <a:txBody>
                    <a:bodyPr/>
                    <a:lstStyle/>
                    <a:p>
                      <a:r>
                        <a:rPr lang="en-US" b="1" dirty="0" smtClean="0"/>
                        <a:t>  -1,096.19</a:t>
                      </a:r>
                      <a:endParaRPr lang="en-US" b="1" dirty="0"/>
                    </a:p>
                  </a:txBody>
                  <a:tcPr>
                    <a:lnL w="12700" cmpd="sng">
                      <a:noFill/>
                    </a:lnL>
                    <a:lnR w="12700" cmpd="sng">
                      <a:noFill/>
                    </a:lnR>
                    <a:lnT w="57150" cap="flat" cmpd="sng" algn="ctr">
                      <a:solidFill>
                        <a:prstClr val="black"/>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D6D66"/>
                    </a:solidFill>
                  </a:tcPr>
                </a:tc>
              </a:tr>
            </a:tbl>
          </a:graphicData>
        </a:graphic>
      </p:graphicFrame>
    </p:spTree>
    <p:extLst>
      <p:ext uri="{BB962C8B-B14F-4D97-AF65-F5344CB8AC3E}">
        <p14:creationId xmlns:p14="http://schemas.microsoft.com/office/powerpoint/2010/main" val="313006259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1981" y="339517"/>
            <a:ext cx="5816747" cy="1288391"/>
          </a:xfrm>
        </p:spPr>
        <p:txBody>
          <a:bodyPr/>
          <a:lstStyle/>
          <a:p>
            <a:pPr algn="ctr"/>
            <a:r>
              <a:rPr lang="en-US" dirty="0" smtClean="0"/>
              <a:t>Foothill &amp; De Anza College </a:t>
            </a:r>
            <a:r>
              <a:rPr lang="en-US" sz="3200" dirty="0" smtClean="0"/>
              <a:t>Productivity (last 6 years):</a:t>
            </a:r>
            <a:endParaRPr lang="en-US" sz="32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412340233"/>
              </p:ext>
            </p:extLst>
          </p:nvPr>
        </p:nvGraphicFramePr>
        <p:xfrm>
          <a:off x="1895473" y="1627909"/>
          <a:ext cx="6767513" cy="44545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26365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Timelines:</a:t>
            </a:r>
            <a:endParaRPr lang="en-US" dirty="0"/>
          </a:p>
        </p:txBody>
      </p:sp>
      <p:sp>
        <p:nvSpPr>
          <p:cNvPr id="3" name="Content Placeholder 2"/>
          <p:cNvSpPr>
            <a:spLocks noGrp="1"/>
          </p:cNvSpPr>
          <p:nvPr>
            <p:ph idx="1"/>
          </p:nvPr>
        </p:nvSpPr>
        <p:spPr/>
        <p:txBody>
          <a:bodyPr>
            <a:normAutofit fontScale="70000" lnSpcReduction="20000"/>
          </a:bodyPr>
          <a:lstStyle/>
          <a:p>
            <a:r>
              <a:rPr lang="en-US" sz="3800" dirty="0" smtClean="0"/>
              <a:t>July 1, 2018 - Budget Reductions for Years 1 &amp; 2 (total of $1,750,000) must be identified.</a:t>
            </a:r>
          </a:p>
          <a:p>
            <a:r>
              <a:rPr lang="en-US" sz="3800" dirty="0" smtClean="0"/>
              <a:t>July 1, 2019 - Year 1 &amp; 2 cuts must be fully implemented.</a:t>
            </a:r>
          </a:p>
          <a:p>
            <a:r>
              <a:rPr lang="en-US" sz="3800" dirty="0" smtClean="0"/>
              <a:t>December </a:t>
            </a:r>
            <a:r>
              <a:rPr lang="en-US" sz="3800" dirty="0"/>
              <a:t>3</a:t>
            </a:r>
            <a:r>
              <a:rPr lang="en-US" sz="3800" dirty="0" smtClean="0"/>
              <a:t>1, 2018 - *Additional $1,750,000 for Year 3 reductions shall be identified.</a:t>
            </a:r>
          </a:p>
          <a:p>
            <a:r>
              <a:rPr lang="en-US" sz="3800" dirty="0" smtClean="0"/>
              <a:t>July 1, 2020 – Year 3 cuts must be fully implemented.</a:t>
            </a:r>
          </a:p>
          <a:p>
            <a:pPr marL="0" indent="0">
              <a:buNone/>
            </a:pPr>
            <a:r>
              <a:rPr lang="en-US" sz="3800" dirty="0" smtClean="0"/>
              <a:t>*Based on FTES figures and </a:t>
            </a:r>
            <a:r>
              <a:rPr lang="en-US" sz="3800" dirty="0"/>
              <a:t>f</a:t>
            </a:r>
            <a:r>
              <a:rPr lang="en-US" sz="3800" dirty="0" smtClean="0"/>
              <a:t>inancial </a:t>
            </a:r>
            <a:r>
              <a:rPr lang="en-US" sz="3800" dirty="0"/>
              <a:t>o</a:t>
            </a:r>
            <a:r>
              <a:rPr lang="en-US" sz="3800" dirty="0" smtClean="0"/>
              <a:t>utlook.</a:t>
            </a:r>
          </a:p>
          <a:p>
            <a:pPr marL="0" indent="0" algn="ctr">
              <a:buNone/>
            </a:pPr>
            <a:endParaRPr lang="en-US" dirty="0"/>
          </a:p>
        </p:txBody>
      </p:sp>
    </p:spTree>
    <p:extLst>
      <p:ext uri="{BB962C8B-B14F-4D97-AF65-F5344CB8AC3E}">
        <p14:creationId xmlns:p14="http://schemas.microsoft.com/office/powerpoint/2010/main" val="186361248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16" y="184727"/>
            <a:ext cx="6994383" cy="883115"/>
          </a:xfrm>
        </p:spPr>
        <p:txBody>
          <a:bodyPr/>
          <a:lstStyle/>
          <a:p>
            <a:r>
              <a:rPr lang="en-US" sz="3200" dirty="0" smtClean="0"/>
              <a:t>Consultation: Participatory governance and town hall</a:t>
            </a:r>
            <a:endParaRPr lang="en-US" sz="3200" dirty="0"/>
          </a:p>
        </p:txBody>
      </p:sp>
      <p:sp>
        <p:nvSpPr>
          <p:cNvPr id="3" name="Content Placeholder 2"/>
          <p:cNvSpPr>
            <a:spLocks noGrp="1"/>
          </p:cNvSpPr>
          <p:nvPr>
            <p:ph idx="1"/>
          </p:nvPr>
        </p:nvSpPr>
        <p:spPr>
          <a:xfrm>
            <a:off x="1895617" y="1067842"/>
            <a:ext cx="6767369" cy="5732436"/>
          </a:xfrm>
        </p:spPr>
        <p:txBody>
          <a:bodyPr>
            <a:normAutofit fontScale="47500" lnSpcReduction="20000"/>
          </a:bodyPr>
          <a:lstStyle/>
          <a:p>
            <a:r>
              <a:rPr lang="en-US" b="1" dirty="0" smtClean="0"/>
              <a:t>Round 1: </a:t>
            </a:r>
            <a:r>
              <a:rPr lang="en-US" b="1" dirty="0"/>
              <a:t>Budget Reduction &amp; Proposed Percentage Cuts in Each Division </a:t>
            </a:r>
          </a:p>
          <a:p>
            <a:pPr lvl="2"/>
            <a:r>
              <a:rPr lang="en-US" dirty="0"/>
              <a:t>September 14, 2017: Governance Summit —&gt; present information about budget reductions percentages</a:t>
            </a:r>
          </a:p>
          <a:p>
            <a:pPr lvl="2"/>
            <a:r>
              <a:rPr lang="en-US" dirty="0"/>
              <a:t>November  8, 2017: Town </a:t>
            </a:r>
            <a:r>
              <a:rPr lang="en-US" dirty="0" smtClean="0"/>
              <a:t>hall </a:t>
            </a:r>
            <a:r>
              <a:rPr lang="en-US" dirty="0"/>
              <a:t>at main campus (Hearthside) </a:t>
            </a:r>
          </a:p>
          <a:p>
            <a:pPr lvl="2"/>
            <a:r>
              <a:rPr lang="en-US" dirty="0"/>
              <a:t>November 30, 2017 (Sunnyvale) / December 5, 2017 (Hearthside): District town halls </a:t>
            </a:r>
          </a:p>
          <a:p>
            <a:pPr lvl="2"/>
            <a:r>
              <a:rPr lang="en-US" dirty="0"/>
              <a:t>November 1 &amp; 15, 2017: </a:t>
            </a:r>
            <a:r>
              <a:rPr lang="en-US" dirty="0" err="1"/>
              <a:t>PaRC</a:t>
            </a:r>
            <a:r>
              <a:rPr lang="en-US" dirty="0"/>
              <a:t> regarding Proposed % Cuts in each Division </a:t>
            </a:r>
          </a:p>
          <a:p>
            <a:r>
              <a:rPr lang="en-US" b="1" dirty="0" smtClean="0"/>
              <a:t>Round 2: </a:t>
            </a:r>
            <a:r>
              <a:rPr lang="en-US" b="1" dirty="0"/>
              <a:t>Guiding Principles &amp; Discussion by Divisions on Possible Budget </a:t>
            </a:r>
            <a:r>
              <a:rPr lang="en-US" b="1" dirty="0" smtClean="0"/>
              <a:t>Cuts</a:t>
            </a:r>
            <a:r>
              <a:rPr lang="en-US" b="1" dirty="0"/>
              <a:t> </a:t>
            </a:r>
          </a:p>
          <a:p>
            <a:pPr lvl="2"/>
            <a:r>
              <a:rPr lang="en-US" dirty="0"/>
              <a:t>January 22, 2018: Cabinet retreat</a:t>
            </a:r>
          </a:p>
          <a:p>
            <a:pPr lvl="2"/>
            <a:r>
              <a:rPr lang="en-US" dirty="0"/>
              <a:t>January 25, 2018: Admin Council retreat</a:t>
            </a:r>
          </a:p>
          <a:p>
            <a:pPr lvl="2"/>
            <a:r>
              <a:rPr lang="en-US" dirty="0"/>
              <a:t>January 31, 2018: </a:t>
            </a:r>
            <a:r>
              <a:rPr lang="en-US" dirty="0" err="1"/>
              <a:t>PaRC</a:t>
            </a:r>
            <a:r>
              <a:rPr lang="en-US" dirty="0"/>
              <a:t> </a:t>
            </a:r>
          </a:p>
          <a:p>
            <a:r>
              <a:rPr lang="en-US" b="1" dirty="0" smtClean="0"/>
              <a:t>Round 3: </a:t>
            </a:r>
            <a:r>
              <a:rPr lang="en-US" b="1" dirty="0"/>
              <a:t>Finalize list of reductions for Year 1 &amp; 2</a:t>
            </a:r>
          </a:p>
          <a:p>
            <a:pPr lvl="2"/>
            <a:r>
              <a:rPr lang="en-US" dirty="0"/>
              <a:t>March: Cabinet retreat </a:t>
            </a:r>
          </a:p>
          <a:p>
            <a:pPr lvl="2"/>
            <a:r>
              <a:rPr lang="en-US" dirty="0"/>
              <a:t>March: </a:t>
            </a:r>
            <a:r>
              <a:rPr lang="en-US" dirty="0" err="1"/>
              <a:t>PaRC</a:t>
            </a:r>
            <a:endParaRPr lang="en-US" dirty="0"/>
          </a:p>
          <a:p>
            <a:pPr lvl="2"/>
            <a:r>
              <a:rPr lang="en-US" dirty="0"/>
              <a:t>April: town hall </a:t>
            </a:r>
          </a:p>
          <a:p>
            <a:pPr lvl="2"/>
            <a:r>
              <a:rPr lang="en-US" dirty="0"/>
              <a:t>April: </a:t>
            </a:r>
            <a:r>
              <a:rPr lang="en-US" dirty="0" err="1"/>
              <a:t>PaRC</a:t>
            </a:r>
            <a:endParaRPr lang="en-US" dirty="0"/>
          </a:p>
          <a:p>
            <a:pPr lvl="2"/>
            <a:r>
              <a:rPr lang="en-US" dirty="0"/>
              <a:t>April/May: Finalize list to District </a:t>
            </a:r>
          </a:p>
          <a:p>
            <a:endParaRPr lang="en-US" dirty="0" smtClean="0"/>
          </a:p>
        </p:txBody>
      </p:sp>
    </p:spTree>
    <p:extLst>
      <p:ext uri="{BB962C8B-B14F-4D97-AF65-F5344CB8AC3E}">
        <p14:creationId xmlns:p14="http://schemas.microsoft.com/office/powerpoint/2010/main" val="211384446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pPr marL="0" indent="0" algn="ctr">
              <a:buNone/>
            </a:pPr>
            <a:endParaRPr lang="en-US" dirty="0"/>
          </a:p>
          <a:p>
            <a:pPr marL="0" indent="0" algn="ctr">
              <a:buNone/>
            </a:pPr>
            <a:r>
              <a:rPr lang="en-US" dirty="0" smtClean="0">
                <a:solidFill>
                  <a:schemeClr val="accent1"/>
                </a:solidFill>
              </a:rPr>
              <a:t>Questions?</a:t>
            </a:r>
          </a:p>
          <a:p>
            <a:pPr marL="0" indent="0" algn="ctr">
              <a:buNone/>
            </a:pPr>
            <a:endParaRPr lang="en-US" dirty="0">
              <a:solidFill>
                <a:schemeClr val="accent1"/>
              </a:solidFill>
            </a:endParaRPr>
          </a:p>
          <a:p>
            <a:pPr marL="0" indent="0" algn="ctr">
              <a:buNone/>
            </a:pPr>
            <a:endParaRPr lang="en-US" dirty="0" smtClean="0">
              <a:solidFill>
                <a:schemeClr val="accent1"/>
              </a:solidFill>
            </a:endParaRPr>
          </a:p>
          <a:p>
            <a:pPr marL="0" indent="0" algn="ctr">
              <a:buNone/>
            </a:pPr>
            <a:endParaRPr lang="en-US" dirty="0">
              <a:solidFill>
                <a:schemeClr val="accent1"/>
              </a:solidFill>
            </a:endParaRPr>
          </a:p>
        </p:txBody>
      </p:sp>
    </p:spTree>
    <p:extLst>
      <p:ext uri="{BB962C8B-B14F-4D97-AF65-F5344CB8AC3E}">
        <p14:creationId xmlns:p14="http://schemas.microsoft.com/office/powerpoint/2010/main" val="7666493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Highlights:</a:t>
            </a:r>
            <a:endParaRPr lang="en-US" sz="4400" dirty="0"/>
          </a:p>
        </p:txBody>
      </p:sp>
      <p:sp>
        <p:nvSpPr>
          <p:cNvPr id="3" name="Content Placeholder 2"/>
          <p:cNvSpPr>
            <a:spLocks noGrp="1"/>
          </p:cNvSpPr>
          <p:nvPr>
            <p:ph idx="1"/>
          </p:nvPr>
        </p:nvSpPr>
        <p:spPr/>
        <p:txBody>
          <a:bodyPr>
            <a:normAutofit fontScale="92500" lnSpcReduction="10000"/>
          </a:bodyPr>
          <a:lstStyle/>
          <a:p>
            <a:r>
              <a:rPr lang="en-US" sz="3600" dirty="0" smtClean="0"/>
              <a:t>Background Review of Reductions</a:t>
            </a:r>
          </a:p>
          <a:p>
            <a:r>
              <a:rPr lang="en-US" sz="3600" dirty="0" smtClean="0"/>
              <a:t>Guiding Principles for Reductions</a:t>
            </a:r>
          </a:p>
          <a:p>
            <a:r>
              <a:rPr lang="en-US" sz="3600" dirty="0" smtClean="0"/>
              <a:t>Projected Resident FTES for District &amp; by College</a:t>
            </a:r>
          </a:p>
          <a:p>
            <a:r>
              <a:rPr lang="en-US" sz="3600" dirty="0" smtClean="0"/>
              <a:t>P-1 Enrollment Figures.  Impact on the 2018-19 Budget</a:t>
            </a:r>
          </a:p>
          <a:p>
            <a:r>
              <a:rPr lang="en-US" sz="3600" dirty="0" smtClean="0"/>
              <a:t>Timelines</a:t>
            </a:r>
            <a:endParaRPr lang="en-US" sz="3600" dirty="0"/>
          </a:p>
        </p:txBody>
      </p:sp>
    </p:spTree>
    <p:extLst>
      <p:ext uri="{BB962C8B-B14F-4D97-AF65-F5344CB8AC3E}">
        <p14:creationId xmlns:p14="http://schemas.microsoft.com/office/powerpoint/2010/main" val="13361963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522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7522" y="339517"/>
            <a:ext cx="2327418" cy="15516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IMG_52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5617" y="339517"/>
            <a:ext cx="2330021" cy="15533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IMG_523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3803" y="4750957"/>
            <a:ext cx="2511137" cy="16740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IMG_5226.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2419" y="4814458"/>
            <a:ext cx="2415885" cy="16105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Content Placeholder 9"/>
          <p:cNvSpPr>
            <a:spLocks noGrp="1"/>
          </p:cNvSpPr>
          <p:nvPr>
            <p:ph idx="1"/>
          </p:nvPr>
        </p:nvSpPr>
        <p:spPr>
          <a:xfrm>
            <a:off x="2955634" y="1454726"/>
            <a:ext cx="4802911" cy="3740727"/>
          </a:xfrm>
          <a:ln w="76200" cmpd="sng"/>
        </p:spPr>
        <p:style>
          <a:lnRef idx="2">
            <a:schemeClr val="accent1"/>
          </a:lnRef>
          <a:fillRef idx="1">
            <a:schemeClr val="lt1"/>
          </a:fillRef>
          <a:effectRef idx="0">
            <a:schemeClr val="accent1"/>
          </a:effectRef>
          <a:fontRef idx="minor">
            <a:schemeClr val="dk1"/>
          </a:fontRef>
        </p:style>
        <p:txBody>
          <a:bodyPr>
            <a:noAutofit/>
          </a:bodyPr>
          <a:lstStyle/>
          <a:p>
            <a:r>
              <a:rPr lang="en-US" sz="1800" b="1" dirty="0" smtClean="0"/>
              <a:t>Our Mission</a:t>
            </a:r>
            <a:endParaRPr lang="en-US" sz="1800" b="1" dirty="0"/>
          </a:p>
          <a:p>
            <a:r>
              <a:rPr lang="en-US" sz="1400" dirty="0"/>
              <a:t>Believing a well-educated population is essential to sustaining and enhancing a democratic society, Foothill College offers programs and services that empower students to achieve their goals as members of the workforce, as future students, and as global citizens. We work to obtain equity in achievement of student outcomes for all California student populations, and are guided by our core values of honesty, integrity, trust, openness, transparency, forgiveness, and sustainability. Foothill College offers associate degrees and certificates in multiple disciplines, and a baccalaureate degree in dental hygiene. </a:t>
            </a:r>
          </a:p>
          <a:p>
            <a:r>
              <a:rPr lang="en-US" sz="1400" i="1" dirty="0"/>
              <a:t>Approved by Planning &amp; Resource Council (</a:t>
            </a:r>
            <a:r>
              <a:rPr lang="en-US" sz="1400" i="1" dirty="0" err="1"/>
              <a:t>PaRC</a:t>
            </a:r>
            <a:r>
              <a:rPr lang="en-US" sz="1400" i="1" dirty="0"/>
              <a:t>) in April 2017; Approved by Board of Trustees in May 2017</a:t>
            </a:r>
            <a:endParaRPr lang="en-US" sz="1400" dirty="0"/>
          </a:p>
        </p:txBody>
      </p:sp>
    </p:spTree>
    <p:extLst>
      <p:ext uri="{BB962C8B-B14F-4D97-AF65-F5344CB8AC3E}">
        <p14:creationId xmlns:p14="http://schemas.microsoft.com/office/powerpoint/2010/main" val="379446600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9467" y="1194344"/>
            <a:ext cx="7315200" cy="5201612"/>
          </a:xfrm>
        </p:spPr>
        <p:txBody>
          <a:bodyPr>
            <a:normAutofit/>
          </a:bodyPr>
          <a:lstStyle/>
          <a:p>
            <a:r>
              <a:rPr lang="en-US" sz="3200" dirty="0" smtClean="0"/>
              <a:t>Structural budget deficit of </a:t>
            </a:r>
            <a:r>
              <a:rPr lang="en-US" sz="3200" dirty="0" smtClean="0">
                <a:solidFill>
                  <a:srgbClr val="990000"/>
                </a:solidFill>
              </a:rPr>
              <a:t>-$</a:t>
            </a:r>
            <a:r>
              <a:rPr lang="en-US" sz="3200" dirty="0" smtClean="0">
                <a:solidFill>
                  <a:srgbClr val="A61E2F"/>
                </a:solidFill>
              </a:rPr>
              <a:t>10M </a:t>
            </a:r>
            <a:r>
              <a:rPr lang="en-US" sz="3200" dirty="0" smtClean="0"/>
              <a:t>for 2017/18. </a:t>
            </a:r>
          </a:p>
          <a:p>
            <a:r>
              <a:rPr lang="en-US" sz="3200" dirty="0" smtClean="0"/>
              <a:t>District Budget reductions strategy includes:</a:t>
            </a:r>
          </a:p>
          <a:p>
            <a:pPr lvl="2"/>
            <a:r>
              <a:rPr lang="en-US" sz="2800" dirty="0" smtClean="0">
                <a:solidFill>
                  <a:srgbClr val="990000"/>
                </a:solidFill>
              </a:rPr>
              <a:t>-$2M </a:t>
            </a:r>
            <a:r>
              <a:rPr lang="en-US" sz="2800" dirty="0" smtClean="0"/>
              <a:t>for 17/18, </a:t>
            </a:r>
            <a:r>
              <a:rPr lang="en-US" sz="2800" dirty="0" smtClean="0">
                <a:solidFill>
                  <a:srgbClr val="990000"/>
                </a:solidFill>
              </a:rPr>
              <a:t>-$3M </a:t>
            </a:r>
            <a:r>
              <a:rPr lang="en-US" sz="2800" dirty="0" smtClean="0"/>
              <a:t>for 18/19, &amp; </a:t>
            </a:r>
            <a:r>
              <a:rPr lang="en-US" sz="2800" dirty="0" smtClean="0">
                <a:solidFill>
                  <a:srgbClr val="990000"/>
                </a:solidFill>
              </a:rPr>
              <a:t>-$5M </a:t>
            </a:r>
            <a:r>
              <a:rPr lang="en-US" sz="2800" dirty="0" smtClean="0"/>
              <a:t>for 19/20.</a:t>
            </a:r>
          </a:p>
          <a:p>
            <a:pPr lvl="2"/>
            <a:r>
              <a:rPr lang="en-US" sz="2800" dirty="0" smtClean="0"/>
              <a:t>Distribution of reductions is (</a:t>
            </a:r>
            <a:r>
              <a:rPr lang="en-US" sz="2800" dirty="0" smtClean="0">
                <a:solidFill>
                  <a:srgbClr val="800000"/>
                </a:solidFill>
              </a:rPr>
              <a:t>35%</a:t>
            </a:r>
            <a:r>
              <a:rPr lang="en-US" sz="2800" dirty="0" smtClean="0"/>
              <a:t> Foothill, 50% De Anza, &amp; 15% District).</a:t>
            </a:r>
          </a:p>
          <a:p>
            <a:pPr lvl="2"/>
            <a:r>
              <a:rPr lang="en-US" sz="2800" dirty="0" smtClean="0"/>
              <a:t>Foothill’s share of the reduction is </a:t>
            </a:r>
            <a:r>
              <a:rPr lang="en-US" sz="2800" dirty="0" smtClean="0">
                <a:solidFill>
                  <a:srgbClr val="800000"/>
                </a:solidFill>
              </a:rPr>
              <a:t>$3.5M</a:t>
            </a:r>
            <a:r>
              <a:rPr lang="en-US" sz="2800" dirty="0" smtClean="0"/>
              <a:t>.</a:t>
            </a:r>
          </a:p>
        </p:txBody>
      </p:sp>
      <p:sp>
        <p:nvSpPr>
          <p:cNvPr id="6" name="Title 1"/>
          <p:cNvSpPr>
            <a:spLocks noGrp="1"/>
          </p:cNvSpPr>
          <p:nvPr>
            <p:ph type="title"/>
          </p:nvPr>
        </p:nvSpPr>
        <p:spPr>
          <a:xfrm>
            <a:off x="1838467" y="339517"/>
            <a:ext cx="7610333" cy="1252667"/>
          </a:xfrm>
        </p:spPr>
        <p:txBody>
          <a:bodyPr/>
          <a:lstStyle/>
          <a:p>
            <a:r>
              <a:rPr lang="en-US" dirty="0" smtClean="0"/>
              <a:t>Budget Reduction Background:</a:t>
            </a:r>
            <a:br>
              <a:rPr lang="en-US" dirty="0" smtClean="0"/>
            </a:br>
            <a:endParaRPr lang="en-US" dirty="0"/>
          </a:p>
        </p:txBody>
      </p:sp>
    </p:spTree>
    <p:extLst>
      <p:ext uri="{BB962C8B-B14F-4D97-AF65-F5344CB8AC3E}">
        <p14:creationId xmlns:p14="http://schemas.microsoft.com/office/powerpoint/2010/main" val="424883692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Breakdown Per Division: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Finance, Marketing &amp; President’s Office = </a:t>
            </a:r>
            <a:r>
              <a:rPr lang="en-US" b="1" dirty="0" smtClean="0">
                <a:solidFill>
                  <a:srgbClr val="800000"/>
                </a:solidFill>
              </a:rPr>
              <a:t>20%</a:t>
            </a:r>
            <a:r>
              <a:rPr lang="en-US" dirty="0" smtClean="0"/>
              <a:t> or </a:t>
            </a:r>
            <a:r>
              <a:rPr lang="en-US" b="1" dirty="0" smtClean="0">
                <a:solidFill>
                  <a:srgbClr val="800000"/>
                </a:solidFill>
              </a:rPr>
              <a:t>$700,000</a:t>
            </a:r>
            <a:r>
              <a:rPr lang="en-US" dirty="0" smtClean="0"/>
              <a:t>.</a:t>
            </a:r>
          </a:p>
          <a:p>
            <a:r>
              <a:rPr lang="en-US" dirty="0" smtClean="0"/>
              <a:t>Instruction &amp; Workforce Development = </a:t>
            </a:r>
            <a:r>
              <a:rPr lang="en-US" b="1" dirty="0" smtClean="0">
                <a:solidFill>
                  <a:srgbClr val="800000"/>
                </a:solidFill>
              </a:rPr>
              <a:t>40%</a:t>
            </a:r>
            <a:r>
              <a:rPr lang="en-US" dirty="0" smtClean="0"/>
              <a:t> or </a:t>
            </a:r>
            <a:r>
              <a:rPr lang="en-US" b="1" dirty="0" smtClean="0">
                <a:solidFill>
                  <a:srgbClr val="800000"/>
                </a:solidFill>
              </a:rPr>
              <a:t>$1,400,000</a:t>
            </a:r>
            <a:r>
              <a:rPr lang="en-US" dirty="0" smtClean="0"/>
              <a:t>.</a:t>
            </a:r>
          </a:p>
          <a:p>
            <a:r>
              <a:rPr lang="en-US" dirty="0" smtClean="0"/>
              <a:t>Student Services = </a:t>
            </a:r>
            <a:r>
              <a:rPr lang="en-US" b="1" dirty="0" smtClean="0">
                <a:solidFill>
                  <a:srgbClr val="800000"/>
                </a:solidFill>
              </a:rPr>
              <a:t>40%</a:t>
            </a:r>
            <a:r>
              <a:rPr lang="en-US" dirty="0" smtClean="0"/>
              <a:t> or </a:t>
            </a:r>
            <a:r>
              <a:rPr lang="en-US" b="1" dirty="0" smtClean="0">
                <a:solidFill>
                  <a:srgbClr val="800000"/>
                </a:solidFill>
              </a:rPr>
              <a:t>$1,400,000</a:t>
            </a:r>
            <a:r>
              <a:rPr lang="en-US" dirty="0" smtClean="0"/>
              <a:t>.</a:t>
            </a:r>
            <a:endParaRPr lang="en-US" dirty="0"/>
          </a:p>
        </p:txBody>
      </p:sp>
    </p:spTree>
    <p:extLst>
      <p:ext uri="{BB962C8B-B14F-4D97-AF65-F5344CB8AC3E}">
        <p14:creationId xmlns:p14="http://schemas.microsoft.com/office/powerpoint/2010/main" val="350056026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Dollar Breakdown by Division: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08231635"/>
              </p:ext>
            </p:extLst>
          </p:nvPr>
        </p:nvGraphicFramePr>
        <p:xfrm>
          <a:off x="1895474" y="1819953"/>
          <a:ext cx="6767512" cy="4395701"/>
        </p:xfrm>
        <a:graphic>
          <a:graphicData uri="http://schemas.openxmlformats.org/drawingml/2006/table">
            <a:tbl>
              <a:tblPr firstRow="1" bandRow="1">
                <a:tableStyleId>{5C22544A-7EE6-4342-B048-85BDC9FD1C3A}</a:tableStyleId>
              </a:tblPr>
              <a:tblGrid>
                <a:gridCol w="1933679"/>
                <a:gridCol w="1450077"/>
                <a:gridCol w="1691878"/>
                <a:gridCol w="1691878"/>
              </a:tblGrid>
              <a:tr h="720398">
                <a:tc>
                  <a:txBody>
                    <a:bodyPr/>
                    <a:lstStyle/>
                    <a:p>
                      <a:pPr algn="ctr"/>
                      <a:endParaRPr lang="en-US" dirty="0" smtClean="0"/>
                    </a:p>
                    <a:p>
                      <a:pPr algn="ctr"/>
                      <a:r>
                        <a:rPr lang="en-US" dirty="0" smtClean="0"/>
                        <a:t>Division</a:t>
                      </a:r>
                      <a:endParaRPr lang="en-US" dirty="0"/>
                    </a:p>
                  </a:txBody>
                  <a:tcPr/>
                </a:tc>
                <a:tc>
                  <a:txBody>
                    <a:bodyPr/>
                    <a:lstStyle/>
                    <a:p>
                      <a:pPr algn="ctr"/>
                      <a:endParaRPr lang="en-US" dirty="0" smtClean="0"/>
                    </a:p>
                    <a:p>
                      <a:pPr algn="ctr"/>
                      <a:r>
                        <a:rPr lang="en-US" dirty="0" smtClean="0"/>
                        <a:t>Year 1 &amp; 2</a:t>
                      </a:r>
                      <a:endParaRPr lang="en-US" dirty="0"/>
                    </a:p>
                  </a:txBody>
                  <a:tcPr/>
                </a:tc>
                <a:tc>
                  <a:txBody>
                    <a:bodyPr/>
                    <a:lstStyle/>
                    <a:p>
                      <a:pPr algn="ctr"/>
                      <a:endParaRPr lang="en-US" dirty="0" smtClean="0"/>
                    </a:p>
                    <a:p>
                      <a:pPr algn="ctr"/>
                      <a:r>
                        <a:rPr lang="en-US" dirty="0" smtClean="0"/>
                        <a:t>Year</a:t>
                      </a:r>
                      <a:r>
                        <a:rPr lang="en-US" baseline="0" dirty="0" smtClean="0"/>
                        <a:t> 3</a:t>
                      </a:r>
                      <a:endParaRPr lang="en-US" dirty="0"/>
                    </a:p>
                  </a:txBody>
                  <a:tcPr/>
                </a:tc>
                <a:tc>
                  <a:txBody>
                    <a:bodyPr/>
                    <a:lstStyle/>
                    <a:p>
                      <a:pPr algn="ctr"/>
                      <a:endParaRPr lang="en-US" dirty="0" smtClean="0"/>
                    </a:p>
                    <a:p>
                      <a:pPr algn="ctr"/>
                      <a:r>
                        <a:rPr lang="en-US" dirty="0" smtClean="0"/>
                        <a:t>Total</a:t>
                      </a:r>
                      <a:endParaRPr lang="en-US" dirty="0"/>
                    </a:p>
                  </a:txBody>
                  <a:tcPr/>
                </a:tc>
              </a:tr>
              <a:tr h="1067904">
                <a:tc>
                  <a:txBody>
                    <a:bodyPr/>
                    <a:lstStyle/>
                    <a:p>
                      <a:r>
                        <a:rPr lang="en-US" dirty="0" smtClean="0"/>
                        <a:t>Finance, Marketing, &amp; President’s</a:t>
                      </a:r>
                      <a:endParaRPr lang="en-US" dirty="0"/>
                    </a:p>
                  </a:txBody>
                  <a:tcPr/>
                </a:tc>
                <a:tc>
                  <a:txBody>
                    <a:bodyPr/>
                    <a:lstStyle/>
                    <a:p>
                      <a:pPr algn="ctr"/>
                      <a:endParaRPr lang="en-US" dirty="0" smtClean="0"/>
                    </a:p>
                    <a:p>
                      <a:pPr algn="ctr"/>
                      <a:r>
                        <a:rPr lang="en-US" dirty="0" smtClean="0"/>
                        <a:t>$350,000</a:t>
                      </a:r>
                      <a:endParaRPr lang="en-US" dirty="0"/>
                    </a:p>
                  </a:txBody>
                  <a:tcPr/>
                </a:tc>
                <a:tc>
                  <a:txBody>
                    <a:bodyPr/>
                    <a:lstStyle/>
                    <a:p>
                      <a:pPr algn="ctr"/>
                      <a:endParaRPr lang="en-US" dirty="0" smtClean="0"/>
                    </a:p>
                    <a:p>
                      <a:pPr algn="ctr"/>
                      <a:r>
                        <a:rPr lang="en-US" dirty="0" smtClean="0"/>
                        <a:t>$350,000</a:t>
                      </a:r>
                      <a:endParaRPr lang="en-US" dirty="0"/>
                    </a:p>
                  </a:txBody>
                  <a:tcPr/>
                </a:tc>
                <a:tc>
                  <a:txBody>
                    <a:bodyPr/>
                    <a:lstStyle/>
                    <a:p>
                      <a:pPr algn="ctr"/>
                      <a:endParaRPr lang="en-US" dirty="0" smtClean="0"/>
                    </a:p>
                    <a:p>
                      <a:pPr algn="ctr"/>
                      <a:r>
                        <a:rPr lang="en-US" dirty="0" smtClean="0"/>
                        <a:t>$700,000</a:t>
                      </a:r>
                      <a:endParaRPr lang="en-US" dirty="0"/>
                    </a:p>
                  </a:txBody>
                  <a:tcPr/>
                </a:tc>
              </a:tr>
              <a:tr h="1067904">
                <a:tc>
                  <a:txBody>
                    <a:bodyPr/>
                    <a:lstStyle/>
                    <a:p>
                      <a:r>
                        <a:rPr lang="en-US" dirty="0" smtClean="0"/>
                        <a:t>Instruction &amp; Workforce Development</a:t>
                      </a:r>
                      <a:endParaRPr lang="en-US" dirty="0"/>
                    </a:p>
                  </a:txBody>
                  <a:tcPr/>
                </a:tc>
                <a:tc>
                  <a:txBody>
                    <a:bodyPr/>
                    <a:lstStyle/>
                    <a:p>
                      <a:pPr algn="ctr"/>
                      <a:endParaRPr lang="en-US" dirty="0" smtClean="0"/>
                    </a:p>
                    <a:p>
                      <a:pPr algn="ctr"/>
                      <a:r>
                        <a:rPr lang="en-US" dirty="0" smtClean="0"/>
                        <a:t>$700,000</a:t>
                      </a:r>
                      <a:endParaRPr lang="en-US" dirty="0"/>
                    </a:p>
                  </a:txBody>
                  <a:tcPr/>
                </a:tc>
                <a:tc>
                  <a:txBody>
                    <a:bodyPr/>
                    <a:lstStyle/>
                    <a:p>
                      <a:pPr algn="ctr"/>
                      <a:endParaRPr lang="en-US" dirty="0" smtClean="0"/>
                    </a:p>
                    <a:p>
                      <a:pPr algn="ctr"/>
                      <a:r>
                        <a:rPr lang="en-US" dirty="0" smtClean="0"/>
                        <a:t>$700,000</a:t>
                      </a:r>
                      <a:endParaRPr lang="en-US" dirty="0"/>
                    </a:p>
                  </a:txBody>
                  <a:tcPr/>
                </a:tc>
                <a:tc>
                  <a:txBody>
                    <a:bodyPr/>
                    <a:lstStyle/>
                    <a:p>
                      <a:pPr algn="ctr"/>
                      <a:endParaRPr lang="en-US" dirty="0" smtClean="0"/>
                    </a:p>
                    <a:p>
                      <a:pPr algn="ctr"/>
                      <a:r>
                        <a:rPr lang="en-US" dirty="0" smtClean="0"/>
                        <a:t>$1,400,000</a:t>
                      </a:r>
                      <a:endParaRPr lang="en-US" dirty="0"/>
                    </a:p>
                  </a:txBody>
                  <a:tcPr/>
                </a:tc>
              </a:tr>
              <a:tr h="994165">
                <a:tc>
                  <a:txBody>
                    <a:bodyPr/>
                    <a:lstStyle/>
                    <a:p>
                      <a:r>
                        <a:rPr lang="en-US" dirty="0" smtClean="0"/>
                        <a:t>Student Services</a:t>
                      </a:r>
                      <a:endParaRPr lang="en-US" dirty="0"/>
                    </a:p>
                  </a:txBody>
                  <a:tcPr>
                    <a:lnB w="57150" cap="flat" cmpd="sng" algn="ctr">
                      <a:solidFill>
                        <a:prstClr val="black"/>
                      </a:solidFill>
                      <a:prstDash val="solid"/>
                      <a:round/>
                      <a:headEnd type="none" w="med" len="med"/>
                      <a:tailEnd type="none" w="med" len="med"/>
                    </a:lnB>
                  </a:tcPr>
                </a:tc>
                <a:tc>
                  <a:txBody>
                    <a:bodyPr/>
                    <a:lstStyle/>
                    <a:p>
                      <a:pPr algn="ctr"/>
                      <a:endParaRPr lang="en-US" dirty="0" smtClean="0"/>
                    </a:p>
                    <a:p>
                      <a:pPr algn="ctr"/>
                      <a:r>
                        <a:rPr lang="en-US" dirty="0" smtClean="0"/>
                        <a:t>$700,000</a:t>
                      </a:r>
                      <a:endParaRPr lang="en-US" dirty="0"/>
                    </a:p>
                  </a:txBody>
                  <a:tcPr>
                    <a:lnB w="57150" cap="flat" cmpd="sng" algn="ctr">
                      <a:solidFill>
                        <a:prstClr val="black"/>
                      </a:solidFill>
                      <a:prstDash val="solid"/>
                      <a:round/>
                      <a:headEnd type="none" w="med" len="med"/>
                      <a:tailEnd type="none" w="med" len="med"/>
                    </a:lnB>
                  </a:tcPr>
                </a:tc>
                <a:tc>
                  <a:txBody>
                    <a:bodyPr/>
                    <a:lstStyle/>
                    <a:p>
                      <a:pPr algn="ctr"/>
                      <a:endParaRPr lang="en-US" dirty="0" smtClean="0"/>
                    </a:p>
                    <a:p>
                      <a:pPr algn="ctr"/>
                      <a:r>
                        <a:rPr lang="en-US" dirty="0" smtClean="0"/>
                        <a:t>$700,000</a:t>
                      </a:r>
                      <a:endParaRPr lang="en-US" dirty="0"/>
                    </a:p>
                  </a:txBody>
                  <a:tcPr>
                    <a:lnB w="57150" cap="flat" cmpd="sng" algn="ctr">
                      <a:solidFill>
                        <a:prstClr val="black"/>
                      </a:solidFill>
                      <a:prstDash val="solid"/>
                      <a:round/>
                      <a:headEnd type="none" w="med" len="med"/>
                      <a:tailEnd type="none" w="med" len="med"/>
                    </a:lnB>
                  </a:tcPr>
                </a:tc>
                <a:tc>
                  <a:txBody>
                    <a:bodyPr/>
                    <a:lstStyle/>
                    <a:p>
                      <a:pPr algn="ctr"/>
                      <a:endParaRPr lang="en-US" dirty="0" smtClean="0"/>
                    </a:p>
                    <a:p>
                      <a:pPr algn="ctr"/>
                      <a:r>
                        <a:rPr lang="en-US" dirty="0" smtClean="0"/>
                        <a:t>$1,400,000</a:t>
                      </a:r>
                      <a:endParaRPr lang="en-US" dirty="0"/>
                    </a:p>
                  </a:txBody>
                  <a:tcPr>
                    <a:lnB w="57150" cap="flat" cmpd="sng" algn="ctr">
                      <a:solidFill>
                        <a:prstClr val="black"/>
                      </a:solidFill>
                      <a:prstDash val="solid"/>
                      <a:round/>
                      <a:headEnd type="none" w="med" len="med"/>
                      <a:tailEnd type="none" w="med" len="med"/>
                    </a:lnB>
                  </a:tcPr>
                </a:tc>
              </a:tr>
              <a:tr h="545330">
                <a:tc>
                  <a:txBody>
                    <a:bodyPr/>
                    <a:lstStyle/>
                    <a:p>
                      <a:r>
                        <a:rPr lang="en-US" dirty="0" smtClean="0"/>
                        <a:t>Total</a:t>
                      </a:r>
                      <a:endParaRPr lang="en-US" dirty="0"/>
                    </a:p>
                  </a:txBody>
                  <a:tcPr>
                    <a:lnT w="57150" cap="flat" cmpd="sng" algn="ctr">
                      <a:solidFill>
                        <a:prstClr val="black"/>
                      </a:solidFill>
                      <a:prstDash val="solid"/>
                      <a:round/>
                      <a:headEnd type="none" w="med" len="med"/>
                      <a:tailEnd type="none" w="med" len="med"/>
                    </a:lnT>
                  </a:tcPr>
                </a:tc>
                <a:tc>
                  <a:txBody>
                    <a:bodyPr/>
                    <a:lstStyle/>
                    <a:p>
                      <a:pPr algn="ctr"/>
                      <a:r>
                        <a:rPr lang="en-US" dirty="0" smtClean="0"/>
                        <a:t>$1,750,000</a:t>
                      </a:r>
                      <a:endParaRPr lang="en-US" dirty="0"/>
                    </a:p>
                  </a:txBody>
                  <a:tcPr>
                    <a:lnT w="57150" cap="flat" cmpd="sng" algn="ctr">
                      <a:solidFill>
                        <a:prstClr val="black"/>
                      </a:solidFill>
                      <a:prstDash val="solid"/>
                      <a:round/>
                      <a:headEnd type="none" w="med" len="med"/>
                      <a:tailEnd type="none" w="med" len="med"/>
                    </a:lnT>
                  </a:tcPr>
                </a:tc>
                <a:tc>
                  <a:txBody>
                    <a:bodyPr/>
                    <a:lstStyle/>
                    <a:p>
                      <a:pPr algn="ctr"/>
                      <a:r>
                        <a:rPr lang="en-US" dirty="0" smtClean="0"/>
                        <a:t>$1,750,000</a:t>
                      </a:r>
                      <a:endParaRPr lang="en-US" dirty="0"/>
                    </a:p>
                  </a:txBody>
                  <a:tcPr>
                    <a:lnT w="57150" cap="flat" cmpd="sng" algn="ctr">
                      <a:solidFill>
                        <a:prstClr val="black"/>
                      </a:solidFill>
                      <a:prstDash val="solid"/>
                      <a:round/>
                      <a:headEnd type="none" w="med" len="med"/>
                      <a:tailEnd type="none" w="med" len="med"/>
                    </a:lnT>
                  </a:tcPr>
                </a:tc>
                <a:tc>
                  <a:txBody>
                    <a:bodyPr/>
                    <a:lstStyle/>
                    <a:p>
                      <a:pPr algn="ctr"/>
                      <a:r>
                        <a:rPr lang="en-US" dirty="0" smtClean="0"/>
                        <a:t>$3,500,000</a:t>
                      </a:r>
                      <a:endParaRPr lang="en-US" dirty="0"/>
                    </a:p>
                  </a:txBody>
                  <a:tcPr>
                    <a:lnT w="57150" cap="flat" cmpd="sng" algn="ctr">
                      <a:solidFill>
                        <a:prstClr val="black"/>
                      </a:solidFill>
                      <a:prstDash val="solid"/>
                      <a:round/>
                      <a:headEnd type="none" w="med" len="med"/>
                      <a:tailEnd type="none" w="med" len="med"/>
                    </a:lnT>
                  </a:tcPr>
                </a:tc>
              </a:tr>
            </a:tbl>
          </a:graphicData>
        </a:graphic>
      </p:graphicFrame>
    </p:spTree>
    <p:extLst>
      <p:ext uri="{BB962C8B-B14F-4D97-AF65-F5344CB8AC3E}">
        <p14:creationId xmlns:p14="http://schemas.microsoft.com/office/powerpoint/2010/main" val="391819364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Happening Now?</a:t>
            </a:r>
            <a:endParaRPr lang="en-US" dirty="0"/>
          </a:p>
        </p:txBody>
      </p:sp>
      <p:sp>
        <p:nvSpPr>
          <p:cNvPr id="3" name="Content Placeholder 2"/>
          <p:cNvSpPr>
            <a:spLocks noGrp="1"/>
          </p:cNvSpPr>
          <p:nvPr>
            <p:ph idx="1"/>
          </p:nvPr>
        </p:nvSpPr>
        <p:spPr/>
        <p:txBody>
          <a:bodyPr>
            <a:normAutofit lnSpcReduction="10000"/>
          </a:bodyPr>
          <a:lstStyle/>
          <a:p>
            <a:r>
              <a:rPr lang="en-US" dirty="0" smtClean="0"/>
              <a:t>Divisions are communicating and planning.</a:t>
            </a:r>
          </a:p>
          <a:p>
            <a:r>
              <a:rPr lang="en-US" dirty="0"/>
              <a:t>S</a:t>
            </a:r>
            <a:r>
              <a:rPr lang="en-US" dirty="0" smtClean="0"/>
              <a:t>ome costs savings are being identified for years 1 &amp; 2 reductions.</a:t>
            </a:r>
          </a:p>
          <a:p>
            <a:r>
              <a:rPr lang="en-US" dirty="0" smtClean="0"/>
              <a:t>Requesting input from areas on where to reduce expenses?</a:t>
            </a:r>
            <a:endParaRPr lang="en-US" dirty="0"/>
          </a:p>
        </p:txBody>
      </p:sp>
    </p:spTree>
    <p:extLst>
      <p:ext uri="{BB962C8B-B14F-4D97-AF65-F5344CB8AC3E}">
        <p14:creationId xmlns:p14="http://schemas.microsoft.com/office/powerpoint/2010/main" val="70572762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3"/>
          <p:cNvSpPr>
            <a:spLocks noGrp="1"/>
          </p:cNvSpPr>
          <p:nvPr>
            <p:ph sz="half" idx="10"/>
          </p:nvPr>
        </p:nvSpPr>
        <p:spPr>
          <a:xfrm>
            <a:off x="1535783" y="1468969"/>
            <a:ext cx="3713550" cy="4208564"/>
          </a:xfrm>
        </p:spPr>
        <p:txBody>
          <a:bodyPr>
            <a:normAutofit fontScale="62500" lnSpcReduction="20000"/>
          </a:bodyPr>
          <a:lstStyle/>
          <a:p>
            <a:pPr lvl="2"/>
            <a:r>
              <a:rPr lang="en-US" sz="4500" b="1" dirty="0" smtClean="0"/>
              <a:t>Categorical Programs </a:t>
            </a:r>
            <a:r>
              <a:rPr lang="en-US" sz="4500" dirty="0" smtClean="0"/>
              <a:t>(SSSP, Student Equity, Strong Workforce)</a:t>
            </a:r>
            <a:endParaRPr lang="en-US" sz="4500" dirty="0"/>
          </a:p>
          <a:p>
            <a:pPr lvl="2"/>
            <a:r>
              <a:rPr lang="en-US" sz="4500" b="1" dirty="0" smtClean="0"/>
              <a:t>Vacancies</a:t>
            </a:r>
            <a:r>
              <a:rPr lang="en-US" sz="4500" dirty="0" smtClean="0"/>
              <a:t> (</a:t>
            </a:r>
            <a:r>
              <a:rPr lang="en-US" sz="4500" dirty="0"/>
              <a:t>f</a:t>
            </a:r>
            <a:r>
              <a:rPr lang="en-US" sz="4500" dirty="0" smtClean="0"/>
              <a:t>ull-time faculty, retirements)</a:t>
            </a:r>
            <a:endParaRPr lang="en-US" sz="4500" dirty="0"/>
          </a:p>
          <a:p>
            <a:pPr lvl="2"/>
            <a:r>
              <a:rPr lang="en-US" sz="4500" b="1" dirty="0" smtClean="0"/>
              <a:t>“B” Budget</a:t>
            </a:r>
          </a:p>
          <a:p>
            <a:pPr lvl="2"/>
            <a:r>
              <a:rPr lang="en-US" sz="4500" b="1" dirty="0" smtClean="0"/>
              <a:t>Self-Sustaining Fund </a:t>
            </a:r>
            <a:r>
              <a:rPr lang="en-US" sz="4500" dirty="0" smtClean="0"/>
              <a:t>(Rental Facilities/Fine Arts</a:t>
            </a:r>
            <a:r>
              <a:rPr lang="en-US" dirty="0" smtClean="0"/>
              <a:t>)</a:t>
            </a:r>
            <a:endParaRPr lang="en-US" dirty="0"/>
          </a:p>
          <a:p>
            <a:pPr lvl="2"/>
            <a:endParaRPr lang="en-US" dirty="0"/>
          </a:p>
          <a:p>
            <a:endParaRPr lang="en-US" dirty="0"/>
          </a:p>
        </p:txBody>
      </p:sp>
      <p:sp>
        <p:nvSpPr>
          <p:cNvPr id="23" name="Title 22"/>
          <p:cNvSpPr>
            <a:spLocks noGrp="1"/>
          </p:cNvSpPr>
          <p:nvPr>
            <p:ph type="title"/>
          </p:nvPr>
        </p:nvSpPr>
        <p:spPr>
          <a:xfrm>
            <a:off x="1895617" y="339517"/>
            <a:ext cx="7079050" cy="761150"/>
          </a:xfrm>
        </p:spPr>
        <p:txBody>
          <a:bodyPr/>
          <a:lstStyle/>
          <a:p>
            <a:r>
              <a:rPr lang="en-US" sz="3600" dirty="0" smtClean="0"/>
              <a:t>Proposed Suggestions for Savings:</a:t>
            </a:r>
            <a:endParaRPr lang="en-US" sz="3600" dirty="0"/>
          </a:p>
        </p:txBody>
      </p:sp>
      <p:sp>
        <p:nvSpPr>
          <p:cNvPr id="25" name="Content Placeholder 24"/>
          <p:cNvSpPr>
            <a:spLocks noGrp="1"/>
          </p:cNvSpPr>
          <p:nvPr>
            <p:ph sz="half" idx="11"/>
          </p:nvPr>
        </p:nvSpPr>
        <p:spPr>
          <a:xfrm>
            <a:off x="4987848" y="1468969"/>
            <a:ext cx="3675138" cy="4644595"/>
          </a:xfrm>
        </p:spPr>
        <p:txBody>
          <a:bodyPr>
            <a:normAutofit/>
          </a:bodyPr>
          <a:lstStyle/>
          <a:p>
            <a:pPr lvl="2"/>
            <a:r>
              <a:rPr lang="en-US" sz="2800" b="1" dirty="0" smtClean="0"/>
              <a:t>Health Fees</a:t>
            </a:r>
          </a:p>
          <a:p>
            <a:pPr lvl="2"/>
            <a:r>
              <a:rPr lang="en-US" sz="2800" b="1" dirty="0" smtClean="0"/>
              <a:t>Mandated Cost </a:t>
            </a:r>
            <a:r>
              <a:rPr lang="en-US" sz="2800" dirty="0" smtClean="0"/>
              <a:t>(Health Fee Elimination)</a:t>
            </a:r>
            <a:endParaRPr lang="en-US" sz="2800" dirty="0"/>
          </a:p>
          <a:p>
            <a:pPr lvl="2"/>
            <a:r>
              <a:rPr lang="en-US" sz="2800" b="1" dirty="0" smtClean="0"/>
              <a:t>Foundation</a:t>
            </a:r>
            <a:endParaRPr lang="en-US" sz="2800" b="1" dirty="0"/>
          </a:p>
          <a:p>
            <a:pPr lvl="2"/>
            <a:r>
              <a:rPr lang="en-US" sz="2800" b="1" dirty="0" smtClean="0"/>
              <a:t>Student Body </a:t>
            </a:r>
            <a:r>
              <a:rPr lang="en-US" sz="2800" dirty="0" smtClean="0"/>
              <a:t>Funds (ASFC) </a:t>
            </a:r>
          </a:p>
          <a:p>
            <a:pPr lvl="2"/>
            <a:r>
              <a:rPr lang="en-US" sz="2800" b="1" dirty="0" smtClean="0"/>
              <a:t>Raise Printing Fees</a:t>
            </a:r>
            <a:endParaRPr lang="en-US" sz="2800" b="1" dirty="0"/>
          </a:p>
          <a:p>
            <a:pPr marL="0" indent="0">
              <a:buNone/>
            </a:pPr>
            <a:endParaRPr lang="en-US" dirty="0"/>
          </a:p>
        </p:txBody>
      </p:sp>
    </p:spTree>
    <p:extLst>
      <p:ext uri="{BB962C8B-B14F-4D97-AF65-F5344CB8AC3E}">
        <p14:creationId xmlns:p14="http://schemas.microsoft.com/office/powerpoint/2010/main" val="403780285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5617" y="0"/>
            <a:ext cx="6767369" cy="1269999"/>
          </a:xfrm>
        </p:spPr>
        <p:txBody>
          <a:bodyPr/>
          <a:lstStyle/>
          <a:p>
            <a:r>
              <a:rPr lang="en-US" dirty="0" smtClean="0"/>
              <a:t>Eight Proposed Guiding Principles for Reductions:</a:t>
            </a:r>
            <a:endParaRPr lang="en-US" dirty="0"/>
          </a:p>
        </p:txBody>
      </p:sp>
      <p:sp>
        <p:nvSpPr>
          <p:cNvPr id="3" name="Content Placeholder 2"/>
          <p:cNvSpPr>
            <a:spLocks noGrp="1"/>
          </p:cNvSpPr>
          <p:nvPr>
            <p:ph idx="1"/>
          </p:nvPr>
        </p:nvSpPr>
        <p:spPr>
          <a:xfrm>
            <a:off x="1895617" y="1418166"/>
            <a:ext cx="6767369" cy="5439834"/>
          </a:xfrm>
        </p:spPr>
        <p:txBody>
          <a:bodyPr>
            <a:normAutofit fontScale="55000" lnSpcReduction="20000"/>
          </a:bodyPr>
          <a:lstStyle/>
          <a:p>
            <a:pPr marL="0" indent="0">
              <a:buNone/>
            </a:pPr>
            <a:r>
              <a:rPr lang="en-US" sz="5100" dirty="0" smtClean="0"/>
              <a:t>1) Preserve Quality Education</a:t>
            </a:r>
          </a:p>
          <a:p>
            <a:pPr lvl="2">
              <a:buFont typeface="Wingdings" charset="2"/>
              <a:buChar char="Ø"/>
            </a:pPr>
            <a:r>
              <a:rPr lang="en-US" sz="4200" dirty="0" smtClean="0"/>
              <a:t>Student centered focus</a:t>
            </a:r>
          </a:p>
          <a:p>
            <a:pPr lvl="2">
              <a:buFont typeface="Wingdings" charset="2"/>
              <a:buChar char="Ø"/>
            </a:pPr>
            <a:r>
              <a:rPr lang="en-US" sz="4200" dirty="0" smtClean="0"/>
              <a:t>Remain innovative</a:t>
            </a:r>
            <a:endParaRPr lang="en-US" sz="4200" dirty="0"/>
          </a:p>
          <a:p>
            <a:pPr lvl="2">
              <a:buFont typeface="Wingdings" charset="2"/>
              <a:buChar char="Ø"/>
            </a:pPr>
            <a:r>
              <a:rPr lang="en-US" sz="4200" dirty="0" smtClean="0"/>
              <a:t>Maintain our quality and excellence</a:t>
            </a:r>
          </a:p>
          <a:p>
            <a:pPr marL="0" indent="0">
              <a:buNone/>
            </a:pPr>
            <a:r>
              <a:rPr lang="en-US" sz="5100" dirty="0" smtClean="0"/>
              <a:t>2) Strategic Enrollment Growth</a:t>
            </a:r>
          </a:p>
          <a:p>
            <a:pPr lvl="2">
              <a:buFont typeface="Wingdings" charset="2"/>
              <a:buChar char="Ø"/>
            </a:pPr>
            <a:r>
              <a:rPr lang="en-US" sz="4200" dirty="0" smtClean="0"/>
              <a:t>Evaluate both qualitatively and quantitatively</a:t>
            </a:r>
          </a:p>
          <a:p>
            <a:pPr lvl="2">
              <a:buFont typeface="Wingdings" charset="2"/>
              <a:buChar char="Ø"/>
            </a:pPr>
            <a:r>
              <a:rPr lang="en-US" sz="4200" dirty="0" smtClean="0"/>
              <a:t>Maintain resources for growth</a:t>
            </a:r>
          </a:p>
          <a:p>
            <a:pPr lvl="2">
              <a:buFont typeface="Wingdings" charset="2"/>
              <a:buChar char="Ø"/>
            </a:pPr>
            <a:r>
              <a:rPr lang="en-US" sz="4200" dirty="0" smtClean="0"/>
              <a:t>Serve students in an innovative way</a:t>
            </a:r>
          </a:p>
          <a:p>
            <a:pPr marL="0" indent="0">
              <a:buNone/>
            </a:pPr>
            <a:r>
              <a:rPr lang="en-US" sz="5100" dirty="0" smtClean="0"/>
              <a:t>3) Review/Approval</a:t>
            </a:r>
            <a:endParaRPr lang="en-US" sz="4400" dirty="0"/>
          </a:p>
          <a:p>
            <a:pPr lvl="2">
              <a:buFont typeface="Wingdings" charset="2"/>
              <a:buChar char="Ø"/>
            </a:pPr>
            <a:r>
              <a:rPr lang="en-US" sz="4200" dirty="0" smtClean="0"/>
              <a:t>Hiring to fill all vacancies</a:t>
            </a:r>
          </a:p>
          <a:p>
            <a:pPr lvl="2">
              <a:buFont typeface="Wingdings" charset="2"/>
              <a:buChar char="Ø"/>
            </a:pPr>
            <a:r>
              <a:rPr lang="en-US" sz="4200" dirty="0" smtClean="0"/>
              <a:t>Faculty positions that are 11 &amp; 12 mo.</a:t>
            </a:r>
          </a:p>
          <a:p>
            <a:pPr lvl="2">
              <a:buFont typeface="Wingdings" charset="2"/>
              <a:buChar char="Ø"/>
            </a:pPr>
            <a:r>
              <a:rPr lang="en-US" sz="4200" dirty="0" smtClean="0"/>
              <a:t>Evaluate </a:t>
            </a:r>
            <a:r>
              <a:rPr lang="en-US" sz="4200" dirty="0" smtClean="0"/>
              <a:t>reassigned </a:t>
            </a:r>
            <a:r>
              <a:rPr lang="en-US" sz="4200" dirty="0" smtClean="0"/>
              <a:t>time</a:t>
            </a:r>
          </a:p>
          <a:p>
            <a:pPr lvl="2">
              <a:buFont typeface="Wingdings" charset="2"/>
              <a:buChar char="Ø"/>
            </a:pPr>
            <a:r>
              <a:rPr lang="en-US" sz="4200" dirty="0" smtClean="0"/>
              <a:t>Sabbaticals (planning/scheduling)</a:t>
            </a:r>
          </a:p>
          <a:p>
            <a:endParaRPr lang="en-US" dirty="0"/>
          </a:p>
        </p:txBody>
      </p:sp>
    </p:spTree>
    <p:extLst>
      <p:ext uri="{BB962C8B-B14F-4D97-AF65-F5344CB8AC3E}">
        <p14:creationId xmlns:p14="http://schemas.microsoft.com/office/powerpoint/2010/main" val="1956042071"/>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fh_main-template_fall15">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Plaza">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fh_main-template_fall15</Template>
  <TotalTime>54634</TotalTime>
  <Words>1066</Words>
  <Application>Microsoft Macintosh PowerPoint</Application>
  <PresentationFormat>On-screen Show (4:3)</PresentationFormat>
  <Paragraphs>247</Paragraphs>
  <Slides>19</Slides>
  <Notes>2</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fh_main-template_fall15</vt:lpstr>
      <vt:lpstr>Budget Reduction Update</vt:lpstr>
      <vt:lpstr>Highlights:</vt:lpstr>
      <vt:lpstr>PowerPoint Presentation</vt:lpstr>
      <vt:lpstr>Budget Reduction Background: </vt:lpstr>
      <vt:lpstr>Breakdown Per Division:</vt:lpstr>
      <vt:lpstr>Dollar Breakdown by Division:</vt:lpstr>
      <vt:lpstr>What is Happening Now?</vt:lpstr>
      <vt:lpstr>Proposed Suggestions for Savings:</vt:lpstr>
      <vt:lpstr>Eight Proposed Guiding Principles for Reductions:</vt:lpstr>
      <vt:lpstr>Guiding Principles Continued…</vt:lpstr>
      <vt:lpstr>Guiding Principles Continued…</vt:lpstr>
      <vt:lpstr>Update on Enrollment:</vt:lpstr>
      <vt:lpstr>Resident Enrollment:  (2009/10 – 2017/18 Projected)</vt:lpstr>
      <vt:lpstr>Resident Enrollment by College:</vt:lpstr>
      <vt:lpstr>P-1 Resident and Non-Resident Enrollment Projections 2017-18</vt:lpstr>
      <vt:lpstr>Foothill &amp; De Anza College Productivity (last 6 years):</vt:lpstr>
      <vt:lpstr>Timelines:</vt:lpstr>
      <vt:lpstr>Consultation: Participatory governance and town hall</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FHDA</dc:creator>
  <cp:lastModifiedBy>Casie Wheat</cp:lastModifiedBy>
  <cp:revision>287</cp:revision>
  <cp:lastPrinted>2017-09-08T17:41:15Z</cp:lastPrinted>
  <dcterms:created xsi:type="dcterms:W3CDTF">2016-11-16T21:24:22Z</dcterms:created>
  <dcterms:modified xsi:type="dcterms:W3CDTF">2018-01-30T23:26:34Z</dcterms:modified>
</cp:coreProperties>
</file>