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3" r:id="rId2"/>
    <p:sldId id="288" r:id="rId3"/>
    <p:sldId id="292" r:id="rId4"/>
    <p:sldId id="289" r:id="rId5"/>
    <p:sldId id="257" r:id="rId6"/>
    <p:sldId id="286" r:id="rId7"/>
    <p:sldId id="259" r:id="rId8"/>
    <p:sldId id="290" r:id="rId9"/>
    <p:sldId id="291" r:id="rId10"/>
    <p:sldId id="28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2C42"/>
    <a:srgbClr val="0000D9"/>
    <a:srgbClr val="C80000"/>
    <a:srgbClr val="D9D9D9"/>
    <a:srgbClr val="B4C6E7"/>
    <a:srgbClr val="BED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6"/>
  </p:normalViewPr>
  <p:slideViewPr>
    <p:cSldViewPr snapToGrid="0" snapToObjects="1">
      <p:cViewPr varScale="1">
        <p:scale>
          <a:sx n="111" d="100"/>
          <a:sy n="111" d="100"/>
        </p:scale>
        <p:origin x="15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680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396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54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432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222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29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654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348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931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84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86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009AD-4928-4748-BA66-6BA93C1F9B31}" type="datetimeFigureOut">
              <a:rPr lang="en-US" smtClean="0"/>
              <a:t>6/4/20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D8677-80A8-2942-AC06-BDDBEC9A61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783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HDA_Color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376" y="5921101"/>
            <a:ext cx="1415135" cy="803743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4" y="5829905"/>
            <a:ext cx="9143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BCDB528-C201-0845-B669-AF38EC7EB52B}"/>
              </a:ext>
            </a:extLst>
          </p:cNvPr>
          <p:cNvSpPr/>
          <p:nvPr/>
        </p:nvSpPr>
        <p:spPr>
          <a:xfrm>
            <a:off x="149426" y="910179"/>
            <a:ext cx="914399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000" b="1" i="1" dirty="0">
              <a:solidFill>
                <a:srgbClr val="0000C8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en-US" sz="4800" b="1" dirty="0">
                <a:solidFill>
                  <a:srgbClr val="0000D9"/>
                </a:solidFill>
              </a:rPr>
              <a:t>State and </a:t>
            </a:r>
          </a:p>
          <a:p>
            <a:pPr algn="ctr"/>
            <a:r>
              <a:rPr lang="en-US" sz="4800" b="1" dirty="0">
                <a:solidFill>
                  <a:srgbClr val="0000D9"/>
                </a:solidFill>
              </a:rPr>
              <a:t>FHDA Budget Outlook</a:t>
            </a:r>
            <a:endParaRPr lang="en-US" sz="3600" b="1" dirty="0">
              <a:solidFill>
                <a:srgbClr val="0000D9"/>
              </a:solidFill>
            </a:endParaRPr>
          </a:p>
          <a:p>
            <a:pPr algn="ctr"/>
            <a:endParaRPr lang="en-US" sz="3200" b="1" dirty="0"/>
          </a:p>
          <a:p>
            <a:pPr algn="ctr"/>
            <a:endParaRPr lang="en-US" sz="2400" b="1" dirty="0">
              <a:solidFill>
                <a:srgbClr val="0000C8"/>
              </a:solidFill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3C9DF8A-BDDB-FB43-B274-C455C8676CA2}"/>
              </a:ext>
            </a:extLst>
          </p:cNvPr>
          <p:cNvSpPr/>
          <p:nvPr/>
        </p:nvSpPr>
        <p:spPr>
          <a:xfrm>
            <a:off x="1150708" y="4075047"/>
            <a:ext cx="68425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822C42"/>
                </a:solidFill>
                <a:cs typeface="Arial" panose="020B0604020202020204" pitchFamily="34" charset="0"/>
              </a:rPr>
              <a:t>All Administrators Meeting</a:t>
            </a:r>
          </a:p>
          <a:p>
            <a:pPr algn="ctr"/>
            <a:r>
              <a:rPr lang="en-US" b="1" dirty="0">
                <a:solidFill>
                  <a:srgbClr val="822C42"/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b="1" dirty="0">
                <a:solidFill>
                  <a:srgbClr val="822C42"/>
                </a:solidFill>
                <a:cs typeface="Arial" panose="020B0604020202020204" pitchFamily="34" charset="0"/>
              </a:rPr>
              <a:t>May 8, 2020</a:t>
            </a:r>
          </a:p>
          <a:p>
            <a:pPr algn="ctr"/>
            <a:endParaRPr lang="en-US" b="1" dirty="0"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cs typeface="Arial" panose="020B0604020202020204" pitchFamily="34" charset="0"/>
              </a:rPr>
              <a:t>Presented by: Susan Cheu, Vice Chancellor of Business Services</a:t>
            </a:r>
          </a:p>
        </p:txBody>
      </p:sp>
    </p:spTree>
    <p:extLst>
      <p:ext uri="{BB962C8B-B14F-4D97-AF65-F5344CB8AC3E}">
        <p14:creationId xmlns:p14="http://schemas.microsoft.com/office/powerpoint/2010/main" val="1253222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C6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58" y="2702592"/>
            <a:ext cx="8229600" cy="1143000"/>
          </a:xfrm>
        </p:spPr>
        <p:txBody>
          <a:bodyPr/>
          <a:lstStyle/>
          <a:p>
            <a:r>
              <a:rPr lang="en-US" sz="4500" b="1" dirty="0">
                <a:latin typeface="+mn-lt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934563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348" y="-132423"/>
            <a:ext cx="8090452" cy="927997"/>
          </a:xfrm>
        </p:spPr>
        <p:txBody>
          <a:bodyPr>
            <a:noAutofit/>
          </a:bodyPr>
          <a:lstStyle/>
          <a:p>
            <a:r>
              <a:rPr lang="en-US" sz="4000" b="1" u="sng" dirty="0"/>
              <a:t>State Budget Picture</a:t>
            </a:r>
            <a:endParaRPr lang="en-US" sz="3800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6165"/>
            <a:ext cx="8229600" cy="6052931"/>
          </a:xfrm>
        </p:spPr>
        <p:txBody>
          <a:bodyPr>
            <a:normAutofit fontScale="85000" lnSpcReduction="20000"/>
          </a:bodyPr>
          <a:lstStyle/>
          <a:p>
            <a:pPr marL="914400" lvl="2" indent="0">
              <a:buNone/>
            </a:pPr>
            <a:endParaRPr lang="en-US" dirty="0"/>
          </a:p>
          <a:p>
            <a:pPr marL="342900" lvl="1" indent="-342900">
              <a:buFont typeface="Arial"/>
              <a:buChar char="•"/>
            </a:pPr>
            <a:r>
              <a:rPr lang="en-US" dirty="0"/>
              <a:t>Overall tax revenues will be reduced</a:t>
            </a:r>
          </a:p>
          <a:p>
            <a:pPr lvl="1"/>
            <a:r>
              <a:rPr lang="en-US" dirty="0"/>
              <a:t>Sales Tax</a:t>
            </a:r>
          </a:p>
          <a:p>
            <a:pPr lvl="1"/>
            <a:r>
              <a:rPr lang="en-US" dirty="0"/>
              <a:t>Personal Income tax (2/3 of State’s General Fund revenue)</a:t>
            </a:r>
          </a:p>
          <a:p>
            <a:pPr lvl="1"/>
            <a:r>
              <a:rPr lang="en-US" dirty="0"/>
              <a:t>Corporate Income tax</a:t>
            </a:r>
          </a:p>
          <a:p>
            <a:pPr lvl="1"/>
            <a:r>
              <a:rPr lang="en-US" dirty="0"/>
              <a:t>Other taxes, such as gas tax</a:t>
            </a:r>
          </a:p>
          <a:p>
            <a:pPr marL="1371600" lvl="3" indent="0">
              <a:buNone/>
            </a:pPr>
            <a:endParaRPr lang="en-US" dirty="0"/>
          </a:p>
          <a:p>
            <a:pPr marL="342900" lvl="1" indent="-342900">
              <a:buFont typeface="Arial"/>
              <a:buChar char="•"/>
            </a:pPr>
            <a:r>
              <a:rPr lang="en-US" dirty="0"/>
              <a:t>Potential 20% reduction in guaranteed funding as calculated by Proposition 98.</a:t>
            </a:r>
          </a:p>
          <a:p>
            <a:pPr lvl="1"/>
            <a:r>
              <a:rPr lang="en-US" dirty="0"/>
              <a:t>Prop 98 generally ensures 40% of State General Fund Revenues go to K-14</a:t>
            </a:r>
          </a:p>
          <a:p>
            <a:pPr lvl="2"/>
            <a:r>
              <a:rPr lang="en-US" dirty="0"/>
              <a:t>11% of the Proposition 98 funding goes to community colleges.</a:t>
            </a:r>
          </a:p>
          <a:p>
            <a:pPr lvl="2"/>
            <a:r>
              <a:rPr lang="en-US" dirty="0"/>
              <a:t>FHDA  generally receives 2.1% of the community college total. In FY 2019-20 this amount was $156.9 million.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sz="2800" dirty="0"/>
              <a:t>May revision with additional “August Revision”</a:t>
            </a:r>
          </a:p>
          <a:p>
            <a:pPr lvl="1"/>
            <a:r>
              <a:rPr lang="en-US" dirty="0"/>
              <a:t>Tax filing deferred to July 15</a:t>
            </a:r>
            <a:r>
              <a:rPr lang="en-US" baseline="30000" dirty="0"/>
              <a:t>th</a:t>
            </a:r>
            <a:endParaRPr lang="en-US" dirty="0"/>
          </a:p>
          <a:p>
            <a:pPr lvl="1"/>
            <a:r>
              <a:rPr lang="en-US" dirty="0"/>
              <a:t>Other economic indicators</a:t>
            </a:r>
          </a:p>
        </p:txBody>
      </p:sp>
    </p:spTree>
    <p:extLst>
      <p:ext uri="{BB962C8B-B14F-4D97-AF65-F5344CB8AC3E}">
        <p14:creationId xmlns:p14="http://schemas.microsoft.com/office/powerpoint/2010/main" val="60354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506"/>
            <a:ext cx="8229600" cy="755011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FY 2019-20 FHDA Revenue Risks</a:t>
            </a:r>
            <a:endParaRPr lang="en-US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0620"/>
            <a:ext cx="8229600" cy="5545369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Possibility of a deficit factor being applied</a:t>
            </a:r>
          </a:p>
          <a:p>
            <a:pPr lvl="2"/>
            <a:r>
              <a:rPr lang="en-US" dirty="0"/>
              <a:t>$1.56 million for every 1%</a:t>
            </a:r>
          </a:p>
          <a:p>
            <a:pPr lvl="2"/>
            <a:r>
              <a:rPr lang="en-US" dirty="0"/>
              <a:t>January reports included 3.689% deficit factor</a:t>
            </a:r>
          </a:p>
          <a:p>
            <a:pPr lvl="3"/>
            <a:r>
              <a:rPr lang="en-US" dirty="0"/>
              <a:t>Equivalent to $5.8 million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Impact of loss of activity generated income for Spring Quarter</a:t>
            </a:r>
          </a:p>
          <a:p>
            <a:pPr lvl="2"/>
            <a:r>
              <a:rPr lang="en-US" dirty="0"/>
              <a:t>Parking</a:t>
            </a:r>
          </a:p>
          <a:p>
            <a:pPr lvl="2"/>
            <a:r>
              <a:rPr lang="en-US" dirty="0"/>
              <a:t>Bookstores/Dining Services</a:t>
            </a:r>
          </a:p>
          <a:p>
            <a:pPr lvl="2"/>
            <a:r>
              <a:rPr lang="en-US" dirty="0"/>
              <a:t>Child Development Center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325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928"/>
            <a:ext cx="8229600" cy="755011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FY 2020-21 FHDA Revenue Risks</a:t>
            </a:r>
            <a:endParaRPr lang="en-US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1133"/>
            <a:ext cx="8229600" cy="6237123"/>
          </a:xfrm>
        </p:spPr>
        <p:txBody>
          <a:bodyPr>
            <a:normAutofit/>
          </a:bodyPr>
          <a:lstStyle/>
          <a:p>
            <a:pPr lvl="1"/>
            <a:endParaRPr lang="en-US" sz="2400" dirty="0"/>
          </a:p>
          <a:p>
            <a:pPr lvl="1"/>
            <a:r>
              <a:rPr lang="en-US" sz="2400" dirty="0"/>
              <a:t>A potential high of 20% reduction in Prop 98 funding</a:t>
            </a:r>
          </a:p>
          <a:p>
            <a:pPr lvl="2"/>
            <a:r>
              <a:rPr lang="en-US" sz="2000" dirty="0"/>
              <a:t>$156 million X 20% = $31 million</a:t>
            </a:r>
            <a:endParaRPr lang="en-US" dirty="0"/>
          </a:p>
          <a:p>
            <a:pPr lvl="1"/>
            <a:r>
              <a:rPr lang="en-US" sz="2400" dirty="0"/>
              <a:t>Potential deficit factor</a:t>
            </a:r>
          </a:p>
          <a:p>
            <a:pPr lvl="2"/>
            <a:r>
              <a:rPr lang="en-US" sz="2000" dirty="0"/>
              <a:t>Property Tax</a:t>
            </a:r>
          </a:p>
          <a:p>
            <a:pPr lvl="2"/>
            <a:r>
              <a:rPr lang="en-US" sz="2000" dirty="0"/>
              <a:t>Enrollment Income</a:t>
            </a:r>
          </a:p>
          <a:p>
            <a:pPr lvl="2"/>
            <a:r>
              <a:rPr lang="en-US" sz="2000" dirty="0"/>
              <a:t>Educational Protection Act (EPA)</a:t>
            </a:r>
          </a:p>
          <a:p>
            <a:pPr lvl="1"/>
            <a:r>
              <a:rPr lang="en-US" sz="2400" dirty="0"/>
              <a:t>Non-resident revenue comprises $26 million or 15% of FHDA’s General Fund Revenue</a:t>
            </a:r>
          </a:p>
          <a:p>
            <a:pPr lvl="1"/>
            <a:r>
              <a:rPr lang="en-US" sz="2400" dirty="0"/>
              <a:t>Lottery revenue of $4.2 million</a:t>
            </a:r>
          </a:p>
          <a:p>
            <a:pPr lvl="1"/>
            <a:r>
              <a:rPr lang="en-US" sz="2400" dirty="0"/>
              <a:t>Local revenue allocated to campuses of $1.4 million</a:t>
            </a:r>
          </a:p>
          <a:p>
            <a:pPr lvl="1"/>
            <a:r>
              <a:rPr lang="en-US" sz="2400" dirty="0"/>
              <a:t>Hold Harmless is not guaranteed</a:t>
            </a:r>
            <a:endParaRPr lang="en-US" sz="2000" dirty="0"/>
          </a:p>
          <a:p>
            <a:pPr lvl="2"/>
            <a:r>
              <a:rPr lang="en-US" sz="2000" dirty="0"/>
              <a:t>$13 million for FY 2019-20</a:t>
            </a:r>
          </a:p>
        </p:txBody>
      </p:sp>
    </p:spTree>
    <p:extLst>
      <p:ext uri="{BB962C8B-B14F-4D97-AF65-F5344CB8AC3E}">
        <p14:creationId xmlns:p14="http://schemas.microsoft.com/office/powerpoint/2010/main" val="7902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7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u="sng" dirty="0"/>
              <a:t>Self-Sustaining and Enterprise Programs</a:t>
            </a:r>
            <a:endParaRPr lang="en-US" sz="3800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658"/>
            <a:ext cx="8229600" cy="4934980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endParaRPr lang="en-US" dirty="0"/>
          </a:p>
          <a:p>
            <a:r>
              <a:rPr lang="en-US" sz="3100" dirty="0"/>
              <a:t>Shelter-in-place has eliminated revenue generating abilities for most of the self-sustaining and enterprise functions</a:t>
            </a:r>
          </a:p>
          <a:p>
            <a:endParaRPr lang="en-US" sz="2100" dirty="0"/>
          </a:p>
          <a:p>
            <a:pPr lvl="1"/>
            <a:r>
              <a:rPr lang="en-US" sz="2600" dirty="0"/>
              <a:t>For example, Bookstores, Dining Services, Child Development Center, Facility Rentals</a:t>
            </a:r>
          </a:p>
          <a:p>
            <a:pPr lvl="1"/>
            <a:r>
              <a:rPr lang="en-US" sz="2600" dirty="0"/>
              <a:t>Deficits will require either using individual fund balances or General Fund support</a:t>
            </a:r>
          </a:p>
          <a:p>
            <a:pPr lvl="1"/>
            <a:r>
              <a:rPr lang="en-US" sz="2600" dirty="0"/>
              <a:t>Student fee funded areas, such as Parking are adversely affected</a:t>
            </a:r>
          </a:p>
          <a:p>
            <a:pPr lvl="2"/>
            <a:endParaRPr lang="en-US" dirty="0"/>
          </a:p>
          <a:p>
            <a:r>
              <a:rPr lang="en-US" sz="3100" dirty="0"/>
              <a:t>What will the future look like if social distancing measures require continued remote learning environment?</a:t>
            </a:r>
          </a:p>
        </p:txBody>
      </p:sp>
    </p:spTree>
    <p:extLst>
      <p:ext uri="{BB962C8B-B14F-4D97-AF65-F5344CB8AC3E}">
        <p14:creationId xmlns:p14="http://schemas.microsoft.com/office/powerpoint/2010/main" val="3251742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474" y="268328"/>
            <a:ext cx="8229600" cy="741439"/>
          </a:xfrm>
        </p:spPr>
        <p:txBody>
          <a:bodyPr>
            <a:normAutofit/>
          </a:bodyPr>
          <a:lstStyle/>
          <a:p>
            <a:r>
              <a:rPr lang="en-US" sz="4000" b="1" u="sng" dirty="0"/>
              <a:t>Categorical Income</a:t>
            </a:r>
            <a:endParaRPr lang="en-US" sz="3800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474" y="1488518"/>
            <a:ext cx="8229600" cy="3659951"/>
          </a:xfrm>
        </p:spPr>
        <p:txBody>
          <a:bodyPr>
            <a:normAutofit/>
          </a:bodyPr>
          <a:lstStyle/>
          <a:p>
            <a:r>
              <a:rPr lang="en-US" sz="2400" dirty="0"/>
              <a:t>Uncertainty about availability of future state funding </a:t>
            </a:r>
          </a:p>
          <a:p>
            <a:pPr lvl="1"/>
            <a:r>
              <a:rPr lang="en-US" sz="2000" dirty="0"/>
              <a:t>Strong Workforce</a:t>
            </a:r>
          </a:p>
          <a:p>
            <a:pPr lvl="1"/>
            <a:r>
              <a:rPr lang="en-US" sz="2000" dirty="0"/>
              <a:t>Student Equity and Achievement (SEA) Program</a:t>
            </a:r>
          </a:p>
          <a:p>
            <a:pPr marL="457200" lvl="1" indent="0">
              <a:buNone/>
            </a:pPr>
            <a:endParaRPr lang="en-US" sz="1600" dirty="0"/>
          </a:p>
          <a:p>
            <a:r>
              <a:rPr lang="en-US" sz="2400" dirty="0"/>
              <a:t>These programs have ongoing costs that have been incorporated into the campus services.</a:t>
            </a:r>
          </a:p>
          <a:p>
            <a:endParaRPr lang="en-US" sz="1600" dirty="0"/>
          </a:p>
          <a:p>
            <a:r>
              <a:rPr lang="en-US" sz="2400" dirty="0"/>
              <a:t>Proposed consolidation of programs into one budget line</a:t>
            </a:r>
          </a:p>
        </p:txBody>
      </p:sp>
    </p:spTree>
    <p:extLst>
      <p:ext uri="{BB962C8B-B14F-4D97-AF65-F5344CB8AC3E}">
        <p14:creationId xmlns:p14="http://schemas.microsoft.com/office/powerpoint/2010/main" val="1469286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936" y="-169969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b="1" u="sng" dirty="0"/>
              <a:t>FHDA Expense Risks</a:t>
            </a:r>
            <a:endParaRPr lang="en-US" sz="3800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82475"/>
            <a:ext cx="8522413" cy="4761734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Additional costs due to COVID-19 preventative measures</a:t>
            </a:r>
          </a:p>
          <a:p>
            <a:pPr lvl="1"/>
            <a:r>
              <a:rPr lang="en-US" sz="2200" dirty="0"/>
              <a:t>Potential requirements</a:t>
            </a:r>
          </a:p>
          <a:p>
            <a:pPr lvl="2"/>
            <a:r>
              <a:rPr lang="en-US" sz="2000" dirty="0"/>
              <a:t>Smaller class size to allow physical distancing</a:t>
            </a:r>
          </a:p>
          <a:p>
            <a:pPr lvl="2"/>
            <a:r>
              <a:rPr lang="en-US" sz="2000" dirty="0"/>
              <a:t>Additional sanitary supplies and cleaning services</a:t>
            </a:r>
          </a:p>
          <a:p>
            <a:pPr lvl="2"/>
            <a:r>
              <a:rPr lang="en-US" sz="2000" dirty="0"/>
              <a:t>Changing fixtures to provide social distancing</a:t>
            </a:r>
          </a:p>
          <a:p>
            <a:pPr lvl="1"/>
            <a:r>
              <a:rPr lang="en-US" sz="2200" dirty="0"/>
              <a:t>CARES Act funding only applies to remote learning environment</a:t>
            </a:r>
          </a:p>
          <a:p>
            <a:pPr lvl="1"/>
            <a:r>
              <a:rPr lang="en-US" sz="2200" dirty="0"/>
              <a:t>FEMA reimbursement is uncertain</a:t>
            </a:r>
          </a:p>
          <a:p>
            <a:pPr lvl="1"/>
            <a:endParaRPr lang="en-US" sz="1600" dirty="0"/>
          </a:p>
          <a:p>
            <a:r>
              <a:rPr lang="en-US" sz="2400" dirty="0"/>
              <a:t>COLA and other annual compensation increases</a:t>
            </a:r>
          </a:p>
          <a:p>
            <a:endParaRPr lang="en-US" sz="1600" dirty="0"/>
          </a:p>
          <a:p>
            <a:r>
              <a:rPr lang="en-US" sz="2400" dirty="0"/>
              <a:t>Mandatory Pension cost increases</a:t>
            </a:r>
          </a:p>
          <a:p>
            <a:endParaRPr lang="en-US" sz="2400" dirty="0"/>
          </a:p>
          <a:p>
            <a:r>
              <a:rPr lang="en-US" sz="2400" dirty="0"/>
              <a:t>Anticipated health care cost increases</a:t>
            </a:r>
          </a:p>
        </p:txBody>
      </p:sp>
    </p:spTree>
    <p:extLst>
      <p:ext uri="{BB962C8B-B14F-4D97-AF65-F5344CB8AC3E}">
        <p14:creationId xmlns:p14="http://schemas.microsoft.com/office/powerpoint/2010/main" val="3162281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93"/>
            <a:ext cx="8229600" cy="735129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Likelihood of Basic Aid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3197"/>
            <a:ext cx="8229600" cy="598480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100" dirty="0"/>
              <a:t>A district is considered in Basic Aid status when </a:t>
            </a:r>
            <a:br>
              <a:rPr lang="en-US" sz="3100" dirty="0"/>
            </a:br>
            <a:r>
              <a:rPr lang="en-US" sz="3100" dirty="0"/>
              <a:t>State Apportionment &lt; local sources (property tax and student enrollment fees).  </a:t>
            </a:r>
            <a:br>
              <a:rPr lang="en-US" sz="3100" dirty="0"/>
            </a:br>
            <a:endParaRPr lang="en-US" sz="3100" dirty="0"/>
          </a:p>
          <a:p>
            <a:r>
              <a:rPr lang="en-US" sz="3100" dirty="0"/>
              <a:t>For FY 2019-20:</a:t>
            </a:r>
          </a:p>
          <a:p>
            <a:pPr lvl="1"/>
            <a:r>
              <a:rPr lang="en-US" sz="2600" dirty="0"/>
              <a:t>FHDA State Apportionment = $156.9 million (base of $143.9 million + hold harmless of $13 million)</a:t>
            </a:r>
          </a:p>
          <a:p>
            <a:pPr lvl="1"/>
            <a:r>
              <a:rPr lang="en-US" sz="2600" dirty="0"/>
              <a:t>Local sources = $145.2 million (projected property tax of $125.2  + student enrollment fees of $20.5 million)</a:t>
            </a:r>
          </a:p>
          <a:p>
            <a:pPr lvl="1"/>
            <a:r>
              <a:rPr lang="en-US" sz="2600" dirty="0"/>
              <a:t>Based on these projections the District would need $11.7 million more in local revenue sources to reach Basic Aid status</a:t>
            </a:r>
          </a:p>
          <a:p>
            <a:pPr lvl="1"/>
            <a:endParaRPr lang="en-US" sz="2100" dirty="0"/>
          </a:p>
          <a:p>
            <a:r>
              <a:rPr lang="en-US" sz="3100" dirty="0"/>
              <a:t>We are shrinking down to Basic Aid, not growing into it</a:t>
            </a:r>
          </a:p>
          <a:p>
            <a:pPr lvl="1"/>
            <a:r>
              <a:rPr lang="en-US" sz="2600" dirty="0"/>
              <a:t>Loss of 4,100 FTES in enrollment over last five years</a:t>
            </a:r>
          </a:p>
          <a:p>
            <a:pPr lvl="1"/>
            <a:r>
              <a:rPr lang="en-US" sz="2600" dirty="0"/>
              <a:t>District would still experience budget reductions</a:t>
            </a:r>
          </a:p>
          <a:p>
            <a:pPr lvl="1"/>
            <a:r>
              <a:rPr lang="en-US" sz="2600" dirty="0"/>
              <a:t>If hold harmless is lost and everything else held stable, based on a 5% assessed value growth rate, it would take 2-3 years to recover to FY 2019-20 revenue level</a:t>
            </a:r>
          </a:p>
          <a:p>
            <a:pPr marL="0" indent="0">
              <a:buNone/>
            </a:pPr>
            <a:endParaRPr lang="en-US" sz="1900" dirty="0"/>
          </a:p>
          <a:p>
            <a:pPr marL="0" indent="0" algn="ctr">
              <a:buNone/>
            </a:pPr>
            <a:r>
              <a:rPr lang="en-US" sz="3100" b="1" u="sng" dirty="0">
                <a:solidFill>
                  <a:srgbClr val="822C42"/>
                </a:solidFill>
              </a:rPr>
              <a:t>NOTE</a:t>
            </a:r>
            <a:r>
              <a:rPr lang="en-US" sz="3100" dirty="0">
                <a:solidFill>
                  <a:srgbClr val="822C42"/>
                </a:solidFill>
              </a:rPr>
              <a:t>: Non-resident is not part of this calculation</a:t>
            </a:r>
          </a:p>
        </p:txBody>
      </p:sp>
    </p:spTree>
    <p:extLst>
      <p:ext uri="{BB962C8B-B14F-4D97-AF65-F5344CB8AC3E}">
        <p14:creationId xmlns:p14="http://schemas.microsoft.com/office/powerpoint/2010/main" val="3690058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93"/>
            <a:ext cx="8229600" cy="857525"/>
          </a:xfrm>
        </p:spPr>
        <p:txBody>
          <a:bodyPr/>
          <a:lstStyle/>
          <a:p>
            <a:r>
              <a:rPr lang="en-US" b="1" u="sng" dirty="0"/>
              <a:t>Summary of Likely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94018"/>
            <a:ext cx="8467095" cy="5963981"/>
          </a:xfrm>
        </p:spPr>
        <p:txBody>
          <a:bodyPr>
            <a:normAutofit fontScale="62500" lnSpcReduction="20000"/>
          </a:bodyPr>
          <a:lstStyle/>
          <a:p>
            <a:endParaRPr lang="en-US" b="1" dirty="0"/>
          </a:p>
          <a:p>
            <a:r>
              <a:rPr lang="en-US" b="1" dirty="0"/>
              <a:t>Revenue</a:t>
            </a:r>
          </a:p>
          <a:p>
            <a:pPr lvl="1"/>
            <a:r>
              <a:rPr lang="en-US" dirty="0"/>
              <a:t>Reduction in Prop 98 funding (up to $31 million)</a:t>
            </a:r>
          </a:p>
          <a:p>
            <a:pPr lvl="1"/>
            <a:r>
              <a:rPr lang="en-US" dirty="0"/>
              <a:t>Potential deficit factor ($1.56 million to ??)</a:t>
            </a:r>
          </a:p>
          <a:p>
            <a:pPr lvl="1"/>
            <a:r>
              <a:rPr lang="en-US" dirty="0"/>
              <a:t>Non-Resident revenue (up to $13 million at 50%)</a:t>
            </a:r>
          </a:p>
          <a:p>
            <a:pPr lvl="1"/>
            <a:r>
              <a:rPr lang="en-US" dirty="0"/>
              <a:t>Hold harmless ($13 million)</a:t>
            </a:r>
          </a:p>
          <a:p>
            <a:pPr lvl="1"/>
            <a:r>
              <a:rPr lang="en-US" dirty="0"/>
              <a:t>Local revenue ($1 million)</a:t>
            </a:r>
          </a:p>
          <a:p>
            <a:pPr lvl="1"/>
            <a:endParaRPr lang="en-US" dirty="0"/>
          </a:p>
          <a:p>
            <a:r>
              <a:rPr lang="en-US" b="1" dirty="0"/>
              <a:t>Expenses</a:t>
            </a:r>
          </a:p>
          <a:p>
            <a:pPr lvl="1"/>
            <a:r>
              <a:rPr lang="en-US" dirty="0"/>
              <a:t>COVID-19 expenses ($??)</a:t>
            </a:r>
          </a:p>
          <a:p>
            <a:pPr lvl="1"/>
            <a:r>
              <a:rPr lang="en-US" dirty="0"/>
              <a:t>Recent 6% COLA was $7.3 million; $500,000 step/annual increases</a:t>
            </a:r>
          </a:p>
          <a:p>
            <a:pPr lvl="1"/>
            <a:r>
              <a:rPr lang="en-US" dirty="0"/>
              <a:t>Pension obligation of $2.6 million for STRS/PERS</a:t>
            </a:r>
          </a:p>
          <a:p>
            <a:pPr lvl="1"/>
            <a:r>
              <a:rPr lang="en-US" dirty="0"/>
              <a:t>Expected rise in health care costs</a:t>
            </a:r>
          </a:p>
          <a:p>
            <a:pPr lvl="1"/>
            <a:endParaRPr lang="en-US" dirty="0"/>
          </a:p>
          <a:p>
            <a:r>
              <a:rPr lang="en-US" b="1" dirty="0"/>
              <a:t>Self-Sustaining and Enterprise Programs</a:t>
            </a:r>
          </a:p>
          <a:p>
            <a:pPr lvl="1"/>
            <a:r>
              <a:rPr lang="en-US" dirty="0"/>
              <a:t>Lack of ability to generate funding (Over $1 million)</a:t>
            </a:r>
          </a:p>
          <a:p>
            <a:pPr lvl="1"/>
            <a:endParaRPr lang="en-US" dirty="0"/>
          </a:p>
          <a:p>
            <a:r>
              <a:rPr lang="en-US" b="1" dirty="0"/>
              <a:t>Categoricals</a:t>
            </a:r>
          </a:p>
          <a:p>
            <a:pPr lvl="1"/>
            <a:r>
              <a:rPr lang="en-US" dirty="0"/>
              <a:t>Potential loss of funding due to state budget crisis ($??)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052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1807</TotalTime>
  <Words>552</Words>
  <Application>Microsoft Macintosh PowerPoint</Application>
  <PresentationFormat>On-screen Show (4:3)</PresentationFormat>
  <Paragraphs>112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Times New Roman</vt:lpstr>
      <vt:lpstr>Arial</vt:lpstr>
      <vt:lpstr>Office Theme</vt:lpstr>
      <vt:lpstr>PowerPoint Presentation</vt:lpstr>
      <vt:lpstr>State Budget Picture</vt:lpstr>
      <vt:lpstr>FY 2019-20 FHDA Revenue Risks</vt:lpstr>
      <vt:lpstr>FY 2020-21 FHDA Revenue Risks</vt:lpstr>
      <vt:lpstr>Self-Sustaining and Enterprise Programs</vt:lpstr>
      <vt:lpstr>Categorical Income</vt:lpstr>
      <vt:lpstr>FHDA Expense Risks</vt:lpstr>
      <vt:lpstr>Likelihood of Basic Aid Status</vt:lpstr>
      <vt:lpstr>Summary of Likely Risks</vt:lpstr>
      <vt:lpstr>Questions?</vt:lpstr>
    </vt:vector>
  </TitlesOfParts>
  <Company>FHDA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Centered Funding Formula</dc:title>
  <dc:creator>Susan  Cheu</dc:creator>
  <cp:lastModifiedBy>Pauline Brown</cp:lastModifiedBy>
  <cp:revision>116</cp:revision>
  <dcterms:created xsi:type="dcterms:W3CDTF">2019-09-16T11:21:08Z</dcterms:created>
  <dcterms:modified xsi:type="dcterms:W3CDTF">2020-06-05T00:47:03Z</dcterms:modified>
</cp:coreProperties>
</file>