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6502" r:id="rId1"/>
  </p:sldMasterIdLst>
  <p:notesMasterIdLst>
    <p:notesMasterId r:id="rId13"/>
  </p:notesMasterIdLst>
  <p:sldIdLst>
    <p:sldId id="256" r:id="rId2"/>
    <p:sldId id="260" r:id="rId3"/>
    <p:sldId id="269" r:id="rId4"/>
    <p:sldId id="265" r:id="rId5"/>
    <p:sldId id="274" r:id="rId6"/>
    <p:sldId id="258" r:id="rId7"/>
    <p:sldId id="275" r:id="rId8"/>
    <p:sldId id="276" r:id="rId9"/>
    <p:sldId id="270" r:id="rId10"/>
    <p:sldId id="271" r:id="rId11"/>
    <p:sldId id="272"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827"/>
    <a:srgbClr val="8D1828"/>
    <a:srgbClr val="F6F1E7"/>
    <a:srgbClr val="6235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76"/>
    <p:restoredTop sz="94050" autoAdjust="0"/>
  </p:normalViewPr>
  <p:slideViewPr>
    <p:cSldViewPr snapToGrid="0" snapToObjects="1">
      <p:cViewPr>
        <p:scale>
          <a:sx n="118" d="100"/>
          <a:sy n="118" d="100"/>
        </p:scale>
        <p:origin x="-1434"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9DD32-E442-924F-86A2-D395954E91EA}" type="datetimeFigureOut">
              <a:rPr lang="en-US" smtClean="0"/>
              <a:t>10/11/2017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1E929-1C9B-2B4B-8D79-D44BE86FB07E}" type="slidenum">
              <a:rPr lang="en-US" smtClean="0"/>
              <a:t>‹#›</a:t>
            </a:fld>
            <a:endParaRPr lang="en-US"/>
          </a:p>
        </p:txBody>
      </p:sp>
    </p:spTree>
    <p:extLst>
      <p:ext uri="{BB962C8B-B14F-4D97-AF65-F5344CB8AC3E}">
        <p14:creationId xmlns:p14="http://schemas.microsoft.com/office/powerpoint/2010/main" val="15903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1E929-1C9B-2B4B-8D79-D44BE86FB07E}" type="slidenum">
              <a:rPr lang="en-US" smtClean="0"/>
              <a:t>1</a:t>
            </a:fld>
            <a:endParaRPr lang="en-US"/>
          </a:p>
        </p:txBody>
      </p:sp>
    </p:spTree>
    <p:extLst>
      <p:ext uri="{BB962C8B-B14F-4D97-AF65-F5344CB8AC3E}">
        <p14:creationId xmlns:p14="http://schemas.microsoft.com/office/powerpoint/2010/main" val="249070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410" y="5873809"/>
            <a:ext cx="1992058" cy="547815"/>
          </a:xfrm>
          <a:prstGeom prst="rect">
            <a:avLst/>
          </a:prstGeom>
        </p:spPr>
      </p:pic>
      <p:sp>
        <p:nvSpPr>
          <p:cNvPr id="2" name="Title 1"/>
          <p:cNvSpPr>
            <a:spLocks noGrp="1"/>
          </p:cNvSpPr>
          <p:nvPr>
            <p:ph type="ctrTitle" hasCustomPrompt="1"/>
          </p:nvPr>
        </p:nvSpPr>
        <p:spPr>
          <a:xfrm>
            <a:off x="556410" y="1454046"/>
            <a:ext cx="8088059" cy="198147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6000" b="1" i="0" kern="1200">
                <a:solidFill>
                  <a:schemeClr val="bg1"/>
                </a:solidFill>
                <a:latin typeface="Helvetica Neue" charset="0"/>
                <a:ea typeface="Helvetica Neue" charset="0"/>
                <a:cs typeface="Helvetica Neue" charset="0"/>
              </a:defRPr>
            </a:lvl1pPr>
          </a:lstStyle>
          <a:p>
            <a:r>
              <a:rPr lang="en-US" dirty="0" smtClean="0"/>
              <a:t>Click to Edit Master Title Style</a:t>
            </a:r>
            <a:endParaRPr dirty="0"/>
          </a:p>
        </p:txBody>
      </p:sp>
      <p:sp>
        <p:nvSpPr>
          <p:cNvPr id="3" name="Subtitle 2"/>
          <p:cNvSpPr>
            <a:spLocks noGrp="1"/>
          </p:cNvSpPr>
          <p:nvPr>
            <p:ph type="subTitle" idx="1"/>
          </p:nvPr>
        </p:nvSpPr>
        <p:spPr>
          <a:xfrm>
            <a:off x="556411" y="3596075"/>
            <a:ext cx="8088058" cy="989782"/>
          </a:xfrm>
          <a:prstGeom prst="rect">
            <a:avLst/>
          </a:prstGeom>
        </p:spPr>
        <p:txBody>
          <a:bodyPr vert="horz" lIns="91440" tIns="45720" rIns="91440" bIns="45720" rtlCol="0">
            <a:normAutofit/>
          </a:bodyPr>
          <a:lstStyle>
            <a:lvl1pPr marL="0" indent="0" algn="ctr" defTabSz="914400" rtl="0" eaLnBrk="1" latinLnBrk="0" hangingPunct="1">
              <a:spcBef>
                <a:spcPts val="0"/>
              </a:spcBef>
              <a:buClr>
                <a:schemeClr val="accent1"/>
              </a:buClr>
              <a:buSzPct val="100000"/>
              <a:buFont typeface="Wingdings 2" pitchFamily="18" charset="2"/>
              <a:buNone/>
              <a:defRPr sz="2800" b="0" i="0" kern="1200">
                <a:solidFill>
                  <a:srgbClr val="F6F1E7"/>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extLst>
      <p:ext uri="{BB962C8B-B14F-4D97-AF65-F5344CB8AC3E}">
        <p14:creationId xmlns:p14="http://schemas.microsoft.com/office/powerpoint/2010/main" val="1610605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smtClean="0"/>
              <a:t>Click to edit Master title style</a:t>
            </a:r>
            <a:endParaRPr dirty="0"/>
          </a:p>
        </p:txBody>
      </p:sp>
      <p:sp>
        <p:nvSpPr>
          <p:cNvPr id="3" name="Content Placeholder 2"/>
          <p:cNvSpPr>
            <a:spLocks noGrp="1"/>
          </p:cNvSpPr>
          <p:nvPr>
            <p:ph idx="1"/>
          </p:nvPr>
        </p:nvSpPr>
        <p:spPr>
          <a:xfrm>
            <a:off x="550333" y="2243667"/>
            <a:ext cx="8112653" cy="4115594"/>
          </a:xfrm>
          <a:prstGeom prst="rect">
            <a:avLst/>
          </a:prstGeom>
        </p:spPr>
        <p:txBody>
          <a:bodyPr>
            <a:normAutofit/>
          </a:bodyPr>
          <a:lstStyle>
            <a:lvl1pPr marL="228600" indent="-228600">
              <a:buClr>
                <a:srgbClr val="A61E2F"/>
              </a:buClr>
              <a:buSzPct val="70000"/>
              <a:buFont typeface="Arial" charset="0"/>
              <a:buChar char="•"/>
              <a:defRPr sz="4000" b="0" i="0">
                <a:solidFill>
                  <a:schemeClr val="tx1"/>
                </a:solidFill>
                <a:latin typeface="Helvetica Neue Medium" charset="0"/>
                <a:ea typeface="Helvetica Neue Medium" charset="0"/>
                <a:cs typeface="Helvetica Neue Medium" charset="0"/>
              </a:defRPr>
            </a:lvl1pPr>
            <a:lvl2pPr marL="4572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2pPr>
            <a:lvl3pPr marL="685800" indent="-228600">
              <a:buClr>
                <a:srgbClr val="A61E2F"/>
              </a:buClr>
              <a:buSzPct val="70000"/>
              <a:buFont typeface="Arial" charset="0"/>
              <a:buChar char="•"/>
              <a:defRPr sz="3000" b="0" i="0">
                <a:solidFill>
                  <a:schemeClr val="tx1"/>
                </a:solidFill>
                <a:latin typeface="Helvetica Neue Medium" charset="0"/>
                <a:ea typeface="Helvetica Neue Medium" charset="0"/>
                <a:cs typeface="Helvetica Neue Medium" charset="0"/>
              </a:defRPr>
            </a:lvl3pPr>
            <a:lvl4pPr marL="9144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4pPr>
            <a:lvl5pPr marL="1143000" indent="-228600">
              <a:buClr>
                <a:srgbClr val="A61E2F"/>
              </a:buClr>
              <a:buSzPct val="70000"/>
              <a:buFont typeface="Arial" charset="0"/>
              <a:buChar char="•"/>
              <a:defRPr sz="2500" b="0" i="0">
                <a:solidFill>
                  <a:schemeClr val="tx1"/>
                </a:solidFill>
                <a:latin typeface="Helvetica Neue Medium" charset="0"/>
                <a:ea typeface="Helvetica Neue Medium" charset="0"/>
                <a:cs typeface="Helvetica Neue Medium" charset="0"/>
              </a:defRPr>
            </a:lvl5pPr>
          </a:lstStyle>
          <a:p>
            <a:pPr lvl="0"/>
            <a:r>
              <a:rPr lang="en-US" dirty="0" smtClean="0"/>
              <a:t>Click to edit Master text styles</a:t>
            </a:r>
          </a:p>
          <a:p>
            <a:pPr lvl="2"/>
            <a:r>
              <a:rPr lang="en-US" dirty="0" smtClean="0"/>
              <a:t>Second level</a:t>
            </a:r>
          </a:p>
          <a:p>
            <a:pPr lvl="4"/>
            <a:r>
              <a:rPr lang="en-US" dirty="0" smtClean="0"/>
              <a:t>Third level</a:t>
            </a:r>
          </a:p>
        </p:txBody>
      </p:sp>
    </p:spTree>
    <p:extLst>
      <p:ext uri="{BB962C8B-B14F-4D97-AF65-F5344CB8AC3E}">
        <p14:creationId xmlns:p14="http://schemas.microsoft.com/office/powerpoint/2010/main" val="616707598"/>
      </p:ext>
    </p:extLst>
  </p:cSld>
  <p:clrMapOvr>
    <a:masterClrMapping/>
  </p:clrMapOvr>
  <p:transition spd="med">
    <p:fade/>
  </p:transition>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550332" y="2235200"/>
            <a:ext cx="3841785"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smtClean="0"/>
              <a:t>Click to edit Master title style</a:t>
            </a:r>
            <a:endParaRPr dirty="0"/>
          </a:p>
        </p:txBody>
      </p:sp>
      <p:sp>
        <p:nvSpPr>
          <p:cNvPr id="7" name="Content Placeholder 2"/>
          <p:cNvSpPr>
            <a:spLocks noGrp="1"/>
          </p:cNvSpPr>
          <p:nvPr>
            <p:ph sz="half" idx="11"/>
          </p:nvPr>
        </p:nvSpPr>
        <p:spPr>
          <a:xfrm>
            <a:off x="4826833" y="2235200"/>
            <a:ext cx="3836153"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81996115"/>
      </p:ext>
    </p:extLst>
  </p:cSld>
  <p:clrMapOvr>
    <a:masterClrMapping/>
  </p:clrMapOvr>
  <p:transition spd="med">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207169"/>
            <a:ext cx="9144000" cy="6899814"/>
          </a:xfrm>
          <a:prstGeom prst="rect">
            <a:avLst/>
          </a:prstGeom>
        </p:spPr>
      </p:pic>
      <p:sp>
        <p:nvSpPr>
          <p:cNvPr id="6" name="Picture Placeholder 5"/>
          <p:cNvSpPr>
            <a:spLocks noGrp="1"/>
          </p:cNvSpPr>
          <p:nvPr>
            <p:ph type="pic" sz="quarter" idx="10"/>
          </p:nvPr>
        </p:nvSpPr>
        <p:spPr>
          <a:xfrm>
            <a:off x="608013" y="657225"/>
            <a:ext cx="7956550" cy="4614863"/>
          </a:xfrm>
          <a:prstGeom prst="rect">
            <a:avLst/>
          </a:prstGeom>
          <a:solidFill>
            <a:srgbClr val="F6F1E7"/>
          </a:solidFill>
          <a:ln w="57150">
            <a:solidFill>
              <a:schemeClr val="bg1"/>
            </a:solidFill>
          </a:ln>
          <a:effectLst>
            <a:outerShdw blurRad="50800" dist="25400" dir="2700000" algn="tl" rotWithShape="0">
              <a:prstClr val="black">
                <a:alpha val="24000"/>
              </a:prstClr>
            </a:outerShdw>
          </a:effectLst>
        </p:spPr>
        <p:txBody>
          <a:bodyPr/>
          <a:lstStyle/>
          <a:p>
            <a:endParaRPr lang="en-US"/>
          </a:p>
        </p:txBody>
      </p:sp>
      <p:sp>
        <p:nvSpPr>
          <p:cNvPr id="8" name="Text Placeholder 7"/>
          <p:cNvSpPr>
            <a:spLocks noGrp="1"/>
          </p:cNvSpPr>
          <p:nvPr>
            <p:ph type="body" sz="quarter" idx="11"/>
          </p:nvPr>
        </p:nvSpPr>
        <p:spPr>
          <a:xfrm>
            <a:off x="485774" y="5472113"/>
            <a:ext cx="8078789" cy="857250"/>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smtClean="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Tree>
    <p:extLst>
      <p:ext uri="{BB962C8B-B14F-4D97-AF65-F5344CB8AC3E}">
        <p14:creationId xmlns:p14="http://schemas.microsoft.com/office/powerpoint/2010/main" val="1437963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sp>
        <p:nvSpPr>
          <p:cNvPr id="8" name="Text Placeholder 7"/>
          <p:cNvSpPr>
            <a:spLocks noGrp="1"/>
          </p:cNvSpPr>
          <p:nvPr>
            <p:ph type="body" sz="quarter" idx="11"/>
          </p:nvPr>
        </p:nvSpPr>
        <p:spPr>
          <a:xfrm>
            <a:off x="5972175" y="793226"/>
            <a:ext cx="2700005" cy="4335462"/>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smtClean="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
        <p:nvSpPr>
          <p:cNvPr id="3" name="Chart Placeholder 2"/>
          <p:cNvSpPr>
            <a:spLocks noGrp="1"/>
          </p:cNvSpPr>
          <p:nvPr>
            <p:ph type="chart" sz="quarter" idx="12"/>
          </p:nvPr>
        </p:nvSpPr>
        <p:spPr>
          <a:xfrm>
            <a:off x="663575" y="792696"/>
            <a:ext cx="4836780" cy="5314421"/>
          </a:xfrm>
          <a:prstGeom prst="rect">
            <a:avLst/>
          </a:prstGeom>
          <a:solidFill>
            <a:srgbClr val="F6F1E7"/>
          </a:solidFill>
        </p:spPr>
        <p:txBody>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550333" y="2863121"/>
            <a:ext cx="7323502" cy="3028013"/>
          </a:xfrm>
          <a:prstGeom prst="rect">
            <a:avLst/>
          </a:prstGeom>
        </p:spPr>
        <p:txBody>
          <a:bodyPr/>
          <a:lstStyle>
            <a:lvl1pPr marL="0" indent="0">
              <a:buNone/>
              <a:defRPr sz="2000" b="0" i="0" baseline="0">
                <a:latin typeface="Helvetica Neue Medium" charset="0"/>
                <a:ea typeface="Helvetica Neue Medium" charset="0"/>
                <a:cs typeface="Helvetica Neue Medium"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Name</a:t>
            </a:r>
          </a:p>
          <a:p>
            <a:pPr lvl="0"/>
            <a:r>
              <a:rPr lang="en-US" dirty="0" smtClean="0"/>
              <a:t>Presenter’s Title</a:t>
            </a:r>
          </a:p>
          <a:p>
            <a:pPr lvl="0"/>
            <a:r>
              <a:rPr lang="en-US" dirty="0" err="1" smtClean="0"/>
              <a:t>presentersname@foothill.edu</a:t>
            </a:r>
            <a:endParaRPr lang="en-US" dirty="0" smtClean="0"/>
          </a:p>
          <a:p>
            <a:pPr lvl="0"/>
            <a:r>
              <a:rPr lang="en-US" dirty="0" smtClean="0"/>
              <a:t>650.949.0000</a:t>
            </a:r>
          </a:p>
          <a:p>
            <a:pPr lvl="0"/>
            <a:endParaRPr lang="en-US" dirty="0" smtClean="0"/>
          </a:p>
          <a:p>
            <a:pPr lvl="0"/>
            <a:r>
              <a:rPr lang="en-US" dirty="0" err="1" smtClean="0"/>
              <a:t>foothill.edu</a:t>
            </a:r>
            <a:endParaRPr lang="en-US" dirty="0" smtClean="0"/>
          </a:p>
        </p:txBody>
      </p:sp>
      <p:sp>
        <p:nvSpPr>
          <p:cNvPr id="7" name="Title 1"/>
          <p:cNvSpPr>
            <a:spLocks noGrp="1"/>
          </p:cNvSpPr>
          <p:nvPr>
            <p:ph type="title" hasCustomPrompt="1"/>
          </p:nvPr>
        </p:nvSpPr>
        <p:spPr>
          <a:xfrm>
            <a:off x="550333" y="339517"/>
            <a:ext cx="8112653" cy="1252667"/>
          </a:xfrm>
          <a:prstGeom prst="rect">
            <a:avLst/>
          </a:prstGeom>
        </p:spPr>
        <p:txBody>
          <a:bodyPr anchor="ctr"/>
          <a:lstStyle>
            <a:lvl1pPr>
              <a:defRPr sz="4000" b="1" i="0" baseline="0">
                <a:solidFill>
                  <a:srgbClr val="F6F1E7"/>
                </a:solidFill>
                <a:latin typeface="Helvetica Neue" charset="0"/>
                <a:ea typeface="Helvetica Neue" charset="0"/>
                <a:cs typeface="Helvetica Neue" charset="0"/>
              </a:defRPr>
            </a:lvl1pPr>
          </a:lstStyle>
          <a:p>
            <a:r>
              <a:rPr lang="en-US" dirty="0" smtClean="0"/>
              <a:t>Thank You</a:t>
            </a:r>
            <a:endParaRPr dirty="0"/>
          </a:p>
        </p:txBody>
      </p:sp>
    </p:spTree>
    <p:extLst>
      <p:ext uri="{BB962C8B-B14F-4D97-AF65-F5344CB8AC3E}">
        <p14:creationId xmlns:p14="http://schemas.microsoft.com/office/powerpoint/2010/main" val="4274707730"/>
      </p:ext>
    </p:extLst>
  </p:cSld>
  <p:clrMapOvr>
    <a:masterClrMapping/>
  </p:clrMapOvr>
  <p:transition spd="med">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301897"/>
            <a:ext cx="9144000" cy="5556103"/>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22763" y="6265334"/>
            <a:ext cx="1264061" cy="348038"/>
          </a:xfrm>
          <a:prstGeom prst="rect">
            <a:avLst/>
          </a:prstGeom>
        </p:spPr>
      </p:pic>
      <p:pic>
        <p:nvPicPr>
          <p:cNvPr id="3" name="Picture 2"/>
          <p:cNvPicPr>
            <a:picLocks noChangeAspect="1"/>
          </p:cNvPicPr>
          <p:nvPr userDrawn="1"/>
        </p:nvPicPr>
        <p:blipFill rotWithShape="1">
          <a:blip r:embed="rId10">
            <a:extLst>
              <a:ext uri="{28A0092B-C50C-407E-A947-70E740481C1C}">
                <a14:useLocalDpi xmlns:a14="http://schemas.microsoft.com/office/drawing/2010/main" val="0"/>
              </a:ext>
            </a:extLst>
          </a:blip>
          <a:srcRect t="37696" b="26749"/>
          <a:stretch/>
        </p:blipFill>
        <p:spPr>
          <a:xfrm>
            <a:off x="0" y="0"/>
            <a:ext cx="9144000" cy="1828800"/>
          </a:xfrm>
          <a:prstGeom prst="rect">
            <a:avLst/>
          </a:prstGeom>
        </p:spPr>
      </p:pic>
    </p:spTree>
  </p:cSld>
  <p:clrMap bg1="lt1" tx1="dk1" bg2="lt2" tx2="dk2" accent1="accent1" accent2="accent2" accent3="accent3" accent4="accent4" accent5="accent5" accent6="accent6" hlink="hlink" folHlink="folHlink"/>
  <p:sldLayoutIdLst>
    <p:sldLayoutId id="2147486530" r:id="rId1"/>
    <p:sldLayoutId id="2147486525" r:id="rId2"/>
    <p:sldLayoutId id="2147486526" r:id="rId3"/>
    <p:sldLayoutId id="2147486532" r:id="rId4"/>
    <p:sldLayoutId id="2147486533" r:id="rId5"/>
    <p:sldLayoutId id="2147486531" r:id="rId6"/>
  </p:sldLayoutIdLst>
  <p:transition spd="med">
    <p:fade/>
  </p:transition>
  <p:timing>
    <p:tnLst>
      <p:par>
        <p:cTn id="1" dur="indefinite" restart="never" nodeType="tmRoot"/>
      </p:par>
    </p:tnLst>
  </p:timing>
  <p:hf hdr="0" dt="0"/>
  <p:txStyles>
    <p:titleStyle>
      <a:lvl1pPr algn="l" rtl="0" eaLnBrk="1" fontAlgn="base" hangingPunct="1">
        <a:spcBef>
          <a:spcPct val="0"/>
        </a:spcBef>
        <a:spcAft>
          <a:spcPct val="0"/>
        </a:spcAft>
        <a:defRPr sz="36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228600" indent="-228600" algn="l" rtl="0" eaLnBrk="1" fontAlgn="base" hangingPunct="1">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9144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410" y="1205714"/>
            <a:ext cx="8088059" cy="2936390"/>
          </a:xfrm>
        </p:spPr>
        <p:txBody>
          <a:bodyPr/>
          <a:lstStyle/>
          <a:p>
            <a:r>
              <a:rPr lang="en-US" dirty="0">
                <a:solidFill>
                  <a:schemeClr val="accent2"/>
                </a:solidFill>
              </a:rPr>
              <a:t>Planning and Resource Council </a:t>
            </a:r>
            <a:r>
              <a:rPr lang="en-US" dirty="0" smtClean="0">
                <a:solidFill>
                  <a:schemeClr val="accent2"/>
                </a:solidFill>
              </a:rPr>
              <a:t>(</a:t>
            </a:r>
            <a:r>
              <a:rPr lang="en-US" dirty="0" err="1" smtClean="0">
                <a:solidFill>
                  <a:schemeClr val="accent2"/>
                </a:solidFill>
              </a:rPr>
              <a:t>PaRC</a:t>
            </a:r>
            <a:r>
              <a:rPr lang="en-US" dirty="0" smtClean="0">
                <a:solidFill>
                  <a:schemeClr val="accent2"/>
                </a:solidFill>
              </a:rPr>
              <a:t>) Orientation</a:t>
            </a:r>
            <a:endParaRPr lang="en-US" sz="4400" dirty="0">
              <a:solidFill>
                <a:schemeClr val="accent2"/>
              </a:solidFill>
            </a:endParaRPr>
          </a:p>
        </p:txBody>
      </p:sp>
      <p:sp>
        <p:nvSpPr>
          <p:cNvPr id="3" name="Subtitle 2"/>
          <p:cNvSpPr>
            <a:spLocks noGrp="1"/>
          </p:cNvSpPr>
          <p:nvPr>
            <p:ph type="subTitle" idx="1"/>
          </p:nvPr>
        </p:nvSpPr>
        <p:spPr>
          <a:xfrm>
            <a:off x="556411" y="4302659"/>
            <a:ext cx="8088058" cy="989782"/>
          </a:xfrm>
        </p:spPr>
        <p:txBody>
          <a:bodyPr/>
          <a:lstStyle/>
          <a:p>
            <a:r>
              <a:rPr lang="en-US" dirty="0" smtClean="0"/>
              <a:t>October 11, 2017</a:t>
            </a:r>
            <a:endParaRPr lang="en-US" dirty="0"/>
          </a:p>
        </p:txBody>
      </p:sp>
    </p:spTree>
    <p:extLst>
      <p:ext uri="{BB962C8B-B14F-4D97-AF65-F5344CB8AC3E}">
        <p14:creationId xmlns:p14="http://schemas.microsoft.com/office/powerpoint/2010/main" val="103308844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Master Plan Goals</a:t>
            </a:r>
            <a:endParaRPr lang="en-US" dirty="0"/>
          </a:p>
        </p:txBody>
      </p:sp>
      <p:sp>
        <p:nvSpPr>
          <p:cNvPr id="3" name="Content Placeholder 2"/>
          <p:cNvSpPr>
            <a:spLocks noGrp="1"/>
          </p:cNvSpPr>
          <p:nvPr>
            <p:ph idx="1"/>
          </p:nvPr>
        </p:nvSpPr>
        <p:spPr/>
        <p:txBody>
          <a:bodyPr>
            <a:normAutofit fontScale="70000" lnSpcReduction="20000"/>
          </a:bodyPr>
          <a:lstStyle/>
          <a:p>
            <a:r>
              <a:rPr lang="en-US" dirty="0"/>
              <a:t>Create a culture of equity that promotes student success, particularly for underserved students</a:t>
            </a:r>
            <a:r>
              <a:rPr lang="en-US" dirty="0" smtClean="0"/>
              <a:t>.</a:t>
            </a:r>
            <a:endParaRPr lang="en-US" dirty="0"/>
          </a:p>
          <a:p>
            <a:r>
              <a:rPr lang="en-US" dirty="0"/>
              <a:t>Strengthen a sense of community and commitment to the College’s mission; expand participation from all constituencies in shared governance.</a:t>
            </a:r>
          </a:p>
          <a:p>
            <a:r>
              <a:rPr lang="en-US" dirty="0" smtClean="0"/>
              <a:t>Recognize </a:t>
            </a:r>
            <a:r>
              <a:rPr lang="en-US" dirty="0"/>
              <a:t>and support a campus culture that values ongoing improvement and stewardship of resources.</a:t>
            </a:r>
          </a:p>
          <a:p>
            <a:endParaRPr lang="en-US" dirty="0"/>
          </a:p>
        </p:txBody>
      </p:sp>
    </p:spTree>
    <p:extLst>
      <p:ext uri="{BB962C8B-B14F-4D97-AF65-F5344CB8AC3E}">
        <p14:creationId xmlns:p14="http://schemas.microsoft.com/office/powerpoint/2010/main" val="395742772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2017-18 Annual College Strategic Objectives</a:t>
            </a:r>
          </a:p>
        </p:txBody>
      </p:sp>
      <p:sp>
        <p:nvSpPr>
          <p:cNvPr id="3" name="Content Placeholder 2"/>
          <p:cNvSpPr>
            <a:spLocks noGrp="1"/>
          </p:cNvSpPr>
          <p:nvPr>
            <p:ph idx="1"/>
          </p:nvPr>
        </p:nvSpPr>
        <p:spPr/>
        <p:txBody>
          <a:bodyPr>
            <a:normAutofit fontScale="62500" lnSpcReduction="20000"/>
          </a:bodyPr>
          <a:lstStyle/>
          <a:p>
            <a:r>
              <a:rPr lang="en-US" dirty="0"/>
              <a:t>I. Equity plan – Develop an integrated plan, identify goals for alignment with equity,</a:t>
            </a:r>
          </a:p>
          <a:p>
            <a:r>
              <a:rPr lang="en-US" dirty="0" smtClean="0"/>
              <a:t>II</a:t>
            </a:r>
            <a:r>
              <a:rPr lang="en-US" dirty="0"/>
              <a:t>. Enrollment Growth – Achieve more than 1.5% FTES growth at 500 productivity</a:t>
            </a:r>
          </a:p>
          <a:p>
            <a:r>
              <a:rPr lang="en-US" dirty="0" smtClean="0"/>
              <a:t>III</a:t>
            </a:r>
            <a:r>
              <a:rPr lang="en-US" dirty="0"/>
              <a:t>. Service Leadership – Plan and implement, college-wide Service </a:t>
            </a:r>
            <a:r>
              <a:rPr lang="en-US" dirty="0" smtClean="0"/>
              <a:t>Leadership initiative </a:t>
            </a:r>
            <a:r>
              <a:rPr lang="en-US" dirty="0"/>
              <a:t>for students.</a:t>
            </a:r>
          </a:p>
          <a:p>
            <a:r>
              <a:rPr lang="en-US" dirty="0"/>
              <a:t>IV. Governance – Plan and implement a review to restructure governance as </a:t>
            </a:r>
            <a:r>
              <a:rPr lang="en-US" dirty="0" smtClean="0"/>
              <a:t>identified in </a:t>
            </a:r>
            <a:r>
              <a:rPr lang="en-US" dirty="0"/>
              <a:t>Quality Focused Essay.</a:t>
            </a:r>
          </a:p>
        </p:txBody>
      </p:sp>
    </p:spTree>
    <p:extLst>
      <p:ext uri="{BB962C8B-B14F-4D97-AF65-F5344CB8AC3E}">
        <p14:creationId xmlns:p14="http://schemas.microsoft.com/office/powerpoint/2010/main" val="237688079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PARC</a:t>
            </a:r>
            <a:endParaRPr lang="en-US" dirty="0"/>
          </a:p>
        </p:txBody>
      </p:sp>
      <p:sp>
        <p:nvSpPr>
          <p:cNvPr id="3" name="Content Placeholder 2"/>
          <p:cNvSpPr>
            <a:spLocks noGrp="1"/>
          </p:cNvSpPr>
          <p:nvPr>
            <p:ph idx="1"/>
          </p:nvPr>
        </p:nvSpPr>
        <p:spPr/>
        <p:txBody>
          <a:bodyPr>
            <a:normAutofit/>
          </a:bodyPr>
          <a:lstStyle/>
          <a:p>
            <a:r>
              <a:rPr lang="en-US" dirty="0" smtClean="0"/>
              <a:t>Responsible for discussing matters related to college planning and resource allocation and its impact on student learning. </a:t>
            </a:r>
            <a:endParaRPr lang="en-US" dirty="0"/>
          </a:p>
        </p:txBody>
      </p:sp>
    </p:spTree>
    <p:extLst>
      <p:ext uri="{BB962C8B-B14F-4D97-AF65-F5344CB8AC3E}">
        <p14:creationId xmlns:p14="http://schemas.microsoft.com/office/powerpoint/2010/main" val="210096889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of College Planning</a:t>
            </a:r>
            <a:endParaRPr lang="en-US" dirty="0"/>
          </a:p>
        </p:txBody>
      </p:sp>
      <p:sp>
        <p:nvSpPr>
          <p:cNvPr id="3" name="Content Placeholder 2"/>
          <p:cNvSpPr>
            <a:spLocks noGrp="1"/>
          </p:cNvSpPr>
          <p:nvPr>
            <p:ph idx="1"/>
          </p:nvPr>
        </p:nvSpPr>
        <p:spPr/>
        <p:txBody>
          <a:bodyPr/>
          <a:lstStyle/>
          <a:p>
            <a:r>
              <a:rPr lang="en-US" dirty="0" smtClean="0"/>
              <a:t>Mission</a:t>
            </a:r>
          </a:p>
          <a:p>
            <a:r>
              <a:rPr lang="en-US" dirty="0" smtClean="0"/>
              <a:t>Educational Master Plan Goals</a:t>
            </a:r>
          </a:p>
          <a:p>
            <a:pPr lvl="1"/>
            <a:r>
              <a:rPr lang="en-US" dirty="0" smtClean="0"/>
              <a:t>Annual Strategic Objectives</a:t>
            </a:r>
          </a:p>
          <a:p>
            <a:r>
              <a:rPr lang="en-US" dirty="0" smtClean="0"/>
              <a:t>Program Review</a:t>
            </a:r>
            <a:endParaRPr lang="en-US" dirty="0"/>
          </a:p>
        </p:txBody>
      </p:sp>
    </p:spTree>
    <p:extLst>
      <p:ext uri="{BB962C8B-B14F-4D97-AF65-F5344CB8AC3E}">
        <p14:creationId xmlns:p14="http://schemas.microsoft.com/office/powerpoint/2010/main" val="208553391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Resource Process</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3996" y="1442025"/>
            <a:ext cx="5842328" cy="522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22677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Collegial Consultation</a:t>
            </a:r>
            <a:endParaRPr lang="en-US" sz="2400" dirty="0"/>
          </a:p>
        </p:txBody>
      </p:sp>
      <p:sp>
        <p:nvSpPr>
          <p:cNvPr id="3" name="Content Placeholder 2"/>
          <p:cNvSpPr>
            <a:spLocks noGrp="1"/>
          </p:cNvSpPr>
          <p:nvPr>
            <p:ph idx="1"/>
          </p:nvPr>
        </p:nvSpPr>
        <p:spPr/>
        <p:txBody>
          <a:bodyPr>
            <a:normAutofit/>
          </a:bodyPr>
          <a:lstStyle/>
          <a:p>
            <a:pPr marL="0" indent="0">
              <a:buNone/>
            </a:pPr>
            <a:r>
              <a:rPr lang="en-US" sz="3200" dirty="0" smtClean="0"/>
              <a:t>Education Code-70902</a:t>
            </a:r>
          </a:p>
          <a:p>
            <a:pPr marL="0" indent="0">
              <a:buNone/>
            </a:pPr>
            <a:r>
              <a:rPr lang="en-US" sz="3200" dirty="0" smtClean="0"/>
              <a:t> … ensure faculty, staff, and students the opportunity to express their opinions at the campus level, to ensure that these opinions are given every reasonable consideration, …</a:t>
            </a:r>
          </a:p>
        </p:txBody>
      </p:sp>
    </p:spTree>
    <p:extLst>
      <p:ext uri="{BB962C8B-B14F-4D97-AF65-F5344CB8AC3E}">
        <p14:creationId xmlns:p14="http://schemas.microsoft.com/office/powerpoint/2010/main" val="131276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PaRC</a:t>
            </a:r>
            <a:r>
              <a:rPr lang="en-US" dirty="0" smtClean="0"/>
              <a:t> Composition</a:t>
            </a:r>
            <a:endParaRPr lang="en-US" dirty="0"/>
          </a:p>
        </p:txBody>
      </p:sp>
      <p:sp>
        <p:nvSpPr>
          <p:cNvPr id="3" name="Content Placeholder 2"/>
          <p:cNvSpPr>
            <a:spLocks noGrp="1"/>
          </p:cNvSpPr>
          <p:nvPr>
            <p:ph idx="1"/>
          </p:nvPr>
        </p:nvSpPr>
        <p:spPr>
          <a:xfrm>
            <a:off x="779463" y="1958272"/>
            <a:ext cx="7583488" cy="4550699"/>
          </a:xfrm>
        </p:spPr>
        <p:txBody>
          <a:bodyPr>
            <a:normAutofit fontScale="55000" lnSpcReduction="20000"/>
          </a:bodyPr>
          <a:lstStyle/>
          <a:p>
            <a:r>
              <a:rPr lang="en-US" b="1" dirty="0" err="1" smtClean="0"/>
              <a:t>PaRC</a:t>
            </a:r>
            <a:r>
              <a:rPr lang="en-US" b="1" dirty="0" smtClean="0"/>
              <a:t> Tri-Chairs: </a:t>
            </a:r>
            <a:r>
              <a:rPr lang="en-US" dirty="0" smtClean="0"/>
              <a:t>College President (non-voting), Academic Senate President &amp; Classified Senate President</a:t>
            </a:r>
          </a:p>
          <a:p>
            <a:r>
              <a:rPr lang="en-US" b="1" dirty="0" smtClean="0"/>
              <a:t>ASFC Representation: </a:t>
            </a:r>
            <a:r>
              <a:rPr lang="en-US" dirty="0" smtClean="0"/>
              <a:t>ASFC President, ASFC Student Trustee &amp; (2) ASFC Members </a:t>
            </a:r>
          </a:p>
          <a:p>
            <a:r>
              <a:rPr lang="en-US" b="1" dirty="0" smtClean="0"/>
              <a:t>Core Mission Workgroup Tri-Chairs: </a:t>
            </a:r>
            <a:r>
              <a:rPr lang="en-US" dirty="0" smtClean="0"/>
              <a:t>Basic Skills, Student Equity, Transfer and Workforce</a:t>
            </a:r>
          </a:p>
          <a:p>
            <a:r>
              <a:rPr lang="en-US" b="1" dirty="0" smtClean="0"/>
              <a:t>Operations Planning Committee (OPC) Tri-Chairs</a:t>
            </a:r>
          </a:p>
          <a:p>
            <a:r>
              <a:rPr lang="en-US" b="1" dirty="0" smtClean="0"/>
              <a:t>Ex-Officio</a:t>
            </a:r>
            <a:r>
              <a:rPr lang="en-US" dirty="0" smtClean="0"/>
              <a:t> (nonvoting</a:t>
            </a:r>
            <a:r>
              <a:rPr lang="en-US" dirty="0"/>
              <a:t>): President’s Cabinet, Bargaining Unit </a:t>
            </a:r>
            <a:r>
              <a:rPr lang="en-US" dirty="0" smtClean="0"/>
              <a:t>Representatives, Executive Assistant to the President</a:t>
            </a:r>
          </a:p>
        </p:txBody>
      </p:sp>
    </p:spTree>
    <p:extLst>
      <p:ext uri="{BB962C8B-B14F-4D97-AF65-F5344CB8AC3E}">
        <p14:creationId xmlns:p14="http://schemas.microsoft.com/office/powerpoint/2010/main" val="232317285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t>
            </a:r>
            <a:r>
              <a:rPr lang="en-US" dirty="0" err="1" smtClean="0"/>
              <a:t>PaRC</a:t>
            </a:r>
            <a:r>
              <a:rPr lang="en-US" dirty="0" smtClean="0"/>
              <a:t> Representatives</a:t>
            </a:r>
            <a:endParaRPr lang="en-US" sz="2400" dirty="0"/>
          </a:p>
        </p:txBody>
      </p:sp>
      <p:sp>
        <p:nvSpPr>
          <p:cNvPr id="3" name="Content Placeholder 2"/>
          <p:cNvSpPr>
            <a:spLocks noGrp="1"/>
          </p:cNvSpPr>
          <p:nvPr>
            <p:ph idx="1"/>
          </p:nvPr>
        </p:nvSpPr>
        <p:spPr/>
        <p:txBody>
          <a:bodyPr>
            <a:normAutofit/>
          </a:bodyPr>
          <a:lstStyle/>
          <a:p>
            <a:r>
              <a:rPr lang="en-US" dirty="0" smtClean="0"/>
              <a:t>Share perspectives from workgroup / constituent discussions.</a:t>
            </a:r>
            <a:endParaRPr lang="en-US" dirty="0"/>
          </a:p>
          <a:p>
            <a:r>
              <a:rPr lang="en-US" dirty="0"/>
              <a:t>Communicate </a:t>
            </a:r>
            <a:r>
              <a:rPr lang="en-US" dirty="0" err="1" smtClean="0"/>
              <a:t>PaRC</a:t>
            </a:r>
            <a:r>
              <a:rPr lang="en-US" dirty="0" smtClean="0"/>
              <a:t> information to constituents.</a:t>
            </a:r>
            <a:endParaRPr lang="en-US" dirty="0"/>
          </a:p>
          <a:p>
            <a:endParaRPr lang="en-US" dirty="0"/>
          </a:p>
        </p:txBody>
      </p:sp>
    </p:spTree>
    <p:extLst>
      <p:ext uri="{BB962C8B-B14F-4D97-AF65-F5344CB8AC3E}">
        <p14:creationId xmlns:p14="http://schemas.microsoft.com/office/powerpoint/2010/main" val="140739373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PaRC</a:t>
            </a:r>
            <a:r>
              <a:rPr lang="en-US" dirty="0" smtClean="0"/>
              <a:t> Orientation</a:t>
            </a:r>
            <a:endParaRPr lang="en-US" dirty="0"/>
          </a:p>
        </p:txBody>
      </p:sp>
      <p:sp>
        <p:nvSpPr>
          <p:cNvPr id="3" name="Content Placeholder 2"/>
          <p:cNvSpPr>
            <a:spLocks noGrp="1"/>
          </p:cNvSpPr>
          <p:nvPr>
            <p:ph idx="1"/>
          </p:nvPr>
        </p:nvSpPr>
        <p:spPr/>
        <p:txBody>
          <a:bodyPr/>
          <a:lstStyle/>
          <a:p>
            <a:r>
              <a:rPr lang="en-US" dirty="0" smtClean="0"/>
              <a:t>Thank you for your service!</a:t>
            </a:r>
            <a:endParaRPr lang="en-US" dirty="0"/>
          </a:p>
        </p:txBody>
      </p:sp>
    </p:spTree>
    <p:extLst>
      <p:ext uri="{BB962C8B-B14F-4D97-AF65-F5344CB8AC3E}">
        <p14:creationId xmlns:p14="http://schemas.microsoft.com/office/powerpoint/2010/main" val="319485832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normAutofit fontScale="62500" lnSpcReduction="20000"/>
          </a:bodyPr>
          <a:lstStyle/>
          <a:p>
            <a:r>
              <a:rPr lang="en-US" dirty="0"/>
              <a:t>Believing a well-educated population is essential to sustaining and enhancing a democratic society, Foothill College offers programs and services that empower students to achieve their goals as members of the workforce, as future students, and as global citizens. We work to obtain equity in achievement of student outcomes for all California student populations, and are guided by our core values of honesty, integrity, trust, openness, transparency, forgiveness, and sustainability. Foothill College offers associate degrees and certificates in multiple disciplines, and a baccalaureate degree in dental hygiene. </a:t>
            </a:r>
          </a:p>
        </p:txBody>
      </p:sp>
    </p:spTree>
    <p:extLst>
      <p:ext uri="{BB962C8B-B14F-4D97-AF65-F5344CB8AC3E}">
        <p14:creationId xmlns:p14="http://schemas.microsoft.com/office/powerpoint/2010/main" val="16385010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cademic Fall2015">
  <a:themeElements>
    <a:clrScheme name="Custom 1">
      <a:dk1>
        <a:srgbClr val="000000"/>
      </a:dk1>
      <a:lt1>
        <a:srgbClr val="FFFFFF"/>
      </a:lt1>
      <a:dk2>
        <a:srgbClr val="505046"/>
      </a:dk2>
      <a:lt2>
        <a:srgbClr val="EEECE1"/>
      </a:lt2>
      <a:accent1>
        <a:srgbClr val="B6303D"/>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 Fall2015</Template>
  <TotalTime>1500</TotalTime>
  <Words>411</Words>
  <Application>Microsoft Office PowerPoint</Application>
  <PresentationFormat>On-screen Show (4:3)</PresentationFormat>
  <Paragraphs>36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Academic Fall2015</vt:lpstr>
      <vt:lpstr>Planning and Resource Council (PaRC) Orientation</vt:lpstr>
      <vt:lpstr>Role of PARC</vt:lpstr>
      <vt:lpstr>Foundation of College Planning</vt:lpstr>
      <vt:lpstr>Planning and Resource Process</vt:lpstr>
      <vt:lpstr>Collegial Consultation</vt:lpstr>
      <vt:lpstr>PaRC Composition</vt:lpstr>
      <vt:lpstr>Role of PaRC Representatives</vt:lpstr>
      <vt:lpstr>PaRC Orientation</vt:lpstr>
      <vt:lpstr>Mission</vt:lpstr>
      <vt:lpstr>Educational Master Plan Goals</vt:lpstr>
      <vt:lpstr>2017-18 Annual College Strategic 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Robredo</dc:creator>
  <cp:lastModifiedBy>FHDA</cp:lastModifiedBy>
  <cp:revision>112</cp:revision>
  <dcterms:created xsi:type="dcterms:W3CDTF">2017-07-10T18:20:34Z</dcterms:created>
  <dcterms:modified xsi:type="dcterms:W3CDTF">2017-10-11T15:27:37Z</dcterms:modified>
</cp:coreProperties>
</file>