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vml" ContentType="application/vnd.openxmlformats-officedocument.vmlDrawing"/>
  <Default Extension="xls" ContentType="application/vnd.ms-exce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6502" r:id="rId1"/>
  </p:sldMasterIdLst>
  <p:notesMasterIdLst>
    <p:notesMasterId r:id="rId25"/>
  </p:notesMasterIdLst>
  <p:sldIdLst>
    <p:sldId id="256" r:id="rId2"/>
    <p:sldId id="294" r:id="rId3"/>
    <p:sldId id="292" r:id="rId4"/>
    <p:sldId id="291" r:id="rId5"/>
    <p:sldId id="296" r:id="rId6"/>
    <p:sldId id="293" r:id="rId7"/>
    <p:sldId id="295" r:id="rId8"/>
    <p:sldId id="264" r:id="rId9"/>
    <p:sldId id="286" r:id="rId10"/>
    <p:sldId id="263" r:id="rId11"/>
    <p:sldId id="297" r:id="rId12"/>
    <p:sldId id="288" r:id="rId13"/>
    <p:sldId id="298" r:id="rId14"/>
    <p:sldId id="299" r:id="rId15"/>
    <p:sldId id="289" r:id="rId16"/>
    <p:sldId id="290" r:id="rId17"/>
    <p:sldId id="284" r:id="rId18"/>
    <p:sldId id="265" r:id="rId19"/>
    <p:sldId id="281" r:id="rId20"/>
    <p:sldId id="300" r:id="rId21"/>
    <p:sldId id="287" r:id="rId22"/>
    <p:sldId id="301" r:id="rId23"/>
    <p:sldId id="261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F2A8"/>
    <a:srgbClr val="C1F2C1"/>
    <a:srgbClr val="8AF6BA"/>
    <a:srgbClr val="A298DE"/>
    <a:srgbClr val="D84F5C"/>
    <a:srgbClr val="59B4D8"/>
    <a:srgbClr val="57C68C"/>
    <a:srgbClr val="F5B80B"/>
    <a:srgbClr val="FF9900"/>
    <a:srgbClr val="A61E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39" autoAdjust="0"/>
    <p:restoredTop sz="94647"/>
  </p:normalViewPr>
  <p:slideViewPr>
    <p:cSldViewPr snapToGrid="0" snapToObjects="1">
      <p:cViewPr varScale="1">
        <p:scale>
          <a:sx n="52" d="100"/>
          <a:sy n="52" d="100"/>
        </p:scale>
        <p:origin x="-1928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watsonb:Downloads:Division_Salaries&amp;Benefits_2017_18Targe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Non-Instructional A &amp; B Budgets 2017-18 (General </a:t>
            </a:r>
            <a:r>
              <a:rPr lang="en-US" dirty="0" smtClean="0"/>
              <a:t>Fund</a:t>
            </a:r>
            <a:r>
              <a:rPr lang="en-US" dirty="0" smtClean="0"/>
              <a:t>-by</a:t>
            </a:r>
            <a:r>
              <a:rPr lang="en-US" baseline="0" dirty="0" smtClean="0"/>
              <a:t> </a:t>
            </a:r>
            <a:r>
              <a:rPr lang="en-US" baseline="0" dirty="0" smtClean="0"/>
              <a:t>Division)</a:t>
            </a:r>
            <a:endParaRPr lang="en-US" dirty="0"/>
          </a:p>
        </c:rich>
      </c:tx>
      <c:layout/>
      <c:overlay val="0"/>
    </c:title>
    <c:autoTitleDeleted val="0"/>
    <c:view3D>
      <c:rotX val="43"/>
      <c:rotY val="12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0"/>
          <c:y val="0.14937106918239"/>
          <c:w val="0.659315179352581"/>
          <c:h val="0.85062893081761"/>
        </c:manualLayout>
      </c:layout>
      <c:pie3DChart>
        <c:varyColors val="1"/>
        <c:ser>
          <c:idx val="0"/>
          <c:order val="0"/>
          <c:spPr>
            <a:effectLst>
              <a:innerShdw blurRad="63500" dist="50800">
                <a:prstClr val="black">
                  <a:alpha val="50000"/>
                </a:prstClr>
              </a:innerShdw>
            </a:effectLst>
          </c:spPr>
          <c:dPt>
            <c:idx val="0"/>
            <c:bubble3D val="0"/>
            <c:explosion val="4"/>
            <c:spPr>
              <a:solidFill>
                <a:srgbClr val="59B4D8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</c:spPr>
          </c:dPt>
          <c:dPt>
            <c:idx val="1"/>
            <c:bubble3D val="0"/>
            <c:explosion val="4"/>
            <c:spPr>
              <a:solidFill>
                <a:srgbClr val="D84F5C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</c:spPr>
          </c:dPt>
          <c:dPt>
            <c:idx val="2"/>
            <c:bubble3D val="0"/>
            <c:explosion val="3"/>
            <c:spPr>
              <a:solidFill>
                <a:srgbClr val="93F2A8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</c:spPr>
          </c:dPt>
          <c:dPt>
            <c:idx val="3"/>
            <c:bubble3D val="0"/>
            <c:explosion val="5"/>
            <c:spPr>
              <a:solidFill>
                <a:srgbClr val="A298DE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</c:spPr>
          </c:dPt>
          <c:dLbls>
            <c:dLbl>
              <c:idx val="0"/>
              <c:layout>
                <c:manualLayout>
                  <c:x val="-0.107761811023622"/>
                  <c:y val="0.126267147031149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 2,031,808</a:t>
                    </a:r>
                  </a:p>
                  <a:p>
                    <a:r>
                      <a:rPr lang="en-US"/>
                      <a:t>10%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198336176727909"/>
                  <c:y val="-0.256194287624424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 10,101,722</a:t>
                    </a:r>
                  </a:p>
                  <a:p>
                    <a:r>
                      <a:rPr lang="en-US" baseline="0"/>
                      <a:t>      </a:t>
                    </a:r>
                    <a:r>
                      <a:rPr lang="en-US"/>
                      <a:t>51%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00073272090989"/>
                  <c:y val="0.0398377531817957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 5,990,685</a:t>
                    </a:r>
                  </a:p>
                  <a:p>
                    <a:r>
                      <a:rPr lang="en-US"/>
                      <a:t>31%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00794641294838145"/>
                  <c:y val="0.130427313920666"/>
                </c:manualLayout>
              </c:layout>
              <c:tx>
                <c:rich>
                  <a:bodyPr/>
                  <a:lstStyle/>
                  <a:p>
                    <a:r>
                      <a:rPr lang="en-US" sz="1000"/>
                      <a:t> 1,535,869</a:t>
                    </a:r>
                  </a:p>
                  <a:p>
                    <a:r>
                      <a:rPr lang="en-US" sz="1000"/>
                      <a:t>8%</a:t>
                    </a:r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'Reduction Amounts by Division'!$A$7:$A$10</c:f>
              <c:strCache>
                <c:ptCount val="4"/>
                <c:pt idx="0">
                  <c:v>Finance &amp; Admin</c:v>
                </c:pt>
                <c:pt idx="1">
                  <c:v>Instruction &amp; Workforce</c:v>
                </c:pt>
                <c:pt idx="2">
                  <c:v>Student Services</c:v>
                </c:pt>
                <c:pt idx="3">
                  <c:v>President's Office &amp; Marketing</c:v>
                </c:pt>
              </c:strCache>
            </c:strRef>
          </c:cat>
          <c:val>
            <c:numRef>
              <c:f>'Reduction Amounts by Division'!$D$7:$D$10</c:f>
              <c:numCache>
                <c:formatCode>_(* #,##0_);_(* \(#,##0\);_(* "-"??_);_(@_)</c:formatCode>
                <c:ptCount val="4"/>
                <c:pt idx="0">
                  <c:v>2.03180846E6</c:v>
                </c:pt>
                <c:pt idx="1">
                  <c:v>1.01017219E7</c:v>
                </c:pt>
                <c:pt idx="2">
                  <c:v>5.99068482E6</c:v>
                </c:pt>
                <c:pt idx="3">
                  <c:v>1.53586943E6</c:v>
                </c:pt>
              </c:numCache>
            </c:numRef>
          </c:val>
        </c:ser>
        <c:ser>
          <c:idx val="1"/>
          <c:order val="1"/>
          <c:cat>
            <c:strRef>
              <c:f>'Reduction Amounts by Division'!$A$7:$A$10</c:f>
              <c:strCache>
                <c:ptCount val="4"/>
                <c:pt idx="0">
                  <c:v>Finance &amp; Admin</c:v>
                </c:pt>
                <c:pt idx="1">
                  <c:v>Instruction &amp; Workforce</c:v>
                </c:pt>
                <c:pt idx="2">
                  <c:v>Student Services</c:v>
                </c:pt>
                <c:pt idx="3">
                  <c:v>President's Office &amp; Marketing</c:v>
                </c:pt>
              </c:strCache>
            </c:strRef>
          </c:cat>
          <c:val>
            <c:numRef>
              <c:f>'Reduction Amounts by Division'!$E$7:$E$10</c:f>
              <c:numCache>
                <c:formatCode>0.0%</c:formatCode>
                <c:ptCount val="4"/>
                <c:pt idx="0">
                  <c:v>0.103346882798588</c:v>
                </c:pt>
                <c:pt idx="1">
                  <c:v>0.513818841596532</c:v>
                </c:pt>
                <c:pt idx="2">
                  <c:v>0.304713074172268</c:v>
                </c:pt>
                <c:pt idx="3">
                  <c:v>0.0781212014326117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67574188627344"/>
          <c:y val="0.221682670991857"/>
          <c:w val="0.304573709536308"/>
          <c:h val="0.462512999554301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582197-2A62-4741-B0C8-CA71E254C045}" type="datetimeFigureOut">
              <a:rPr lang="en-US" smtClean="0"/>
              <a:t>10/30/17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041FA7-A63C-9941-A6BC-1EB922D13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027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Managed Hiring.</a:t>
            </a:r>
          </a:p>
          <a:p>
            <a:r>
              <a:rPr lang="en-US" dirty="0" smtClean="0"/>
              <a:t>-Evaluate</a:t>
            </a:r>
            <a:r>
              <a:rPr lang="en-US" baseline="0" dirty="0" smtClean="0"/>
              <a:t> on a case by case basis the vacant positions.</a:t>
            </a:r>
          </a:p>
          <a:p>
            <a:r>
              <a:rPr lang="en-US" baseline="0" dirty="0" smtClean="0"/>
              <a:t>-Full-time faculty want to be strategic.  Look at FON and hire some full-time faculty in order to maximize enrollment.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Tightening of Budget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41FA7-A63C-9941-A6BC-1EB922D137E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318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</a:t>
            </a:r>
            <a:r>
              <a:rPr lang="en-US" baseline="0" dirty="0" smtClean="0"/>
              <a:t> Fund 115 look at Apprenticeship (move remaining portion of coordinator from Fund 114).</a:t>
            </a:r>
          </a:p>
          <a:p>
            <a:r>
              <a:rPr lang="en-US" baseline="0" dirty="0" smtClean="0"/>
              <a:t>Executive Director of Facilities (move part of position </a:t>
            </a:r>
            <a:r>
              <a:rPr lang="en-US" baseline="0" dirty="0" err="1" smtClean="0"/>
              <a:t>ie</a:t>
            </a:r>
            <a:r>
              <a:rPr lang="en-US" baseline="0" dirty="0" smtClean="0"/>
              <a:t> 10% to facilities rental).</a:t>
            </a:r>
          </a:p>
          <a:p>
            <a:r>
              <a:rPr lang="en-US" baseline="0" dirty="0" smtClean="0"/>
              <a:t>Food Services and KJ’s revenue to offset costs of a position.</a:t>
            </a:r>
          </a:p>
          <a:p>
            <a:r>
              <a:rPr lang="en-US" baseline="0" dirty="0" smtClean="0"/>
              <a:t>Move </a:t>
            </a:r>
            <a:r>
              <a:rPr lang="en-US" baseline="0" dirty="0" err="1" smtClean="0"/>
              <a:t>EcoPass</a:t>
            </a:r>
            <a:r>
              <a:rPr lang="en-US" baseline="0" dirty="0" smtClean="0"/>
              <a:t>/Clipper Card program to Fund 115</a:t>
            </a:r>
          </a:p>
          <a:p>
            <a:r>
              <a:rPr lang="en-US" baseline="0" dirty="0" smtClean="0"/>
              <a:t>Move Printing Services to Fund 115 (move 25%-50% of coordinator’s position)</a:t>
            </a:r>
          </a:p>
          <a:p>
            <a:endParaRPr lang="en-US" baseline="0" dirty="0" smtClean="0"/>
          </a:p>
          <a:p>
            <a:r>
              <a:rPr lang="en-US" baseline="0" dirty="0" smtClean="0"/>
              <a:t>Categorical Programs-Guided Pathways, SSSP, Strong Workforce, Student Equity-where possible hire positions to support student services, leave vacancies unfilled and eventually give up those positions to fulfill cuts.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Foundation (support additional expenses for Gay Krause/support staff) utilizing Foundation Funds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41FA7-A63C-9941-A6BC-1EB922D137E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9466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Vacant </a:t>
            </a:r>
            <a:r>
              <a:rPr lang="en-US" dirty="0" err="1" smtClean="0"/>
              <a:t>positons</a:t>
            </a:r>
            <a:r>
              <a:rPr lang="en-US" dirty="0" smtClean="0"/>
              <a:t> include:</a:t>
            </a:r>
          </a:p>
          <a:p>
            <a:r>
              <a:rPr lang="en-US" dirty="0" smtClean="0"/>
              <a:t>VP</a:t>
            </a:r>
            <a:r>
              <a:rPr lang="en-US" baseline="0" dirty="0" smtClean="0"/>
              <a:t> Finance</a:t>
            </a:r>
          </a:p>
          <a:p>
            <a:r>
              <a:rPr lang="en-US" dirty="0" smtClean="0"/>
              <a:t>AVP Finance</a:t>
            </a:r>
          </a:p>
          <a:p>
            <a:r>
              <a:rPr lang="en-US" dirty="0" smtClean="0"/>
              <a:t>President’s Assistant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Librarian, Equity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Library Technician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Instructional Services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Coord</a:t>
            </a:r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Dean, Student Affairs &amp; Act   </a:t>
            </a:r>
          </a:p>
          <a:p>
            <a:endParaRPr lang="en-US" dirty="0" smtClean="0"/>
          </a:p>
          <a:p>
            <a:r>
              <a:rPr lang="en-US" dirty="0" smtClean="0"/>
              <a:t>Positions for</a:t>
            </a:r>
            <a:r>
              <a:rPr lang="en-US" baseline="0" dirty="0" smtClean="0"/>
              <a:t> possible movement:</a:t>
            </a:r>
          </a:p>
          <a:p>
            <a:r>
              <a:rPr lang="en-US" baseline="0" dirty="0" smtClean="0"/>
              <a:t>AVP Workforce Development to Strong Workforce</a:t>
            </a:r>
          </a:p>
          <a:p>
            <a:r>
              <a:rPr lang="en-US" dirty="0" smtClean="0"/>
              <a:t>Program </a:t>
            </a:r>
            <a:r>
              <a:rPr lang="en-US" dirty="0" err="1" smtClean="0"/>
              <a:t>Coord</a:t>
            </a:r>
            <a:r>
              <a:rPr lang="en-US" dirty="0" smtClean="0"/>
              <a:t> II (Workforce) to Strong Workforce</a:t>
            </a:r>
          </a:p>
          <a:p>
            <a:r>
              <a:rPr lang="en-US" dirty="0" smtClean="0"/>
              <a:t>Theatre and Fine Arts Facilities</a:t>
            </a:r>
            <a:r>
              <a:rPr lang="en-US" baseline="0" dirty="0" smtClean="0"/>
              <a:t> Rental Coordinator to 115 (about 40% of an FTE)</a:t>
            </a:r>
          </a:p>
          <a:p>
            <a:r>
              <a:rPr lang="en-US" baseline="0" dirty="0" smtClean="0"/>
              <a:t>Printing Services Coordinator 50% to Fund 115 (need to discuss with the district)</a:t>
            </a:r>
          </a:p>
          <a:p>
            <a:r>
              <a:rPr lang="en-US" baseline="0" dirty="0" smtClean="0"/>
              <a:t>Clipper Card/</a:t>
            </a:r>
            <a:r>
              <a:rPr lang="en-US" baseline="0" dirty="0" err="1" smtClean="0"/>
              <a:t>EcoPass</a:t>
            </a:r>
            <a:r>
              <a:rPr lang="en-US" baseline="0" dirty="0" smtClean="0"/>
              <a:t> move 25% of the Office Coordinator to Fund 115 (need to discuss with district)</a:t>
            </a:r>
          </a:p>
          <a:p>
            <a:endParaRPr lang="en-US" baseline="0" dirty="0" smtClean="0"/>
          </a:p>
          <a:p>
            <a:r>
              <a:rPr lang="en-US" baseline="0" dirty="0" smtClean="0"/>
              <a:t>Categorical look at operation and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41FA7-A63C-9941-A6BC-1EB922D137E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787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2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PT Main Sli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FH Owl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1244600"/>
            <a:ext cx="3149600" cy="3365500"/>
          </a:xfrm>
          <a:prstGeom prst="rect">
            <a:avLst/>
          </a:prstGeom>
          <a:noFill/>
          <a:ln>
            <a:noFill/>
          </a:ln>
          <a:effectLst>
            <a:outerShdw blurRad="53975" dist="25401" dir="2700000" algn="tl" rotWithShape="0">
              <a:schemeClr val="bg1">
                <a:alpha val="7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482975" y="6254750"/>
            <a:ext cx="5278438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latin typeface="Arial" charset="0"/>
                <a:ea typeface="ＭＳ Ｐゴシック" charset="-128"/>
                <a:cs typeface="ＭＳ Ｐゴシック" charset="-128"/>
              </a:rPr>
              <a:t>Foothill College, 12345 El Monte Road, Los Altos Hills, CA 94022  </a:t>
            </a:r>
            <a:r>
              <a:rPr lang="en-US" sz="1050" dirty="0">
                <a:solidFill>
                  <a:srgbClr val="990000"/>
                </a:solidFill>
                <a:latin typeface="Arial" charset="0"/>
                <a:ea typeface="ＭＳ Ｐゴシック" charset="-128"/>
                <a:cs typeface="ＭＳ Ｐゴシック" charset="-128"/>
              </a:rPr>
              <a:t>|</a:t>
            </a:r>
            <a:r>
              <a:rPr lang="en-US" sz="1050" dirty="0">
                <a:latin typeface="Arial" charset="0"/>
                <a:ea typeface="ＭＳ Ｐゴシック" charset="-128"/>
                <a:cs typeface="ＭＳ Ｐゴシック" charset="-128"/>
              </a:rPr>
              <a:t>  </a:t>
            </a:r>
            <a:r>
              <a:rPr lang="en-US" sz="1050" dirty="0" err="1">
                <a:latin typeface="Arial" charset="0"/>
                <a:ea typeface="ＭＳ Ｐゴシック" charset="-128"/>
                <a:cs typeface="ＭＳ Ｐゴシック" charset="-128"/>
              </a:rPr>
              <a:t>foothill.edu</a:t>
            </a:r>
            <a:endParaRPr lang="en-US" sz="1050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7" name="Picture 10" descr="PPT Main Sli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FH Owl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1244600"/>
            <a:ext cx="3149600" cy="3365500"/>
          </a:xfrm>
          <a:prstGeom prst="rect">
            <a:avLst/>
          </a:prstGeom>
          <a:noFill/>
          <a:ln>
            <a:noFill/>
          </a:ln>
          <a:effectLst>
            <a:outerShdw blurRad="53975" dist="25401" dir="2700000" algn="tl" rotWithShape="0">
              <a:schemeClr val="bg1">
                <a:alpha val="7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482975" y="6254750"/>
            <a:ext cx="5278438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latin typeface="Arial" charset="0"/>
                <a:ea typeface="ＭＳ Ｐゴシック" charset="-128"/>
                <a:cs typeface="ＭＳ Ｐゴシック" charset="-128"/>
              </a:rPr>
              <a:t>Foothill College, 12345 El Monte Road, Los Altos Hills, CA 94022  </a:t>
            </a:r>
            <a:r>
              <a:rPr lang="en-US" sz="1050" dirty="0">
                <a:solidFill>
                  <a:srgbClr val="990000"/>
                </a:solidFill>
                <a:latin typeface="Arial" charset="0"/>
                <a:ea typeface="ＭＳ Ｐゴシック" charset="-128"/>
                <a:cs typeface="ＭＳ Ｐゴシック" charset="-128"/>
              </a:rPr>
              <a:t>|</a:t>
            </a:r>
            <a:r>
              <a:rPr lang="en-US" sz="1050" dirty="0">
                <a:latin typeface="Arial" charset="0"/>
                <a:ea typeface="ＭＳ Ｐゴシック" charset="-128"/>
                <a:cs typeface="ＭＳ Ｐゴシック" charset="-128"/>
              </a:rPr>
              <a:t>  </a:t>
            </a:r>
            <a:r>
              <a:rPr lang="en-US" sz="1050" dirty="0" err="1">
                <a:latin typeface="Arial" charset="0"/>
                <a:ea typeface="ＭＳ Ｐゴシック" charset="-128"/>
                <a:cs typeface="ＭＳ Ｐゴシック" charset="-128"/>
              </a:rPr>
              <a:t>foothill.edu</a:t>
            </a:r>
            <a:endParaRPr lang="en-US" sz="1050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83330" y="2115163"/>
            <a:ext cx="5277693" cy="183693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83326" y="4245823"/>
            <a:ext cx="5277697" cy="9897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1600" kern="1200">
                <a:solidFill>
                  <a:srgbClr val="990000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51480887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a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5617" y="339517"/>
            <a:ext cx="6767369" cy="1252667"/>
          </a:xfrm>
          <a:prstGeom prst="rect">
            <a:avLst/>
          </a:prstGeom>
        </p:spPr>
        <p:txBody>
          <a:bodyPr anchor="b"/>
          <a:lstStyle>
            <a:lvl1pPr>
              <a:defRPr sz="4000" b="1">
                <a:solidFill>
                  <a:srgbClr val="990000"/>
                </a:solidFill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5617" y="1905000"/>
            <a:ext cx="6767369" cy="445426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SzPct val="70000"/>
              <a:buFont typeface="Wingdings" charset="2"/>
              <a:buChar char="§"/>
              <a:defRPr sz="4000">
                <a:latin typeface="Calibri"/>
                <a:cs typeface="Calibri"/>
              </a:defRPr>
            </a:lvl1pPr>
            <a:lvl2pPr marL="457200" indent="-228600">
              <a:buSzPct val="70000"/>
              <a:buFont typeface="Wingdings" charset="2"/>
              <a:buChar char="§"/>
              <a:defRPr sz="3600">
                <a:latin typeface="Calibri"/>
                <a:cs typeface="Calibri"/>
              </a:defRPr>
            </a:lvl2pPr>
            <a:lvl3pPr marL="685800" indent="-228600">
              <a:buSzPct val="70000"/>
              <a:buFont typeface="Wingdings" charset="2"/>
              <a:buChar char="§"/>
              <a:defRPr sz="3600">
                <a:latin typeface="Calibri"/>
                <a:cs typeface="Calibri"/>
              </a:defRPr>
            </a:lvl3pPr>
            <a:lvl4pPr marL="914400" indent="-228600">
              <a:buSzPct val="70000"/>
              <a:buFont typeface="Wingdings" charset="2"/>
              <a:buChar char="§"/>
              <a:defRPr sz="3600">
                <a:latin typeface="Calibri"/>
                <a:cs typeface="Calibri"/>
              </a:defRPr>
            </a:lvl4pPr>
            <a:lvl5pPr marL="1143000" indent="-228600">
              <a:buSzPct val="70000"/>
              <a:buFont typeface="Wingdings" charset="2"/>
              <a:buChar char="§"/>
              <a:defRPr sz="3600">
                <a:latin typeface="Calibri"/>
                <a:cs typeface="Calibri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63519901"/>
      </p:ext>
    </p:extLst>
  </p:cSld>
  <p:clrMapOvr>
    <a:masterClrMapping/>
  </p:clrMapOvr>
  <p:transition xmlns:p14="http://schemas.microsoft.com/office/powerpoint/2010/main" spd="med">
    <p:fade/>
  </p:transition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sz="half" idx="10"/>
          </p:nvPr>
        </p:nvSpPr>
        <p:spPr>
          <a:xfrm>
            <a:off x="1895617" y="1905000"/>
            <a:ext cx="3194124" cy="420856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SzPct val="70000"/>
              <a:defRPr sz="2400">
                <a:latin typeface="Calibri"/>
                <a:cs typeface="Calibri"/>
              </a:defRPr>
            </a:lvl1pPr>
            <a:lvl2pPr>
              <a:buSzPct val="70000"/>
              <a:defRPr sz="2400">
                <a:latin typeface="Calibri"/>
                <a:cs typeface="Calibri"/>
              </a:defRPr>
            </a:lvl2pPr>
            <a:lvl3pPr>
              <a:buSzPct val="70000"/>
              <a:defRPr sz="2400">
                <a:latin typeface="Calibri"/>
                <a:cs typeface="Calibri"/>
              </a:defRPr>
            </a:lvl3pPr>
            <a:lvl4pPr>
              <a:buSzPct val="70000"/>
              <a:defRPr sz="2400">
                <a:latin typeface="Calibri"/>
                <a:cs typeface="Calibri"/>
              </a:defRPr>
            </a:lvl4pPr>
            <a:lvl5pPr>
              <a:buSzPct val="70000"/>
              <a:defRPr sz="24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895617" y="339517"/>
            <a:ext cx="6767369" cy="1252667"/>
          </a:xfrm>
          <a:prstGeom prst="rect">
            <a:avLst/>
          </a:prstGeom>
        </p:spPr>
        <p:txBody>
          <a:bodyPr anchor="b"/>
          <a:lstStyle>
            <a:lvl1pPr>
              <a:defRPr sz="4000" b="1" i="0">
                <a:solidFill>
                  <a:srgbClr val="990000"/>
                </a:solidFill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1"/>
          </p:nvPr>
        </p:nvSpPr>
        <p:spPr>
          <a:xfrm>
            <a:off x="5468862" y="1905000"/>
            <a:ext cx="3194124" cy="420856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SzPct val="70000"/>
              <a:defRPr sz="2400">
                <a:latin typeface="Calibri"/>
                <a:cs typeface="Calibri"/>
              </a:defRPr>
            </a:lvl1pPr>
            <a:lvl2pPr>
              <a:buSzPct val="70000"/>
              <a:defRPr sz="2400">
                <a:latin typeface="Calibri"/>
                <a:cs typeface="Calibri"/>
              </a:defRPr>
            </a:lvl2pPr>
            <a:lvl3pPr>
              <a:buSzPct val="70000"/>
              <a:defRPr sz="2400">
                <a:latin typeface="Calibri"/>
                <a:cs typeface="Calibri"/>
              </a:defRPr>
            </a:lvl3pPr>
            <a:lvl4pPr>
              <a:buSzPct val="70000"/>
              <a:defRPr sz="2400">
                <a:latin typeface="Calibri"/>
                <a:cs typeface="Calibri"/>
              </a:defRPr>
            </a:lvl4pPr>
            <a:lvl5pPr>
              <a:buSzPct val="70000"/>
              <a:defRPr sz="24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686022"/>
      </p:ext>
    </p:extLst>
  </p:cSld>
  <p:clrMapOvr>
    <a:masterClrMapping/>
  </p:clrMapOvr>
  <p:transition xmlns:p14="http://schemas.microsoft.com/office/powerpoint/2010/main" spd="med">
    <p:fade/>
  </p:transition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2009907" y="1981200"/>
            <a:ext cx="1371600" cy="1371600"/>
          </a:xfrm>
          <a:prstGeom prst="rect">
            <a:avLst/>
          </a:prstGeom>
          <a:solidFill>
            <a:schemeClr val="bg2"/>
          </a:solidFill>
          <a:ln w="76200" cap="flat" cmpd="sng">
            <a:solidFill>
              <a:schemeClr val="bg1"/>
            </a:solidFill>
            <a:miter lim="800000"/>
          </a:ln>
          <a:effectLst>
            <a:outerShdw blurRad="85725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600">
                <a:effectLst/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3" name="Content Placeholder 2"/>
          <p:cNvSpPr>
            <a:spLocks noGrp="1"/>
          </p:cNvSpPr>
          <p:nvPr>
            <p:ph sz="half" idx="21"/>
          </p:nvPr>
        </p:nvSpPr>
        <p:spPr>
          <a:xfrm>
            <a:off x="2009907" y="3429000"/>
            <a:ext cx="1952493" cy="30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 i="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9" name="Content Placeholder 3"/>
          <p:cNvSpPr>
            <a:spLocks noGrp="1"/>
          </p:cNvSpPr>
          <p:nvPr>
            <p:ph sz="half" idx="27"/>
          </p:nvPr>
        </p:nvSpPr>
        <p:spPr>
          <a:xfrm>
            <a:off x="4372107" y="1981200"/>
            <a:ext cx="1371600" cy="1371600"/>
          </a:xfrm>
          <a:prstGeom prst="rect">
            <a:avLst/>
          </a:prstGeom>
          <a:solidFill>
            <a:schemeClr val="bg2"/>
          </a:solidFill>
          <a:ln w="76200" cap="flat" cmpd="sng">
            <a:solidFill>
              <a:schemeClr val="bg1"/>
            </a:solidFill>
            <a:miter lim="800000"/>
          </a:ln>
          <a:effectLst>
            <a:outerShdw blurRad="85725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600">
                <a:effectLst/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0" name="Content Placeholder 3"/>
          <p:cNvSpPr>
            <a:spLocks noGrp="1"/>
          </p:cNvSpPr>
          <p:nvPr>
            <p:ph sz="half" idx="28"/>
          </p:nvPr>
        </p:nvSpPr>
        <p:spPr>
          <a:xfrm>
            <a:off x="6734307" y="1981200"/>
            <a:ext cx="1371600" cy="1371600"/>
          </a:xfrm>
          <a:prstGeom prst="rect">
            <a:avLst/>
          </a:prstGeom>
          <a:solidFill>
            <a:srgbClr val="CCCCCC"/>
          </a:solidFill>
          <a:ln w="76200" cap="flat" cmpd="sng">
            <a:solidFill>
              <a:schemeClr val="bg1"/>
            </a:solidFill>
            <a:miter lim="800000"/>
          </a:ln>
          <a:effectLst>
            <a:outerShdw blurRad="85725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600">
                <a:effectLst/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4" name="Content Placeholder 2"/>
          <p:cNvSpPr>
            <a:spLocks noGrp="1"/>
          </p:cNvSpPr>
          <p:nvPr>
            <p:ph sz="half" idx="32"/>
          </p:nvPr>
        </p:nvSpPr>
        <p:spPr>
          <a:xfrm>
            <a:off x="2009907" y="3658930"/>
            <a:ext cx="1952493" cy="30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="0" i="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5" name="Content Placeholder 2"/>
          <p:cNvSpPr>
            <a:spLocks noGrp="1"/>
          </p:cNvSpPr>
          <p:nvPr>
            <p:ph sz="half" idx="33"/>
          </p:nvPr>
        </p:nvSpPr>
        <p:spPr>
          <a:xfrm>
            <a:off x="4343400" y="3429000"/>
            <a:ext cx="1952493" cy="30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 i="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6" name="Content Placeholder 2"/>
          <p:cNvSpPr>
            <a:spLocks noGrp="1"/>
          </p:cNvSpPr>
          <p:nvPr>
            <p:ph sz="half" idx="34"/>
          </p:nvPr>
        </p:nvSpPr>
        <p:spPr>
          <a:xfrm>
            <a:off x="4343400" y="3658930"/>
            <a:ext cx="1952493" cy="30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="0" i="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7" name="Content Placeholder 2"/>
          <p:cNvSpPr>
            <a:spLocks noGrp="1"/>
          </p:cNvSpPr>
          <p:nvPr>
            <p:ph sz="half" idx="35"/>
          </p:nvPr>
        </p:nvSpPr>
        <p:spPr>
          <a:xfrm>
            <a:off x="6734307" y="3429000"/>
            <a:ext cx="1952493" cy="30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 i="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Content Placeholder 2"/>
          <p:cNvSpPr>
            <a:spLocks noGrp="1"/>
          </p:cNvSpPr>
          <p:nvPr>
            <p:ph sz="half" idx="36"/>
          </p:nvPr>
        </p:nvSpPr>
        <p:spPr>
          <a:xfrm>
            <a:off x="6734307" y="3658930"/>
            <a:ext cx="1952493" cy="30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="0" i="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5" name="Content Placeholder 3"/>
          <p:cNvSpPr>
            <a:spLocks noGrp="1"/>
          </p:cNvSpPr>
          <p:nvPr>
            <p:ph sz="half" idx="37"/>
          </p:nvPr>
        </p:nvSpPr>
        <p:spPr>
          <a:xfrm>
            <a:off x="2009907" y="4191000"/>
            <a:ext cx="1371600" cy="1371600"/>
          </a:xfrm>
          <a:prstGeom prst="rect">
            <a:avLst/>
          </a:prstGeom>
          <a:solidFill>
            <a:srgbClr val="CCCCCC"/>
          </a:solidFill>
          <a:ln w="76200" cap="flat" cmpd="sng">
            <a:solidFill>
              <a:schemeClr val="bg1"/>
            </a:solidFill>
            <a:miter lim="800000"/>
          </a:ln>
          <a:effectLst>
            <a:outerShdw blurRad="85725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600">
                <a:effectLst/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6" name="Content Placeholder 2"/>
          <p:cNvSpPr>
            <a:spLocks noGrp="1"/>
          </p:cNvSpPr>
          <p:nvPr>
            <p:ph sz="half" idx="38"/>
          </p:nvPr>
        </p:nvSpPr>
        <p:spPr>
          <a:xfrm>
            <a:off x="2009907" y="5715065"/>
            <a:ext cx="1952493" cy="30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 i="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7" name="Content Placeholder 3"/>
          <p:cNvSpPr>
            <a:spLocks noGrp="1"/>
          </p:cNvSpPr>
          <p:nvPr>
            <p:ph sz="half" idx="39"/>
          </p:nvPr>
        </p:nvSpPr>
        <p:spPr>
          <a:xfrm>
            <a:off x="4343400" y="4191000"/>
            <a:ext cx="1371600" cy="1371600"/>
          </a:xfrm>
          <a:prstGeom prst="rect">
            <a:avLst/>
          </a:prstGeom>
          <a:solidFill>
            <a:srgbClr val="CCCCCC"/>
          </a:solidFill>
          <a:ln w="76200" cap="flat" cmpd="sng">
            <a:solidFill>
              <a:schemeClr val="bg1"/>
            </a:solidFill>
            <a:miter lim="800000"/>
          </a:ln>
          <a:effectLst>
            <a:outerShdw blurRad="85725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600">
                <a:effectLst/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8" name="Content Placeholder 3"/>
          <p:cNvSpPr>
            <a:spLocks noGrp="1"/>
          </p:cNvSpPr>
          <p:nvPr>
            <p:ph sz="half" idx="40"/>
          </p:nvPr>
        </p:nvSpPr>
        <p:spPr>
          <a:xfrm>
            <a:off x="6734307" y="4191000"/>
            <a:ext cx="1371600" cy="1371600"/>
          </a:xfrm>
          <a:prstGeom prst="rect">
            <a:avLst/>
          </a:prstGeom>
          <a:solidFill>
            <a:srgbClr val="CCCCCC"/>
          </a:solidFill>
          <a:ln w="76200" cap="flat" cmpd="sng">
            <a:solidFill>
              <a:schemeClr val="bg1"/>
            </a:solidFill>
            <a:miter lim="800000"/>
          </a:ln>
          <a:effectLst>
            <a:outerShdw blurRad="85725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600">
                <a:effectLst/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9" name="Content Placeholder 2"/>
          <p:cNvSpPr>
            <a:spLocks noGrp="1"/>
          </p:cNvSpPr>
          <p:nvPr>
            <p:ph sz="half" idx="41"/>
          </p:nvPr>
        </p:nvSpPr>
        <p:spPr>
          <a:xfrm>
            <a:off x="2009907" y="5944995"/>
            <a:ext cx="1952493" cy="30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="0" i="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0" name="Content Placeholder 2"/>
          <p:cNvSpPr>
            <a:spLocks noGrp="1"/>
          </p:cNvSpPr>
          <p:nvPr>
            <p:ph sz="half" idx="42"/>
          </p:nvPr>
        </p:nvSpPr>
        <p:spPr>
          <a:xfrm>
            <a:off x="4343400" y="5715065"/>
            <a:ext cx="1952493" cy="30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 i="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1" name="Content Placeholder 2"/>
          <p:cNvSpPr>
            <a:spLocks noGrp="1"/>
          </p:cNvSpPr>
          <p:nvPr>
            <p:ph sz="half" idx="43"/>
          </p:nvPr>
        </p:nvSpPr>
        <p:spPr>
          <a:xfrm>
            <a:off x="4343400" y="5944995"/>
            <a:ext cx="1952493" cy="30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="0" i="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2" name="Content Placeholder 2"/>
          <p:cNvSpPr>
            <a:spLocks noGrp="1"/>
          </p:cNvSpPr>
          <p:nvPr>
            <p:ph sz="half" idx="44"/>
          </p:nvPr>
        </p:nvSpPr>
        <p:spPr>
          <a:xfrm>
            <a:off x="6734307" y="5715065"/>
            <a:ext cx="1952493" cy="30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 i="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3" name="Content Placeholder 2"/>
          <p:cNvSpPr>
            <a:spLocks noGrp="1"/>
          </p:cNvSpPr>
          <p:nvPr>
            <p:ph sz="half" idx="45"/>
          </p:nvPr>
        </p:nvSpPr>
        <p:spPr>
          <a:xfrm>
            <a:off x="6734307" y="5944995"/>
            <a:ext cx="1952493" cy="30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="0" i="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1895617" y="339517"/>
            <a:ext cx="6767369" cy="1252667"/>
          </a:xfrm>
          <a:prstGeom prst="rect">
            <a:avLst/>
          </a:prstGeom>
        </p:spPr>
        <p:txBody>
          <a:bodyPr anchor="b"/>
          <a:lstStyle>
            <a:lvl1pPr>
              <a:defRPr sz="4000" b="1">
                <a:solidFill>
                  <a:srgbClr val="990000"/>
                </a:solidFill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34067451"/>
      </p:ext>
    </p:extLst>
  </p:cSld>
  <p:clrMapOvr>
    <a:masterClrMapping/>
  </p:clrMapOvr>
  <p:transition xmlns:p14="http://schemas.microsoft.com/office/powerpoint/2010/main" spd="med">
    <p:fade/>
  </p:transition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Social Media Tag Horz 2015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725" y="5411788"/>
            <a:ext cx="47386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8"/>
          <p:cNvSpPr txBox="1">
            <a:spLocks noChangeArrowheads="1"/>
          </p:cNvSpPr>
          <p:nvPr/>
        </p:nvSpPr>
        <p:spPr bwMode="auto">
          <a:xfrm>
            <a:off x="1355725" y="3100388"/>
            <a:ext cx="7788275" cy="163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2000" b="1">
                <a:solidFill>
                  <a:srgbClr val="990000"/>
                </a:solidFill>
                <a:latin typeface="Calibri" pitchFamily="34" charset="0"/>
              </a:rPr>
              <a:t>12345 El Monte Road</a:t>
            </a:r>
          </a:p>
          <a:p>
            <a:pPr algn="ctr"/>
            <a:r>
              <a:rPr lang="en-US" altLang="en-US" sz="2000" b="1">
                <a:solidFill>
                  <a:srgbClr val="990000"/>
                </a:solidFill>
                <a:latin typeface="Calibri" pitchFamily="34" charset="0"/>
              </a:rPr>
              <a:t>Los Altos Hills, CA 94022</a:t>
            </a:r>
          </a:p>
          <a:p>
            <a:pPr algn="ctr"/>
            <a:endParaRPr lang="en-US" altLang="en-US" sz="2000" b="1">
              <a:solidFill>
                <a:srgbClr val="990000"/>
              </a:solidFill>
              <a:latin typeface="Calibri" pitchFamily="34" charset="0"/>
            </a:endParaRPr>
          </a:p>
          <a:p>
            <a:pPr algn="ctr"/>
            <a:r>
              <a:rPr lang="en-US" altLang="en-US" sz="2000" b="1">
                <a:solidFill>
                  <a:srgbClr val="990000"/>
                </a:solidFill>
                <a:latin typeface="Calibri" pitchFamily="34" charset="0"/>
              </a:rPr>
              <a:t>foothill.edu</a:t>
            </a:r>
          </a:p>
          <a:p>
            <a:pPr algn="ctr"/>
            <a:endParaRPr lang="en-US" altLang="en-US" sz="2000" b="1">
              <a:solidFill>
                <a:srgbClr val="990000"/>
              </a:solidFill>
              <a:latin typeface="Calibri" pitchFamily="34" charset="0"/>
            </a:endParaRPr>
          </a:p>
        </p:txBody>
      </p:sp>
      <p:pic>
        <p:nvPicPr>
          <p:cNvPr id="4" name="Picture 9" descr="Social Media Tag Horz 2015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725" y="5411788"/>
            <a:ext cx="47386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FH Stack_2015.eps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392238"/>
            <a:ext cx="2044700" cy="135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7874619"/>
      </p:ext>
    </p:extLst>
  </p:cSld>
  <p:clrMapOvr>
    <a:masterClrMapping/>
  </p:clrMapOvr>
  <p:transition xmlns:p14="http://schemas.microsoft.com/office/powerpoint/2010/main" spd="med">
    <p:fade/>
  </p:transition>
  <p:hf hd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eg"/><Relationship Id="rId8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 descr="PPT Main Slides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0" y="6207125"/>
            <a:ext cx="1355725" cy="650875"/>
          </a:xfrm>
          <a:prstGeom prst="rect">
            <a:avLst/>
          </a:prstGeo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fld id="{53C227EE-2CD7-4E5B-AD25-833125E6BE31}" type="slidenum">
              <a:rPr lang="en-US" altLang="en-US">
                <a:solidFill>
                  <a:srgbClr val="D9D9D9"/>
                </a:solidFill>
                <a:latin typeface="Century Gothic" pitchFamily="34" charset="0"/>
              </a:rPr>
              <a:pPr algn="ctr" eaLnBrk="1" hangingPunct="1"/>
              <a:t>‹#›</a:t>
            </a:fld>
            <a:endParaRPr lang="en-US" altLang="en-US">
              <a:solidFill>
                <a:srgbClr val="D9D9D9"/>
              </a:solidFill>
              <a:latin typeface="Century Gothic" pitchFamily="34" charset="0"/>
            </a:endParaRPr>
          </a:p>
        </p:txBody>
      </p:sp>
      <p:pic>
        <p:nvPicPr>
          <p:cNvPr id="14" name="Picture 13" descr="FH Owl.eps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339725"/>
            <a:ext cx="1770062" cy="1892300"/>
          </a:xfrm>
          <a:prstGeom prst="rect">
            <a:avLst/>
          </a:prstGeom>
          <a:noFill/>
          <a:ln>
            <a:noFill/>
          </a:ln>
          <a:effectLst>
            <a:outerShdw blurRad="53975" dist="25401" dir="2700000" algn="tl" rotWithShape="0">
              <a:schemeClr val="bg1">
                <a:alpha val="7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4" descr="PPT Main Slides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6207125"/>
            <a:ext cx="1355725" cy="650875"/>
          </a:xfrm>
          <a:prstGeom prst="rect">
            <a:avLst/>
          </a:prstGeo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fld id="{7F9DBBBE-C4A4-4E77-A324-7D5491DE07C9}" type="slidenum">
              <a:rPr lang="en-US" altLang="en-US">
                <a:solidFill>
                  <a:srgbClr val="D9D9D9"/>
                </a:solidFill>
                <a:latin typeface="Calibri" pitchFamily="34" charset="0"/>
              </a:rPr>
              <a:pPr algn="ctr" eaLnBrk="1" hangingPunct="1"/>
              <a:t>‹#›</a:t>
            </a:fld>
            <a:endParaRPr lang="en-US" altLang="en-US">
              <a:solidFill>
                <a:srgbClr val="D9D9D9"/>
              </a:solidFill>
              <a:latin typeface="Calibri" pitchFamily="34" charset="0"/>
            </a:endParaRPr>
          </a:p>
        </p:txBody>
      </p:sp>
      <p:pic>
        <p:nvPicPr>
          <p:cNvPr id="7" name="Picture 6" descr="FH Owl.eps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339725"/>
            <a:ext cx="1770062" cy="1892300"/>
          </a:xfrm>
          <a:prstGeom prst="rect">
            <a:avLst/>
          </a:prstGeom>
          <a:noFill/>
          <a:ln>
            <a:noFill/>
          </a:ln>
          <a:effectLst>
            <a:outerShdw blurRad="53975" dist="25401" dir="2700000" algn="tl" rotWithShape="0">
              <a:schemeClr val="bg1">
                <a:alpha val="7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521" r:id="rId1"/>
    <p:sldLayoutId id="2147486516" r:id="rId2"/>
    <p:sldLayoutId id="2147486517" r:id="rId3"/>
    <p:sldLayoutId id="2147486520" r:id="rId4"/>
    <p:sldLayoutId id="2147486522" r:id="rId5"/>
  </p:sldLayoutIdLst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ＭＳ Ｐゴシック" pitchFamily="34" charset="-128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pitchFamily="34" charset="0"/>
          <a:ea typeface="ＭＳ Ｐゴシック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pitchFamily="34" charset="0"/>
          <a:ea typeface="ＭＳ Ｐゴシック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pitchFamily="34" charset="0"/>
          <a:ea typeface="ＭＳ Ｐゴシック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pitchFamily="34" charset="0"/>
          <a:ea typeface="ＭＳ Ｐゴシック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pitchFamily="34" charset="0"/>
          <a:ea typeface="ＭＳ Ｐゴシック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pitchFamily="34" charset="0"/>
          <a:ea typeface="ＭＳ Ｐゴシック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pitchFamily="34" charset="0"/>
          <a:ea typeface="ＭＳ Ｐゴシック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pitchFamily="34" charset="0"/>
          <a:ea typeface="ＭＳ Ｐゴシック" pitchFamily="34" charset="-128"/>
        </a:defRPr>
      </a:lvl9pPr>
    </p:titleStyle>
    <p:bodyStyle>
      <a:lvl1pPr marL="228600" indent="-228600" algn="l" rtl="0" eaLnBrk="1" fontAlgn="base" hangingPunct="1">
        <a:spcBef>
          <a:spcPts val="1800"/>
        </a:spcBef>
        <a:spcAft>
          <a:spcPct val="0"/>
        </a:spcAft>
        <a:buClr>
          <a:schemeClr val="accent1"/>
        </a:buClr>
        <a:buSzPct val="100000"/>
        <a:buFont typeface="Wingdings 2" pitchFamily="18" charset="2"/>
        <a:buChar char="¡"/>
        <a:defRPr sz="2000" kern="1200">
          <a:solidFill>
            <a:schemeClr val="tx2"/>
          </a:solidFill>
          <a:latin typeface="+mn-lt"/>
          <a:ea typeface="ＭＳ Ｐゴシック" pitchFamily="34" charset="-128"/>
          <a:cs typeface="+mn-cs"/>
        </a:defRPr>
      </a:lvl1pPr>
      <a:lvl2pPr marL="457200" indent="-228600" algn="l" rtl="0" eaLnBrk="1" fontAlgn="base" hangingPunct="1">
        <a:spcBef>
          <a:spcPts val="600"/>
        </a:spcBef>
        <a:spcAft>
          <a:spcPct val="0"/>
        </a:spcAft>
        <a:buClr>
          <a:srgbClr val="4D0000"/>
        </a:buClr>
        <a:buSzPct val="100000"/>
        <a:buFont typeface="Wingdings 2" pitchFamily="18" charset="2"/>
        <a:buChar char="¡"/>
        <a:defRPr kern="1200">
          <a:solidFill>
            <a:schemeClr val="tx2"/>
          </a:solidFill>
          <a:latin typeface="+mn-lt"/>
          <a:ea typeface="ＭＳ Ｐゴシック" pitchFamily="34" charset="-128"/>
          <a:cs typeface="+mn-cs"/>
        </a:defRPr>
      </a:lvl2pPr>
      <a:lvl3pPr marL="685800" indent="-228600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SzPct val="100000"/>
        <a:buFont typeface="Wingdings 2" pitchFamily="18" charset="2"/>
        <a:buChar char="¡"/>
        <a:defRPr kern="1200">
          <a:solidFill>
            <a:schemeClr val="tx2"/>
          </a:solidFill>
          <a:latin typeface="+mn-lt"/>
          <a:ea typeface="ＭＳ Ｐゴシック" pitchFamily="34" charset="-128"/>
          <a:cs typeface="+mn-cs"/>
        </a:defRPr>
      </a:lvl3pPr>
      <a:lvl4pPr marL="914400" indent="-228600" algn="l" rtl="0" eaLnBrk="1" fontAlgn="base" hangingPunct="1">
        <a:spcBef>
          <a:spcPts val="600"/>
        </a:spcBef>
        <a:spcAft>
          <a:spcPct val="0"/>
        </a:spcAft>
        <a:buClr>
          <a:srgbClr val="4D0000"/>
        </a:buClr>
        <a:buSzPct val="100000"/>
        <a:buFont typeface="Wingdings 2" pitchFamily="18" charset="2"/>
        <a:buChar char="¡"/>
        <a:defRPr kern="1200">
          <a:solidFill>
            <a:schemeClr val="tx2"/>
          </a:solidFill>
          <a:latin typeface="+mn-lt"/>
          <a:ea typeface="ＭＳ Ｐゴシック" pitchFamily="34" charset="-128"/>
          <a:cs typeface="+mn-cs"/>
        </a:defRPr>
      </a:lvl4pPr>
      <a:lvl5pPr marL="1143000" indent="-228600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SzPct val="100000"/>
        <a:buFont typeface="Wingdings 2" pitchFamily="18" charset="2"/>
        <a:buChar char="¡"/>
        <a:defRPr kern="1200">
          <a:solidFill>
            <a:schemeClr val="tx2"/>
          </a:solidFill>
          <a:latin typeface="+mn-lt"/>
          <a:ea typeface="ＭＳ Ｐゴシック" pitchFamily="34" charset="-128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Sheet2.xlsx"/><Relationship Id="rId4" Type="http://schemas.openxmlformats.org/officeDocument/2006/relationships/image" Target="../media/image11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_-_2004_Worksheet1.xls"/><Relationship Id="rId4" Type="http://schemas.openxmlformats.org/officeDocument/2006/relationships/image" Target="../media/image6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Relationship Id="rId3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_-_2004_Worksheet2.xls"/><Relationship Id="rId4" Type="http://schemas.openxmlformats.org/officeDocument/2006/relationships/image" Target="../media/image9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Sheet1.xlsx"/><Relationship Id="rId4" Type="http://schemas.openxmlformats.org/officeDocument/2006/relationships/image" Target="../media/image10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itle 1"/>
          <p:cNvSpPr>
            <a:spLocks noGrp="1"/>
          </p:cNvSpPr>
          <p:nvPr>
            <p:ph type="ctrTitle"/>
          </p:nvPr>
        </p:nvSpPr>
        <p:spPr bwMode="auto">
          <a:xfrm>
            <a:off x="3482975" y="2114550"/>
            <a:ext cx="5478144" cy="1838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  <a:normAutofit/>
          </a:bodyPr>
          <a:lstStyle/>
          <a:p>
            <a:r>
              <a:rPr lang="en-US" altLang="en-US" dirty="0" smtClean="0">
                <a:ea typeface="ＭＳ Ｐゴシック" pitchFamily="34" charset="-128"/>
              </a:rPr>
              <a:t>Budget Overview</a:t>
            </a:r>
            <a:br>
              <a:rPr lang="en-US" altLang="en-US" dirty="0" smtClean="0">
                <a:ea typeface="ＭＳ Ｐゴシック" pitchFamily="34" charset="-128"/>
              </a:rPr>
            </a:br>
            <a:r>
              <a:rPr lang="en-US" altLang="en-US" dirty="0" smtClean="0">
                <a:ea typeface="ＭＳ Ｐゴシック" pitchFamily="34" charset="-128"/>
              </a:rPr>
              <a:t>Town Hall Meeting</a:t>
            </a:r>
          </a:p>
        </p:txBody>
      </p:sp>
      <p:sp>
        <p:nvSpPr>
          <p:cNvPr id="4098" name="Subtitle 2"/>
          <p:cNvSpPr>
            <a:spLocks noGrp="1"/>
          </p:cNvSpPr>
          <p:nvPr>
            <p:ph type="subTitle" idx="1"/>
          </p:nvPr>
        </p:nvSpPr>
        <p:spPr bwMode="auto">
          <a:xfrm>
            <a:off x="3565150" y="5701459"/>
            <a:ext cx="2344085" cy="557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0"/>
              </a:spcBef>
            </a:pPr>
            <a:endParaRPr lang="en-US" altLang="en-US" dirty="0" smtClean="0">
              <a:ea typeface="ＭＳ Ｐゴシック" pitchFamily="34" charset="-128"/>
            </a:endParaRPr>
          </a:p>
          <a:p>
            <a:pPr>
              <a:spcBef>
                <a:spcPct val="0"/>
              </a:spcBef>
            </a:pPr>
            <a:r>
              <a:rPr lang="en-US" altLang="en-US" dirty="0" smtClean="0">
                <a:ea typeface="ＭＳ Ｐゴシック" pitchFamily="34" charset="-128"/>
              </a:rPr>
              <a:t>November 8, 2017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65150" y="3980889"/>
            <a:ext cx="2543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n-lt"/>
              </a:rPr>
              <a:t>Bret Watson</a:t>
            </a:r>
          </a:p>
          <a:p>
            <a:r>
              <a:rPr lang="en-US" sz="1400" dirty="0" smtClean="0">
                <a:latin typeface="+mn-lt"/>
              </a:rPr>
              <a:t>Associate VP of Finance</a:t>
            </a:r>
            <a:endParaRPr lang="en-US" sz="1400" dirty="0">
              <a:latin typeface="+mn-lt"/>
            </a:endParaRPr>
          </a:p>
        </p:txBody>
      </p:sp>
      <p:pic>
        <p:nvPicPr>
          <p:cNvPr id="4" name="Picture 3" descr="Stack 0517_2clr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338" y="89649"/>
            <a:ext cx="1896781" cy="126452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2"/>
          <p:cNvSpPr>
            <a:spLocks noGrp="1"/>
          </p:cNvSpPr>
          <p:nvPr>
            <p:ph idx="1"/>
          </p:nvPr>
        </p:nvSpPr>
        <p:spPr bwMode="auto">
          <a:xfrm>
            <a:off x="1895475" y="1388534"/>
            <a:ext cx="7028392" cy="49709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en-US" altLang="en-US" dirty="0" smtClean="0">
                <a:latin typeface="Calibri" pitchFamily="34" charset="0"/>
              </a:rPr>
              <a:t>For the reduction of $700,000 for (2017-18):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 sz="2800" dirty="0" smtClean="0">
                <a:solidFill>
                  <a:srgbClr val="0000FF"/>
                </a:solidFill>
                <a:latin typeface="Calibri" pitchFamily="34" charset="0"/>
              </a:rPr>
              <a:t>No planned position reductions.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 sz="2800" dirty="0" smtClean="0">
                <a:solidFill>
                  <a:srgbClr val="0000FF"/>
                </a:solidFill>
                <a:latin typeface="Calibri" pitchFamily="34" charset="0"/>
              </a:rPr>
              <a:t>Use carryover/float.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 sz="2800" b="1" dirty="0" smtClean="0">
                <a:solidFill>
                  <a:srgbClr val="0000FF"/>
                </a:solidFill>
                <a:latin typeface="Calibri" pitchFamily="34" charset="0"/>
              </a:rPr>
              <a:t>Next year must be a permanent “on-going” reduction.</a:t>
            </a:r>
          </a:p>
          <a:p>
            <a:pPr>
              <a:buFont typeface="Wingdings" pitchFamily="2" charset="2"/>
              <a:buChar char="§"/>
            </a:pPr>
            <a:r>
              <a:rPr lang="en-US" altLang="en-US" dirty="0" smtClean="0">
                <a:latin typeface="Calibri" pitchFamily="34" charset="0"/>
              </a:rPr>
              <a:t>For (2018/19) Foothill’s total ongoing reduction is $1,750,000.</a:t>
            </a:r>
            <a:endParaRPr lang="en-US" altLang="en-US" sz="2200" dirty="0" smtClean="0">
              <a:latin typeface="Calibri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838468" y="339518"/>
            <a:ext cx="7085400" cy="642616"/>
          </a:xfrm>
        </p:spPr>
        <p:txBody>
          <a:bodyPr/>
          <a:lstStyle/>
          <a:p>
            <a:r>
              <a:rPr lang="en-US" sz="3600" dirty="0" smtClean="0"/>
              <a:t>Portion of Reductions (continued):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50737724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2017-18 Non-teaching “A” &amp; “B” Budget Amounts</a:t>
            </a:r>
            <a:endParaRPr lang="en-US" dirty="0"/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1182238"/>
              </p:ext>
            </p:extLst>
          </p:nvPr>
        </p:nvGraphicFramePr>
        <p:xfrm>
          <a:off x="1895475" y="1905000"/>
          <a:ext cx="6767513" cy="4454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51245647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5617" y="1"/>
            <a:ext cx="6958463" cy="1592184"/>
          </a:xfrm>
        </p:spPr>
        <p:txBody>
          <a:bodyPr/>
          <a:lstStyle/>
          <a:p>
            <a:r>
              <a:rPr lang="en-US" sz="3200" dirty="0" smtClean="0"/>
              <a:t>Foothill </a:t>
            </a:r>
            <a:r>
              <a:rPr lang="en-US" sz="3200" dirty="0" smtClean="0"/>
              <a:t>College-General Fund </a:t>
            </a:r>
            <a:r>
              <a:rPr lang="en-US" sz="3200" dirty="0" smtClean="0"/>
              <a:t>(</a:t>
            </a:r>
            <a:r>
              <a:rPr lang="en-US" sz="3200" dirty="0" smtClean="0"/>
              <a:t>proposed targets) </a:t>
            </a:r>
            <a:r>
              <a:rPr lang="en-US" sz="3200" dirty="0" smtClean="0"/>
              <a:t>by division:</a:t>
            </a:r>
            <a:endParaRPr lang="en-US" sz="32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1182927"/>
              </p:ext>
            </p:extLst>
          </p:nvPr>
        </p:nvGraphicFramePr>
        <p:xfrm>
          <a:off x="1809750" y="1904999"/>
          <a:ext cx="6853236" cy="44542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" name="Worksheet" r:id="rId3" imgW="5524500" imgH="2336800" progId="Excel.Sheet.12">
                  <p:embed/>
                </p:oleObj>
              </mc:Choice>
              <mc:Fallback>
                <p:oleObj name="Worksheet" r:id="rId3" imgW="5524500" imgH="23368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09750" y="1904999"/>
                        <a:ext cx="6853236" cy="4454261"/>
                      </a:xfrm>
                      <a:prstGeom prst="rect">
                        <a:avLst/>
                      </a:prstGeom>
                      <a:ln w="76200" cmpd="sng">
                        <a:solidFill>
                          <a:srgbClr val="A61E2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75787178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that we are doing to help our enrollment.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Summer enrollment increased            (≈15%, 200 FTES)  </a:t>
            </a:r>
          </a:p>
          <a:p>
            <a:r>
              <a:rPr lang="en-US" dirty="0"/>
              <a:t>Second spring was also successful</a:t>
            </a:r>
          </a:p>
          <a:p>
            <a:r>
              <a:rPr lang="en-US" dirty="0"/>
              <a:t>Dual enrollment increased by (30%)</a:t>
            </a:r>
          </a:p>
          <a:p>
            <a:r>
              <a:rPr lang="en-US" dirty="0"/>
              <a:t>Supplemental instruction (tutoring)</a:t>
            </a:r>
          </a:p>
          <a:p>
            <a:r>
              <a:rPr lang="en-US" dirty="0"/>
              <a:t>20+ Associate Degrees for Transfer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95877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ontent Placeholder 23"/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pPr lvl="2"/>
            <a:r>
              <a:rPr lang="en-US" dirty="0"/>
              <a:t>Homeschooled students</a:t>
            </a:r>
          </a:p>
          <a:p>
            <a:pPr lvl="2"/>
            <a:r>
              <a:rPr lang="en-US" dirty="0"/>
              <a:t>ESL (credit &amp; non-credit)</a:t>
            </a:r>
          </a:p>
          <a:p>
            <a:pPr lvl="2"/>
            <a:r>
              <a:rPr lang="en-US" dirty="0"/>
              <a:t>Dual enrollment students</a:t>
            </a:r>
            <a:br>
              <a:rPr lang="en-US" dirty="0"/>
            </a:br>
            <a:r>
              <a:rPr lang="en-US" dirty="0"/>
              <a:t>(Early College Promise &amp; private schools) </a:t>
            </a:r>
          </a:p>
          <a:p>
            <a:pPr lvl="2"/>
            <a:endParaRPr lang="en-US" dirty="0"/>
          </a:p>
          <a:p>
            <a:endParaRPr lang="en-US" dirty="0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New programs and events planned for outreach to specific populations</a:t>
            </a:r>
            <a:r>
              <a:rPr lang="en-US" sz="3200" dirty="0" smtClean="0"/>
              <a:t>:</a:t>
            </a:r>
            <a:endParaRPr lang="en-US" sz="3200" dirty="0"/>
          </a:p>
        </p:txBody>
      </p:sp>
      <p:sp>
        <p:nvSpPr>
          <p:cNvPr id="25" name="Content Placeholder 24"/>
          <p:cNvSpPr>
            <a:spLocks noGrp="1"/>
          </p:cNvSpPr>
          <p:nvPr>
            <p:ph sz="half" idx="11"/>
          </p:nvPr>
        </p:nvSpPr>
        <p:spPr/>
        <p:txBody>
          <a:bodyPr/>
          <a:lstStyle/>
          <a:p>
            <a:pPr lvl="2"/>
            <a:r>
              <a:rPr lang="en-US" dirty="0"/>
              <a:t>Apprenticeship students</a:t>
            </a:r>
          </a:p>
          <a:p>
            <a:pPr lvl="2"/>
            <a:r>
              <a:rPr lang="en-US" dirty="0"/>
              <a:t>Older adults (non-credit)</a:t>
            </a:r>
          </a:p>
          <a:p>
            <a:pPr lvl="2"/>
            <a:r>
              <a:rPr lang="en-US" dirty="0"/>
              <a:t>Community members for Physical Education &amp; Fine Arts </a:t>
            </a:r>
            <a:endParaRPr lang="en-US" dirty="0" smtClean="0"/>
          </a:p>
          <a:p>
            <a:pPr lvl="2"/>
            <a:r>
              <a:rPr lang="en-US" dirty="0" smtClean="0"/>
              <a:t>Adult Education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802851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Guiding Principles and Strategies for Reductions: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Selective Strategic</a:t>
            </a:r>
            <a:r>
              <a:rPr lang="en-US" dirty="0" smtClean="0"/>
              <a:t> </a:t>
            </a:r>
            <a:r>
              <a:rPr lang="en-US" dirty="0" smtClean="0"/>
              <a:t>Hiring</a:t>
            </a:r>
          </a:p>
          <a:p>
            <a:pPr lvl="2">
              <a:buFont typeface="Wingdings" charset="2"/>
              <a:buChar char="Ø"/>
            </a:pPr>
            <a:r>
              <a:rPr lang="en-US" dirty="0"/>
              <a:t>Evaluate </a:t>
            </a:r>
            <a:r>
              <a:rPr lang="en-US" dirty="0" smtClean="0"/>
              <a:t>vacant positions</a:t>
            </a:r>
            <a:endParaRPr lang="en-US" dirty="0"/>
          </a:p>
          <a:p>
            <a:pPr lvl="2">
              <a:buFont typeface="Wingdings" charset="2"/>
              <a:buChar char="Ø"/>
            </a:pPr>
            <a:r>
              <a:rPr lang="en-US" dirty="0"/>
              <a:t>Full-time faculty, FON (fill some vacancies</a:t>
            </a:r>
            <a:r>
              <a:rPr lang="en-US" dirty="0" smtClean="0"/>
              <a:t>) </a:t>
            </a:r>
            <a:endParaRPr lang="en-US" dirty="0" smtClean="0"/>
          </a:p>
          <a:p>
            <a:r>
              <a:rPr lang="en-US" dirty="0" smtClean="0"/>
              <a:t>Tighten Budget</a:t>
            </a:r>
            <a:endParaRPr lang="en-US" dirty="0"/>
          </a:p>
          <a:p>
            <a:pPr lvl="2">
              <a:buFont typeface="Wingdings" charset="2"/>
              <a:buChar char="Ø"/>
            </a:pPr>
            <a:r>
              <a:rPr lang="en-US" dirty="0" smtClean="0"/>
              <a:t>Analyze Schedule (programs and sections</a:t>
            </a:r>
            <a:r>
              <a:rPr lang="en-US" dirty="0" smtClean="0"/>
              <a:t>)</a:t>
            </a:r>
            <a:endParaRPr lang="en-US" dirty="0" smtClean="0"/>
          </a:p>
          <a:p>
            <a:pPr lvl="2">
              <a:buFont typeface="Wingdings" charset="2"/>
              <a:buChar char="Ø"/>
            </a:pPr>
            <a:r>
              <a:rPr lang="en-US" dirty="0" smtClean="0"/>
              <a:t>Develop performance </a:t>
            </a:r>
            <a:r>
              <a:rPr lang="en-US" dirty="0" smtClean="0"/>
              <a:t>metric</a:t>
            </a:r>
            <a:endParaRPr lang="en-US" dirty="0" smtClean="0"/>
          </a:p>
          <a:p>
            <a:pPr lvl="2">
              <a:buFont typeface="Wingdings" charset="2"/>
              <a:buChar char="Ø"/>
            </a:pPr>
            <a:r>
              <a:rPr lang="en-US" dirty="0" smtClean="0"/>
              <a:t>Review service </a:t>
            </a:r>
            <a:r>
              <a:rPr lang="en-US" dirty="0" smtClean="0"/>
              <a:t>contracts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042071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5617" y="339517"/>
            <a:ext cx="6767369" cy="709543"/>
          </a:xfrm>
        </p:spPr>
        <p:txBody>
          <a:bodyPr/>
          <a:lstStyle/>
          <a:p>
            <a:r>
              <a:rPr lang="en-US" dirty="0" smtClean="0"/>
              <a:t>Principles continued….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5617" y="1785243"/>
            <a:ext cx="6767369" cy="457401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Move positions to other funding sources:</a:t>
            </a:r>
          </a:p>
          <a:p>
            <a:pPr lvl="2">
              <a:buFont typeface="Wingdings" charset="2"/>
              <a:buChar char="Ø"/>
            </a:pPr>
            <a:r>
              <a:rPr lang="en-US" sz="3000" dirty="0" smtClean="0"/>
              <a:t>Categorical </a:t>
            </a:r>
            <a:r>
              <a:rPr lang="en-US" sz="3000" dirty="0"/>
              <a:t>programs </a:t>
            </a:r>
            <a:r>
              <a:rPr lang="en-US" sz="3000" dirty="0" smtClean="0"/>
              <a:t>(</a:t>
            </a:r>
            <a:r>
              <a:rPr lang="en-US" sz="3000" dirty="0" smtClean="0">
                <a:solidFill>
                  <a:srgbClr val="FF0000"/>
                </a:solidFill>
              </a:rPr>
              <a:t>caution:</a:t>
            </a:r>
            <a:r>
              <a:rPr lang="en-US" sz="3000" dirty="0" smtClean="0"/>
              <a:t> </a:t>
            </a:r>
            <a:r>
              <a:rPr lang="en-US" sz="3000" dirty="0" smtClean="0">
                <a:solidFill>
                  <a:srgbClr val="FF2929"/>
                </a:solidFill>
              </a:rPr>
              <a:t>supplanting</a:t>
            </a:r>
            <a:r>
              <a:rPr lang="en-US" sz="3000" dirty="0" smtClean="0"/>
              <a:t>)</a:t>
            </a:r>
            <a:endParaRPr lang="en-US" sz="3000" dirty="0"/>
          </a:p>
          <a:p>
            <a:pPr lvl="2">
              <a:buFont typeface="Wingdings" charset="2"/>
              <a:buChar char="Ø"/>
            </a:pPr>
            <a:r>
              <a:rPr lang="en-US" sz="3000" dirty="0"/>
              <a:t>Grants </a:t>
            </a:r>
            <a:r>
              <a:rPr lang="en-US" sz="3000" dirty="0" smtClean="0"/>
              <a:t>(operational </a:t>
            </a:r>
            <a:r>
              <a:rPr lang="en-US" sz="3000" dirty="0"/>
              <a:t>c</a:t>
            </a:r>
            <a:r>
              <a:rPr lang="en-US" sz="3000" dirty="0" smtClean="0"/>
              <a:t>osts</a:t>
            </a:r>
            <a:r>
              <a:rPr lang="en-US" sz="3000" dirty="0" smtClean="0"/>
              <a:t>)</a:t>
            </a:r>
            <a:endParaRPr lang="en-US" sz="3000" dirty="0" smtClean="0"/>
          </a:p>
          <a:p>
            <a:pPr lvl="2">
              <a:buFont typeface="Wingdings" charset="2"/>
              <a:buChar char="Ø"/>
            </a:pPr>
            <a:r>
              <a:rPr lang="en-US" sz="3000" dirty="0" smtClean="0"/>
              <a:t>Self Sustaining Fund 115</a:t>
            </a:r>
          </a:p>
          <a:p>
            <a:pPr lvl="2">
              <a:buFont typeface="Wingdings" charset="2"/>
              <a:buChar char="Ø"/>
            </a:pPr>
            <a:r>
              <a:rPr lang="en-US" sz="3000" dirty="0" smtClean="0"/>
              <a:t>Foundation</a:t>
            </a:r>
            <a:endParaRPr lang="en-US" sz="3000" dirty="0"/>
          </a:p>
          <a:p>
            <a:r>
              <a:rPr lang="en-US" dirty="0" smtClean="0"/>
              <a:t>Prioritize 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090057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8467" y="339518"/>
            <a:ext cx="7610333" cy="672734"/>
          </a:xfrm>
        </p:spPr>
        <p:txBody>
          <a:bodyPr/>
          <a:lstStyle/>
          <a:p>
            <a:r>
              <a:rPr lang="en-US" dirty="0" smtClean="0"/>
              <a:t>Other Important Principles: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5617" y="1592184"/>
            <a:ext cx="6767369" cy="513034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Sustainability &amp; Resource Stewardship:</a:t>
            </a:r>
          </a:p>
          <a:p>
            <a:pPr lvl="2"/>
            <a:r>
              <a:rPr lang="en-US" sz="3000" dirty="0" smtClean="0"/>
              <a:t>Educational expenses, instructional materials</a:t>
            </a:r>
            <a:r>
              <a:rPr lang="en-US" sz="3000" dirty="0" smtClean="0"/>
              <a:t>, financial aid, health services, etc. </a:t>
            </a:r>
            <a:r>
              <a:rPr lang="en-US" sz="3000" dirty="0" smtClean="0"/>
              <a:t>to support students success.</a:t>
            </a:r>
            <a:endParaRPr lang="en-US" sz="3000" dirty="0"/>
          </a:p>
          <a:p>
            <a:pPr lvl="2"/>
            <a:r>
              <a:rPr lang="en-US" sz="3000" dirty="0" smtClean="0"/>
              <a:t>Reduce energy consumption</a:t>
            </a:r>
            <a:r>
              <a:rPr lang="en-US" sz="3000" dirty="0"/>
              <a:t> </a:t>
            </a:r>
            <a:r>
              <a:rPr lang="en-US" sz="3000" dirty="0" smtClean="0"/>
              <a:t>(Winter Break).</a:t>
            </a:r>
          </a:p>
          <a:p>
            <a:r>
              <a:rPr lang="en-US" dirty="0"/>
              <a:t>Stay true to our Mission’s core </a:t>
            </a:r>
            <a:r>
              <a:rPr lang="en-US" dirty="0" smtClean="0"/>
              <a:t>values: ”</a:t>
            </a:r>
            <a:r>
              <a:rPr lang="en-US" dirty="0"/>
              <a:t>honesty, integrity, trust, openness, transparency, forgiveness, and sustainability.”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20249846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8467" y="339517"/>
            <a:ext cx="7610333" cy="1252667"/>
          </a:xfrm>
        </p:spPr>
        <p:txBody>
          <a:bodyPr/>
          <a:lstStyle/>
          <a:p>
            <a:r>
              <a:rPr lang="en-US" dirty="0" smtClean="0"/>
              <a:t>Things to consider: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Preserve revenue generating programs:</a:t>
            </a:r>
          </a:p>
          <a:p>
            <a:pPr lvl="2">
              <a:buFont typeface="Wingdings" charset="2"/>
              <a:buChar char="Ø"/>
            </a:pPr>
            <a:r>
              <a:rPr lang="en-US" sz="3000" dirty="0" smtClean="0"/>
              <a:t>Instructional programs/sections analysis. (WSCH/Productivity).</a:t>
            </a:r>
          </a:p>
          <a:p>
            <a:pPr lvl="2">
              <a:buFont typeface="Wingdings" charset="2"/>
              <a:buChar char="Ø"/>
            </a:pPr>
            <a:r>
              <a:rPr lang="en-US" sz="3000" dirty="0" smtClean="0"/>
              <a:t>ISP (International Student Program).</a:t>
            </a:r>
          </a:p>
          <a:p>
            <a:pPr lvl="2">
              <a:buFont typeface="Wingdings" charset="2"/>
              <a:buChar char="Ø"/>
            </a:pPr>
            <a:r>
              <a:rPr lang="en-US" sz="3000" dirty="0" smtClean="0"/>
              <a:t>DRC-DSP&amp;S (non-credit).</a:t>
            </a:r>
            <a:endParaRPr lang="en-US" sz="3000" dirty="0"/>
          </a:p>
          <a:p>
            <a:pPr lvl="2">
              <a:buFont typeface="Wingdings" charset="2"/>
              <a:buChar char="Ø"/>
            </a:pPr>
            <a:r>
              <a:rPr lang="en-US" sz="3000" dirty="0" smtClean="0"/>
              <a:t>ISA’s-Performing Arts Alliance, </a:t>
            </a:r>
            <a:r>
              <a:rPr lang="en-US" sz="3000" dirty="0" err="1" smtClean="0"/>
              <a:t>YearUp</a:t>
            </a:r>
            <a:r>
              <a:rPr lang="en-US" sz="3000" dirty="0" smtClean="0"/>
              <a:t>, JTPA, etc. (</a:t>
            </a:r>
            <a:r>
              <a:rPr lang="en-US" sz="3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compliance</a:t>
            </a:r>
            <a:r>
              <a:rPr lang="en-US" sz="3000" dirty="0" smtClean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73758759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8467" y="339518"/>
            <a:ext cx="7610333" cy="608749"/>
          </a:xfrm>
        </p:spPr>
        <p:txBody>
          <a:bodyPr/>
          <a:lstStyle/>
          <a:p>
            <a:r>
              <a:rPr lang="en-US" dirty="0" smtClean="0"/>
              <a:t>More things to consider: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5617" y="1439334"/>
            <a:ext cx="7112916" cy="491992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Maintain match requirements for </a:t>
            </a:r>
            <a:r>
              <a:rPr lang="en-US" sz="3600" dirty="0" err="1" smtClean="0"/>
              <a:t>categoricals</a:t>
            </a:r>
            <a:r>
              <a:rPr lang="en-US" sz="3600" dirty="0" smtClean="0"/>
              <a:t>.</a:t>
            </a:r>
          </a:p>
          <a:p>
            <a:pPr lvl="2">
              <a:buFont typeface="Wingdings" charset="2"/>
              <a:buChar char="Ø"/>
            </a:pPr>
            <a:r>
              <a:rPr lang="en-US" sz="2400" dirty="0" smtClean="0"/>
              <a:t>SSSP (1:1), </a:t>
            </a:r>
            <a:r>
              <a:rPr lang="en-US" sz="2400" dirty="0"/>
              <a:t>BFAP, EOPS, DSP&amp;S, etc</a:t>
            </a:r>
            <a:r>
              <a:rPr lang="en-US" sz="2400" dirty="0" smtClean="0"/>
              <a:t>..</a:t>
            </a:r>
          </a:p>
          <a:p>
            <a:r>
              <a:rPr lang="en-US" dirty="0" smtClean="0"/>
              <a:t>Ongoing ‘B’ budget.</a:t>
            </a:r>
          </a:p>
          <a:p>
            <a:pPr lvl="2">
              <a:buFont typeface="Wingdings" charset="2"/>
              <a:buChar char="Ø"/>
            </a:pPr>
            <a:r>
              <a:rPr lang="en-US" sz="2400" dirty="0" smtClean="0"/>
              <a:t>Serve student needs.</a:t>
            </a:r>
          </a:p>
          <a:p>
            <a:pPr lvl="2">
              <a:buFont typeface="Wingdings" charset="2"/>
              <a:buChar char="Ø"/>
            </a:pPr>
            <a:r>
              <a:rPr lang="en-US" sz="2400" dirty="0" smtClean="0"/>
              <a:t>Maintain healthy level of operational resources.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16108903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Overview: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History of FTES and Productivity</a:t>
            </a:r>
          </a:p>
          <a:p>
            <a:r>
              <a:rPr lang="en-US" sz="3600" dirty="0" smtClean="0"/>
              <a:t>Impact on the 2017-18 Budget</a:t>
            </a:r>
          </a:p>
          <a:p>
            <a:r>
              <a:rPr lang="en-US" sz="3600" dirty="0" smtClean="0"/>
              <a:t>District/Foothill College Reduction Targets</a:t>
            </a:r>
          </a:p>
          <a:p>
            <a:r>
              <a:rPr lang="en-US" sz="3600" dirty="0" smtClean="0"/>
              <a:t>Revenue &amp; Expense Planning</a:t>
            </a:r>
          </a:p>
          <a:p>
            <a:r>
              <a:rPr lang="en-US" sz="3600" dirty="0" smtClean="0"/>
              <a:t>Timelines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3619633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Strategies for Budget Reductions: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/>
              <a:t>Implement cost cutting strategies:</a:t>
            </a:r>
          </a:p>
          <a:p>
            <a:pPr lvl="2">
              <a:buFont typeface="Wingdings" charset="2"/>
              <a:buChar char="Ø"/>
            </a:pPr>
            <a:r>
              <a:rPr lang="en-US" sz="2000" dirty="0"/>
              <a:t>Evaluate </a:t>
            </a:r>
            <a:r>
              <a:rPr lang="en-US" sz="2000" dirty="0" smtClean="0"/>
              <a:t>vacant classified, faculty, and administration </a:t>
            </a:r>
            <a:r>
              <a:rPr lang="en-US" sz="2000" dirty="0"/>
              <a:t>positions (Selective </a:t>
            </a:r>
            <a:r>
              <a:rPr lang="en-US" sz="2000" dirty="0" smtClean="0"/>
              <a:t>Strategic Hiring</a:t>
            </a:r>
            <a:r>
              <a:rPr lang="en-US" sz="2000" dirty="0"/>
              <a:t>).</a:t>
            </a:r>
          </a:p>
          <a:p>
            <a:pPr lvl="2">
              <a:buFont typeface="Wingdings" charset="2"/>
              <a:buChar char="Ø"/>
            </a:pPr>
            <a:r>
              <a:rPr lang="en-US" sz="2000" dirty="0" smtClean="0"/>
              <a:t>Move </a:t>
            </a:r>
            <a:r>
              <a:rPr lang="en-US" sz="2000" dirty="0"/>
              <a:t>positions to other funds (Self-Sustaining, Categorical Funds, &amp; Grants).</a:t>
            </a:r>
          </a:p>
          <a:p>
            <a:pPr lvl="2">
              <a:buFont typeface="Wingdings" charset="2"/>
              <a:buChar char="Ø"/>
            </a:pPr>
            <a:r>
              <a:rPr lang="en-US" sz="2000" dirty="0"/>
              <a:t>Reduce Services.</a:t>
            </a:r>
          </a:p>
          <a:p>
            <a:pPr lvl="2">
              <a:buFont typeface="Wingdings" charset="2"/>
              <a:buChar char="Ø"/>
            </a:pPr>
            <a:r>
              <a:rPr lang="en-US" sz="2000" dirty="0"/>
              <a:t>Review Service Contracts.</a:t>
            </a:r>
          </a:p>
          <a:p>
            <a:pPr lvl="2">
              <a:buFont typeface="Wingdings" charset="2"/>
              <a:buChar char="Ø"/>
            </a:pPr>
            <a:r>
              <a:rPr lang="en-US" sz="2000" dirty="0"/>
              <a:t>Discretionary “B” Budget</a:t>
            </a:r>
            <a:r>
              <a:rPr lang="en-US" sz="2000" dirty="0" smtClean="0"/>
              <a:t>.</a:t>
            </a:r>
          </a:p>
          <a:p>
            <a:pPr lvl="2">
              <a:buFont typeface="Wingdings" charset="2"/>
              <a:buChar char="Ø"/>
            </a:pPr>
            <a:r>
              <a:rPr lang="en-US" sz="2000" dirty="0" smtClean="0"/>
              <a:t>Reduce </a:t>
            </a:r>
            <a:r>
              <a:rPr lang="en-US" sz="2000" dirty="0" smtClean="0"/>
              <a:t>Positions.</a:t>
            </a:r>
            <a:endParaRPr lang="en-US" sz="2000" dirty="0" smtClean="0"/>
          </a:p>
          <a:p>
            <a:pPr lvl="2">
              <a:buFont typeface="Wingdings" charset="2"/>
              <a:buChar char="Ø"/>
            </a:pP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785507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July 1, 2018 - Budget Reductions of $</a:t>
            </a:r>
            <a:r>
              <a:rPr lang="en-US" sz="2800" dirty="0" smtClean="0"/>
              <a:t>700,000, </a:t>
            </a:r>
            <a:r>
              <a:rPr lang="en-US" sz="2800" dirty="0" smtClean="0"/>
              <a:t>plus the $1,050,000 must be identified.</a:t>
            </a:r>
          </a:p>
          <a:p>
            <a:r>
              <a:rPr lang="en-US" sz="2800" dirty="0" smtClean="0"/>
              <a:t>July 1, 2019 - Year 1 &amp; 2 cuts must be fully implemented.</a:t>
            </a:r>
          </a:p>
          <a:p>
            <a:r>
              <a:rPr lang="en-US" sz="2800" dirty="0" smtClean="0"/>
              <a:t>July 1, 2019 - </a:t>
            </a:r>
            <a:r>
              <a:rPr lang="en-US" sz="2800" dirty="0" smtClean="0"/>
              <a:t>*Additional </a:t>
            </a:r>
            <a:r>
              <a:rPr lang="en-US" sz="2800" dirty="0" smtClean="0"/>
              <a:t>$1,750,000 </a:t>
            </a:r>
            <a:r>
              <a:rPr lang="en-US" sz="2800" dirty="0" smtClean="0"/>
              <a:t>shall </a:t>
            </a:r>
            <a:r>
              <a:rPr lang="en-US" sz="2800" dirty="0" smtClean="0"/>
              <a:t>be </a:t>
            </a:r>
            <a:r>
              <a:rPr lang="en-US" sz="2800" dirty="0" smtClean="0"/>
              <a:t>identified.</a:t>
            </a:r>
            <a:endParaRPr lang="en-US" sz="2800" dirty="0" smtClean="0"/>
          </a:p>
          <a:p>
            <a:r>
              <a:rPr lang="en-US" sz="2800" dirty="0" smtClean="0"/>
              <a:t>Consultation: Participatory governance and town </a:t>
            </a:r>
            <a:r>
              <a:rPr lang="en-US" sz="2800" dirty="0" smtClean="0"/>
              <a:t>hall</a:t>
            </a:r>
          </a:p>
          <a:p>
            <a:pPr marL="0" indent="0">
              <a:buNone/>
            </a:pPr>
            <a:r>
              <a:rPr lang="en-US" sz="2600" dirty="0" smtClean="0"/>
              <a:t>*Based on FTES figures and </a:t>
            </a:r>
            <a:r>
              <a:rPr lang="en-US" sz="2600" dirty="0"/>
              <a:t>f</a:t>
            </a:r>
            <a:r>
              <a:rPr lang="en-US" sz="2600" dirty="0" smtClean="0"/>
              <a:t>inancial </a:t>
            </a:r>
            <a:r>
              <a:rPr lang="en-US" sz="2600" dirty="0"/>
              <a:t>o</a:t>
            </a:r>
            <a:r>
              <a:rPr lang="en-US" sz="2600" dirty="0" smtClean="0"/>
              <a:t>utlook</a:t>
            </a:r>
            <a:r>
              <a:rPr lang="en-US" sz="2800" dirty="0" smtClean="0"/>
              <a:t>.</a:t>
            </a:r>
            <a:endParaRPr lang="en-US" sz="2800" dirty="0" smtClean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612483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>
                <a:solidFill>
                  <a:schemeClr val="accent1"/>
                </a:solidFill>
              </a:rPr>
              <a:t>Feedback?</a:t>
            </a:r>
          </a:p>
          <a:p>
            <a:pPr marL="0" indent="0" algn="ctr">
              <a:buNone/>
            </a:pPr>
            <a:endParaRPr lang="en-US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endParaRPr lang="en-US" dirty="0" smtClean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64938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7906" y="2244759"/>
            <a:ext cx="4902200" cy="6223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5617" y="339517"/>
            <a:ext cx="6767369" cy="1872741"/>
          </a:xfrm>
        </p:spPr>
        <p:txBody>
          <a:bodyPr/>
          <a:lstStyle/>
          <a:p>
            <a:r>
              <a:rPr lang="en-US" sz="3200" dirty="0" smtClean="0"/>
              <a:t>Historical and Current Resident/Non-Resident Enrollment </a:t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5617" y="3228258"/>
            <a:ext cx="6767369" cy="2834968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1812918"/>
              </p:ext>
            </p:extLst>
          </p:nvPr>
        </p:nvGraphicFramePr>
        <p:xfrm>
          <a:off x="1481224" y="2867107"/>
          <a:ext cx="7506562" cy="32791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2" name="Worksheet" r:id="rId3" imgW="8343900" imgH="3644900" progId="Excel.Sheet.8">
                  <p:embed/>
                </p:oleObj>
              </mc:Choice>
              <mc:Fallback>
                <p:oleObj name="Worksheet" r:id="rId3" imgW="8343900" imgH="364490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81224" y="2867107"/>
                        <a:ext cx="7506562" cy="32791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53477179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429" y="2496344"/>
            <a:ext cx="7309621" cy="401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432300" y="2243931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endParaRPr lang="en-US" sz="2400"/>
          </a:p>
        </p:txBody>
      </p:sp>
      <p:sp>
        <p:nvSpPr>
          <p:cNvPr id="8" name="TextBox 7"/>
          <p:cNvSpPr txBox="1"/>
          <p:nvPr/>
        </p:nvSpPr>
        <p:spPr>
          <a:xfrm>
            <a:off x="1895616" y="401484"/>
            <a:ext cx="7116443" cy="1351935"/>
          </a:xfrm>
          <a:prstGeom prst="rect">
            <a:avLst/>
          </a:prstGeom>
          <a:solidFill>
            <a:schemeClr val="bg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A61E2F"/>
                </a:solidFill>
                <a:latin typeface="Calibri"/>
                <a:cs typeface="Calibri"/>
              </a:rPr>
              <a:t>Historical Credit &amp; Non-credit FTES</a:t>
            </a:r>
          </a:p>
          <a:p>
            <a:endParaRPr lang="en-US" sz="1800" b="1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r>
              <a:rPr lang="en-US" sz="1400" b="1" dirty="0" smtClean="0">
                <a:solidFill>
                  <a:schemeClr val="tx1"/>
                </a:solidFill>
                <a:latin typeface="Calibri"/>
                <a:cs typeface="Calibri"/>
              </a:rPr>
              <a:t>Under </a:t>
            </a:r>
            <a:r>
              <a:rPr lang="en-US" sz="1400" b="1" dirty="0">
                <a:solidFill>
                  <a:schemeClr val="tx1"/>
                </a:solidFill>
                <a:latin typeface="Calibri"/>
                <a:cs typeface="Calibri"/>
              </a:rPr>
              <a:t>SB361, FTES restoration is available for a 3-year window, after the year of decline, to recapture the total FTES lost for the years within that 3-year period.</a:t>
            </a:r>
            <a:endParaRPr lang="en-US" sz="14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62453" y="4866968"/>
            <a:ext cx="745612" cy="1122516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x-none" sz="800" b="1" i="1" dirty="0">
                <a:solidFill>
                  <a:srgbClr val="FF0000"/>
                </a:solidFill>
                <a:latin typeface="Arial" charset="0"/>
                <a:ea typeface="ＭＳ Ｐゴシック" charset="-128"/>
              </a:rPr>
              <a:t>Any of the 1,176 FTES or $6.0M not restored by this time</a:t>
            </a:r>
            <a:r>
              <a:rPr lang="is-IS" altLang="x-none" sz="800" b="1" i="1" dirty="0">
                <a:solidFill>
                  <a:srgbClr val="FF0000"/>
                </a:solidFill>
                <a:latin typeface="Arial" charset="0"/>
                <a:ea typeface="ＭＳ Ｐゴシック" charset="-128"/>
              </a:rPr>
              <a:t> </a:t>
            </a:r>
            <a:r>
              <a:rPr lang="en-US" altLang="x-none" sz="800" b="1" i="1" dirty="0">
                <a:solidFill>
                  <a:srgbClr val="FF0000"/>
                </a:solidFill>
                <a:latin typeface="Arial" charset="0"/>
                <a:ea typeface="ＭＳ Ｐゴシック" charset="-128"/>
              </a:rPr>
              <a:t>results in a new base</a:t>
            </a:r>
            <a:r>
              <a:rPr lang="en-US" altLang="x-none" sz="1100" b="1" i="1" dirty="0">
                <a:solidFill>
                  <a:srgbClr val="FF0000"/>
                </a:solidFill>
                <a:latin typeface="Arial" charset="0"/>
                <a:ea typeface="ＭＳ Ｐゴシック" charset="-128"/>
              </a:rPr>
              <a:t>.</a:t>
            </a:r>
          </a:p>
        </p:txBody>
      </p:sp>
      <p:cxnSp>
        <p:nvCxnSpPr>
          <p:cNvPr id="10" name="Straight Arrow Connector 9"/>
          <p:cNvCxnSpPr>
            <a:cxnSpLocks noChangeShapeType="1"/>
          </p:cNvCxnSpPr>
          <p:nvPr/>
        </p:nvCxnSpPr>
        <p:spPr bwMode="auto">
          <a:xfrm flipH="1">
            <a:off x="4678516" y="6606176"/>
            <a:ext cx="2408903" cy="0"/>
          </a:xfrm>
          <a:prstGeom prst="straightConnector1">
            <a:avLst/>
          </a:prstGeom>
          <a:noFill/>
          <a:ln w="25400">
            <a:solidFill>
              <a:srgbClr val="0070C0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Straight Arrow Connector 10"/>
          <p:cNvCxnSpPr>
            <a:cxnSpLocks noChangeShapeType="1"/>
          </p:cNvCxnSpPr>
          <p:nvPr/>
        </p:nvCxnSpPr>
        <p:spPr bwMode="auto">
          <a:xfrm flipH="1">
            <a:off x="5522454" y="6693027"/>
            <a:ext cx="2154901" cy="0"/>
          </a:xfrm>
          <a:prstGeom prst="straightConnector1">
            <a:avLst/>
          </a:prstGeom>
          <a:noFill/>
          <a:ln w="25400">
            <a:solidFill>
              <a:srgbClr val="0070C0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Straight Arrow Connector 11"/>
          <p:cNvCxnSpPr>
            <a:cxnSpLocks noChangeShapeType="1"/>
          </p:cNvCxnSpPr>
          <p:nvPr/>
        </p:nvCxnSpPr>
        <p:spPr bwMode="auto">
          <a:xfrm flipH="1">
            <a:off x="6296026" y="6779880"/>
            <a:ext cx="2135135" cy="0"/>
          </a:xfrm>
          <a:prstGeom prst="straightConnector1">
            <a:avLst/>
          </a:prstGeom>
          <a:noFill/>
          <a:ln w="25400">
            <a:solidFill>
              <a:srgbClr val="C00000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TextBox 12"/>
          <p:cNvSpPr txBox="1"/>
          <p:nvPr/>
        </p:nvSpPr>
        <p:spPr>
          <a:xfrm>
            <a:off x="6538453" y="4866968"/>
            <a:ext cx="762000" cy="1186962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b="1" dirty="0">
                <a:latin typeface="Arial" charset="0"/>
                <a:cs typeface="Arial" charset="0"/>
              </a:rPr>
              <a:t>1,474 FTES available to restore or $7.6M</a:t>
            </a:r>
            <a:endParaRPr lang="en-US" sz="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300452" y="4866968"/>
            <a:ext cx="762002" cy="1186962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b="1" dirty="0">
                <a:latin typeface="Arial" charset="0"/>
                <a:cs typeface="Arial" charset="0"/>
              </a:rPr>
              <a:t>1,386 FTES available to restore or $7.1M</a:t>
            </a:r>
            <a:endParaRPr lang="en-US" sz="800" b="1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6415548" y="2496344"/>
            <a:ext cx="218767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400" b="1" i="1" dirty="0" smtClean="0">
                <a:latin typeface="Arial" charset="0"/>
              </a:rPr>
              <a:t> </a:t>
            </a:r>
            <a:endParaRPr lang="en-US" sz="1400" b="1" i="1" dirty="0">
              <a:latin typeface="Arial" charset="0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6538453" y="6053930"/>
            <a:ext cx="761999" cy="461221"/>
          </a:xfrm>
          <a:prstGeom prst="roundRect">
            <a:avLst/>
          </a:prstGeom>
          <a:noFill/>
          <a:ln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4301614" y="3728065"/>
            <a:ext cx="762000" cy="2787084"/>
          </a:xfrm>
          <a:prstGeom prst="roundRect">
            <a:avLst/>
          </a:prstGeom>
          <a:noFill/>
          <a:ln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5063615" y="3728065"/>
            <a:ext cx="745612" cy="2787084"/>
          </a:xfrm>
          <a:prstGeom prst="roundRect">
            <a:avLst/>
          </a:prstGeom>
          <a:noFill/>
          <a:ln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8062455" y="6053930"/>
            <a:ext cx="745610" cy="461221"/>
          </a:xfrm>
          <a:prstGeom prst="roundRect">
            <a:avLst/>
          </a:prstGeom>
          <a:noFill/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C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" name="Rounded Rectangle 19"/>
          <p:cNvSpPr/>
          <p:nvPr/>
        </p:nvSpPr>
        <p:spPr bwMode="auto">
          <a:xfrm>
            <a:off x="7300454" y="6053930"/>
            <a:ext cx="762000" cy="461220"/>
          </a:xfrm>
          <a:prstGeom prst="roundRect">
            <a:avLst/>
          </a:prstGeom>
          <a:noFill/>
          <a:ln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" name="Rounded Rectangle 20"/>
          <p:cNvSpPr/>
          <p:nvPr/>
        </p:nvSpPr>
        <p:spPr bwMode="auto">
          <a:xfrm>
            <a:off x="5809226" y="4219677"/>
            <a:ext cx="729227" cy="2295473"/>
          </a:xfrm>
          <a:prstGeom prst="roundRect">
            <a:avLst/>
          </a:prstGeom>
          <a:noFill/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740" y="6053930"/>
            <a:ext cx="508001" cy="199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4114978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5617" y="232753"/>
            <a:ext cx="6767369" cy="125266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5617" y="4255949"/>
            <a:ext cx="6767369" cy="2103311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82110B"/>
              </a:buClr>
              <a:buFont typeface="Wingdings" charset="2"/>
              <a:buChar char="Ø"/>
            </a:pPr>
            <a:r>
              <a:rPr lang="en-US" sz="3500" dirty="0" smtClean="0">
                <a:latin typeface="Arial" charset="0"/>
              </a:rPr>
              <a:t>FTES </a:t>
            </a:r>
            <a:r>
              <a:rPr lang="en-US" sz="3500" dirty="0">
                <a:latin typeface="Arial" charset="0"/>
              </a:rPr>
              <a:t>generated from courses </a:t>
            </a:r>
            <a:r>
              <a:rPr lang="en-US" sz="3500" dirty="0" smtClean="0">
                <a:latin typeface="Arial" charset="0"/>
              </a:rPr>
              <a:t>offered.</a:t>
            </a:r>
            <a:endParaRPr lang="en-US" sz="3500" dirty="0">
              <a:latin typeface="Arial" charset="0"/>
            </a:endParaRPr>
          </a:p>
          <a:p>
            <a:pPr>
              <a:buClr>
                <a:srgbClr val="82110B"/>
              </a:buClr>
              <a:buFont typeface="Wingdings" charset="2"/>
              <a:buChar char="Ø"/>
            </a:pPr>
            <a:r>
              <a:rPr lang="en-US" sz="3500" dirty="0">
                <a:latin typeface="Arial" charset="0"/>
              </a:rPr>
              <a:t>2017-18 Projected Productivity – </a:t>
            </a:r>
            <a:r>
              <a:rPr lang="en-US" sz="3500" dirty="0" smtClean="0">
                <a:latin typeface="Arial" charset="0"/>
              </a:rPr>
              <a:t>509.</a:t>
            </a:r>
            <a:endParaRPr lang="en-US" sz="3500" dirty="0">
              <a:latin typeface="Arial" charset="0"/>
            </a:endParaRPr>
          </a:p>
          <a:p>
            <a:pPr>
              <a:buClr>
                <a:srgbClr val="82110B"/>
              </a:buClr>
              <a:buFont typeface="Wingdings" charset="2"/>
              <a:buChar char="Ø"/>
            </a:pPr>
            <a:endParaRPr lang="en-US" dirty="0">
              <a:latin typeface="Arial" charset="0"/>
            </a:endParaRP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1888440"/>
              </p:ext>
            </p:extLst>
          </p:nvPr>
        </p:nvGraphicFramePr>
        <p:xfrm>
          <a:off x="1895617" y="490169"/>
          <a:ext cx="6767369" cy="34740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7" name="Worksheet" r:id="rId3" imgW="9042400" imgH="3149600" progId="Excel.Sheet.8">
                  <p:embed/>
                </p:oleObj>
              </mc:Choice>
              <mc:Fallback>
                <p:oleObj name="Worksheet" r:id="rId3" imgW="9042400" imgH="314960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95617" y="490169"/>
                        <a:ext cx="6767369" cy="3474042"/>
                      </a:xfrm>
                      <a:prstGeom prst="rect">
                        <a:avLst/>
                      </a:prstGeom>
                      <a:ln w="19050" cmpd="sng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30411104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Allocation of 2016-17 Ending Fund Balance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200" b="1" dirty="0">
                <a:latin typeface="Arial" charset="0"/>
                <a:ea typeface="ＭＳ Ｐゴシック" charset="0"/>
                <a:cs typeface="ＭＳ Ｐゴシック" charset="0"/>
              </a:rPr>
              <a:t>2016-17 </a:t>
            </a:r>
            <a:r>
              <a:rPr lang="en-US" sz="2200" b="1" dirty="0" smtClean="0">
                <a:latin typeface="Arial" charset="0"/>
                <a:ea typeface="ＭＳ Ｐゴシック" charset="0"/>
                <a:cs typeface="ＭＳ Ｐゴシック" charset="0"/>
              </a:rPr>
              <a:t>Ending Fund Balance </a:t>
            </a:r>
            <a:r>
              <a:rPr lang="en-US" sz="2200" b="1" dirty="0">
                <a:latin typeface="Arial" charset="0"/>
                <a:ea typeface="ＭＳ Ｐゴシック" charset="0"/>
                <a:cs typeface="ＭＳ Ｐゴシック" charset="0"/>
              </a:rPr>
              <a:t>		</a:t>
            </a:r>
            <a:r>
              <a:rPr lang="en-US" sz="2200" b="1" dirty="0" smtClean="0">
                <a:latin typeface="Arial" charset="0"/>
                <a:ea typeface="ＭＳ Ｐゴシック" charset="0"/>
                <a:cs typeface="ＭＳ Ｐゴシック" charset="0"/>
              </a:rPr>
              <a:t>$ </a:t>
            </a:r>
            <a:r>
              <a:rPr lang="en-US" sz="2200" b="1" dirty="0">
                <a:latin typeface="Arial" charset="0"/>
                <a:ea typeface="ＭＳ Ｐゴシック" charset="0"/>
                <a:cs typeface="ＭＳ Ｐゴシック" charset="0"/>
              </a:rPr>
              <a:t>48.8M </a:t>
            </a:r>
            <a:endParaRPr lang="en-US" sz="2200" b="1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buNone/>
            </a:pPr>
            <a:endParaRPr lang="en-US" sz="2200" b="1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>
              <a:buClr>
                <a:srgbClr val="82110B"/>
              </a:buClr>
              <a:buFont typeface="Wingdings" charset="2"/>
              <a:buChar char="u"/>
            </a:pPr>
            <a:r>
              <a:rPr lang="en-US" sz="1500" dirty="0">
                <a:latin typeface="Arial" charset="0"/>
                <a:ea typeface="ＭＳ Ｐゴシック" charset="0"/>
              </a:rPr>
              <a:t>Colleges &amp; Central Services B budget </a:t>
            </a:r>
            <a:r>
              <a:rPr lang="en-US" sz="1500" dirty="0" smtClean="0">
                <a:latin typeface="Arial" charset="0"/>
                <a:ea typeface="ＭＳ Ｐゴシック" charset="0"/>
              </a:rPr>
              <a:t>carryover</a:t>
            </a:r>
            <a:r>
              <a:rPr lang="en-US" sz="1700" dirty="0" smtClean="0">
                <a:latin typeface="Arial" charset="0"/>
                <a:ea typeface="ＭＳ Ｐゴシック" charset="0"/>
              </a:rPr>
              <a:t>	                </a:t>
            </a:r>
            <a:r>
              <a:rPr lang="en-US" sz="2200" dirty="0" smtClean="0">
                <a:latin typeface="Arial" charset="0"/>
                <a:ea typeface="ＭＳ Ｐゴシック" charset="0"/>
              </a:rPr>
              <a:t>$ </a:t>
            </a:r>
            <a:r>
              <a:rPr lang="en-US" sz="2200" dirty="0">
                <a:latin typeface="Arial" charset="0"/>
                <a:ea typeface="ＭＳ Ｐゴシック" charset="0"/>
              </a:rPr>
              <a:t>12.3M  </a:t>
            </a:r>
          </a:p>
          <a:p>
            <a:pPr lvl="1">
              <a:buClr>
                <a:srgbClr val="82110B"/>
              </a:buClr>
              <a:buFont typeface="Wingdings" charset="0"/>
              <a:buChar char="q"/>
            </a:pPr>
            <a:endParaRPr lang="en-US" sz="2200" dirty="0">
              <a:latin typeface="Arial" charset="0"/>
              <a:ea typeface="ＭＳ Ｐゴシック" charset="0"/>
            </a:endParaRPr>
          </a:p>
          <a:p>
            <a:pPr lvl="1">
              <a:spcBef>
                <a:spcPct val="0"/>
              </a:spcBef>
              <a:buClr>
                <a:srgbClr val="82110B"/>
              </a:buClr>
              <a:buFont typeface="Wingdings" charset="2"/>
              <a:buChar char="u"/>
            </a:pPr>
            <a:r>
              <a:rPr lang="en-US" sz="1500" dirty="0">
                <a:latin typeface="Arial" charset="0"/>
                <a:ea typeface="ＭＳ Ｐゴシック" charset="0"/>
              </a:rPr>
              <a:t>District-wide carryover (negotiated contract items,</a:t>
            </a:r>
          </a:p>
          <a:p>
            <a:pPr lvl="1">
              <a:spcBef>
                <a:spcPct val="0"/>
              </a:spcBef>
              <a:buClr>
                <a:srgbClr val="82110B"/>
              </a:buClr>
              <a:buNone/>
            </a:pPr>
            <a:r>
              <a:rPr lang="en-US" sz="1500" dirty="0">
                <a:latin typeface="Arial" charset="0"/>
                <a:ea typeface="ＭＳ Ｐゴシック" charset="0"/>
              </a:rPr>
              <a:t>            </a:t>
            </a:r>
            <a:r>
              <a:rPr lang="en-US" sz="1500" dirty="0" smtClean="0">
                <a:latin typeface="Arial" charset="0"/>
                <a:ea typeface="ＭＳ Ｐゴシック" charset="0"/>
              </a:rPr>
              <a:t>EIS</a:t>
            </a:r>
            <a:r>
              <a:rPr lang="en-US" sz="1500" dirty="0">
                <a:latin typeface="Arial" charset="0"/>
                <a:ea typeface="ＭＳ Ｐゴシック" charset="0"/>
              </a:rPr>
              <a:t>/ETS backfill and encumbrance </a:t>
            </a:r>
            <a:r>
              <a:rPr lang="en-US" sz="1500" dirty="0" err="1">
                <a:latin typeface="Arial" charset="0"/>
                <a:ea typeface="ＭＳ Ｐゴシック" charset="0"/>
              </a:rPr>
              <a:t>carryforwards</a:t>
            </a:r>
            <a:r>
              <a:rPr lang="en-US" sz="1500" dirty="0">
                <a:latin typeface="Arial" charset="0"/>
                <a:ea typeface="ＭＳ Ｐゴシック" charset="0"/>
              </a:rPr>
              <a:t>) </a:t>
            </a:r>
            <a:r>
              <a:rPr lang="en-US" sz="1500" dirty="0" smtClean="0">
                <a:latin typeface="Arial" charset="0"/>
                <a:ea typeface="ＭＳ Ｐゴシック" charset="0"/>
              </a:rPr>
              <a:t>       </a:t>
            </a:r>
            <a:r>
              <a:rPr lang="en-US" sz="2200" dirty="0" smtClean="0">
                <a:latin typeface="Arial" charset="0"/>
                <a:ea typeface="ＭＳ Ｐゴシック" charset="0"/>
              </a:rPr>
              <a:t>$   </a:t>
            </a:r>
            <a:r>
              <a:rPr lang="en-US" sz="2200" dirty="0">
                <a:latin typeface="Arial" charset="0"/>
                <a:ea typeface="ＭＳ Ｐゴシック" charset="0"/>
              </a:rPr>
              <a:t>2.8M </a:t>
            </a:r>
          </a:p>
          <a:p>
            <a:pPr lvl="1">
              <a:spcBef>
                <a:spcPct val="0"/>
              </a:spcBef>
              <a:buClr>
                <a:srgbClr val="82110B"/>
              </a:buClr>
              <a:buNone/>
            </a:pPr>
            <a:endParaRPr lang="en-US" sz="2200" dirty="0">
              <a:latin typeface="Arial" charset="0"/>
              <a:ea typeface="ＭＳ Ｐゴシック" charset="0"/>
            </a:endParaRPr>
          </a:p>
          <a:p>
            <a:pPr lvl="1">
              <a:buClr>
                <a:srgbClr val="82110B"/>
              </a:buClr>
              <a:buFont typeface="Wingdings" charset="2"/>
              <a:buChar char="u"/>
            </a:pPr>
            <a:r>
              <a:rPr lang="en-US" sz="1500" dirty="0">
                <a:latin typeface="Arial" charset="0"/>
                <a:ea typeface="ＭＳ Ｐゴシック" charset="0"/>
              </a:rPr>
              <a:t>Maintain district’</a:t>
            </a:r>
            <a:r>
              <a:rPr lang="en-US" altLang="ja-JP" sz="1500" dirty="0">
                <a:latin typeface="Arial" charset="0"/>
                <a:ea typeface="ＭＳ Ｐゴシック" charset="0"/>
              </a:rPr>
              <a:t>s budgeted 5% reserve</a:t>
            </a:r>
            <a:r>
              <a:rPr lang="en-US" altLang="ja-JP" sz="2200" dirty="0">
                <a:latin typeface="Arial" charset="0"/>
                <a:ea typeface="ＭＳ Ｐゴシック" charset="0"/>
              </a:rPr>
              <a:t>	 	</a:t>
            </a:r>
            <a:r>
              <a:rPr lang="en-US" altLang="ja-JP" sz="2200" dirty="0" smtClean="0">
                <a:latin typeface="Arial" charset="0"/>
                <a:ea typeface="ＭＳ Ｐゴシック" charset="0"/>
              </a:rPr>
              <a:t>$ </a:t>
            </a:r>
            <a:r>
              <a:rPr lang="en-US" altLang="ja-JP" sz="2200" dirty="0">
                <a:latin typeface="Arial" charset="0"/>
                <a:ea typeface="ＭＳ Ｐゴシック" charset="0"/>
              </a:rPr>
              <a:t>10.0M </a:t>
            </a:r>
            <a:endParaRPr lang="en-US" altLang="ja-JP" sz="2200" dirty="0" smtClean="0">
              <a:latin typeface="Arial" charset="0"/>
              <a:ea typeface="ＭＳ Ｐゴシック" charset="0"/>
            </a:endParaRPr>
          </a:p>
          <a:p>
            <a:pPr marL="228600" lvl="1" indent="0">
              <a:buClr>
                <a:srgbClr val="82110B"/>
              </a:buClr>
              <a:buNone/>
            </a:pPr>
            <a:endParaRPr lang="en-US" sz="2200" dirty="0">
              <a:latin typeface="Arial" charset="0"/>
              <a:ea typeface="ＭＳ Ｐゴシック" charset="0"/>
            </a:endParaRPr>
          </a:p>
          <a:p>
            <a:pPr lvl="1">
              <a:buClr>
                <a:srgbClr val="82110B"/>
              </a:buClr>
              <a:buFont typeface="Wingdings" charset="2"/>
              <a:buChar char="u"/>
            </a:pPr>
            <a:r>
              <a:rPr lang="en-US" sz="1800" b="1" dirty="0">
                <a:latin typeface="Arial" charset="0"/>
                <a:ea typeface="ＭＳ Ｐゴシック" charset="0"/>
              </a:rPr>
              <a:t>Stability </a:t>
            </a:r>
            <a:r>
              <a:rPr lang="en-US" sz="1800" b="1" dirty="0" smtClean="0">
                <a:latin typeface="Arial" charset="0"/>
                <a:ea typeface="ＭＳ Ｐゴシック" charset="0"/>
              </a:rPr>
              <a:t>Fund                                                       </a:t>
            </a:r>
            <a:r>
              <a:rPr lang="en-US" sz="2200" b="1" dirty="0" smtClean="0">
                <a:latin typeface="Arial" charset="0"/>
                <a:ea typeface="ＭＳ Ｐゴシック" charset="0"/>
              </a:rPr>
              <a:t>$ </a:t>
            </a:r>
            <a:r>
              <a:rPr lang="en-US" sz="2200" b="1" dirty="0">
                <a:latin typeface="Arial" charset="0"/>
                <a:ea typeface="ＭＳ Ｐゴシック" charset="0"/>
              </a:rPr>
              <a:t>23.7M </a:t>
            </a:r>
          </a:p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097548" y="2580968"/>
            <a:ext cx="643193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097548" y="5293032"/>
            <a:ext cx="643193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713366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2017-18 Projected Ending Fund Balance: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5617" y="1905000"/>
            <a:ext cx="6767369" cy="4953000"/>
          </a:xfrm>
        </p:spPr>
        <p:txBody>
          <a:bodyPr>
            <a:noAutofit/>
          </a:bodyPr>
          <a:lstStyle/>
          <a:p>
            <a:pPr marL="0" indent="0">
              <a:spcBef>
                <a:spcPct val="20000"/>
              </a:spcBef>
              <a:buNone/>
            </a:pPr>
            <a:r>
              <a:rPr lang="en-US" sz="1800" b="1" dirty="0">
                <a:latin typeface="Arial" charset="0"/>
              </a:rPr>
              <a:t>Beginning Fund Balance July 1, </a:t>
            </a:r>
            <a:r>
              <a:rPr lang="en-US" sz="1800" b="1" dirty="0" smtClean="0">
                <a:latin typeface="Arial" charset="0"/>
              </a:rPr>
              <a:t>2017		$  48.8M</a:t>
            </a:r>
            <a:endParaRPr lang="en-US" sz="1800" b="1" dirty="0">
              <a:latin typeface="Arial" charset="0"/>
            </a:endParaRPr>
          </a:p>
          <a:p>
            <a:pPr marL="0" indent="0">
              <a:spcBef>
                <a:spcPct val="20000"/>
              </a:spcBef>
              <a:buNone/>
            </a:pPr>
            <a:r>
              <a:rPr lang="en-US" sz="1800" dirty="0">
                <a:latin typeface="Arial" charset="0"/>
              </a:rPr>
              <a:t>	</a:t>
            </a:r>
            <a:r>
              <a:rPr lang="en-US" sz="1800" dirty="0" smtClean="0">
                <a:latin typeface="Arial" charset="0"/>
              </a:rPr>
              <a:t>Plus</a:t>
            </a:r>
            <a:r>
              <a:rPr lang="en-US" sz="1800" dirty="0">
                <a:latin typeface="Arial" charset="0"/>
              </a:rPr>
              <a:t>: </a:t>
            </a:r>
            <a:r>
              <a:rPr lang="en-US" sz="1800" dirty="0" smtClean="0">
                <a:latin typeface="Arial" charset="0"/>
              </a:rPr>
              <a:t>Revenue				  188.9M</a:t>
            </a:r>
            <a:endParaRPr lang="en-US" sz="1800" dirty="0">
              <a:latin typeface="Arial" charset="0"/>
            </a:endParaRPr>
          </a:p>
          <a:p>
            <a:pPr marL="0" indent="0">
              <a:spcBef>
                <a:spcPct val="20000"/>
              </a:spcBef>
              <a:buNone/>
            </a:pPr>
            <a:r>
              <a:rPr lang="en-US" sz="1800" dirty="0" smtClean="0">
                <a:latin typeface="Arial" charset="0"/>
              </a:rPr>
              <a:t>	Less</a:t>
            </a:r>
            <a:r>
              <a:rPr lang="en-US" sz="1800" dirty="0">
                <a:latin typeface="Arial" charset="0"/>
              </a:rPr>
              <a:t>: Expenses 		</a:t>
            </a:r>
            <a:r>
              <a:rPr lang="en-US" sz="1800" dirty="0" smtClean="0">
                <a:latin typeface="Arial" charset="0"/>
              </a:rPr>
              <a:t>                               192.8M</a:t>
            </a:r>
            <a:endParaRPr lang="en-US" sz="1800" dirty="0">
              <a:latin typeface="Arial" charset="0"/>
            </a:endParaRPr>
          </a:p>
          <a:p>
            <a:pPr marL="0" indent="0">
              <a:spcBef>
                <a:spcPct val="20000"/>
              </a:spcBef>
              <a:buNone/>
            </a:pPr>
            <a:r>
              <a:rPr lang="en-US" sz="1800" dirty="0">
                <a:latin typeface="Arial" charset="0"/>
              </a:rPr>
              <a:t>	</a:t>
            </a:r>
            <a:r>
              <a:rPr lang="en-US" sz="1800" dirty="0" smtClean="0">
                <a:latin typeface="Arial" charset="0"/>
              </a:rPr>
              <a:t>Less</a:t>
            </a:r>
            <a:r>
              <a:rPr lang="en-US" sz="1800" dirty="0">
                <a:latin typeface="Arial" charset="0"/>
              </a:rPr>
              <a:t>: Transfers </a:t>
            </a:r>
            <a:r>
              <a:rPr lang="en-US" sz="1800" dirty="0" smtClean="0">
                <a:latin typeface="Arial" charset="0"/>
              </a:rPr>
              <a:t>Out                                           </a:t>
            </a:r>
            <a:r>
              <a:rPr lang="en-US" sz="1800" u="sng" dirty="0" smtClean="0">
                <a:latin typeface="Arial" charset="0"/>
              </a:rPr>
              <a:t>    6.5M</a:t>
            </a:r>
            <a:endParaRPr lang="en-US" sz="1800" u="sng" dirty="0">
              <a:latin typeface="Arial" charset="0"/>
            </a:endParaRPr>
          </a:p>
          <a:p>
            <a:pPr marL="0" indent="0">
              <a:spcBef>
                <a:spcPct val="20000"/>
              </a:spcBef>
              <a:buNone/>
            </a:pPr>
            <a:r>
              <a:rPr lang="en-US" sz="1800" b="1" dirty="0" smtClean="0">
                <a:latin typeface="Arial" charset="0"/>
              </a:rPr>
              <a:t>Projected </a:t>
            </a:r>
            <a:r>
              <a:rPr lang="en-US" sz="1800" b="1" dirty="0">
                <a:latin typeface="Arial" charset="0"/>
              </a:rPr>
              <a:t>Structural </a:t>
            </a:r>
            <a:r>
              <a:rPr lang="en-US" sz="1800" b="1" dirty="0" smtClean="0">
                <a:latin typeface="Arial" charset="0"/>
              </a:rPr>
              <a:t>Deficit </a:t>
            </a:r>
            <a:r>
              <a:rPr lang="en-US" sz="1800" dirty="0" smtClean="0">
                <a:latin typeface="Arial" charset="0"/>
              </a:rPr>
              <a:t>                                        </a:t>
            </a:r>
            <a:r>
              <a:rPr lang="en-US" sz="1800" b="1" dirty="0" smtClean="0">
                <a:solidFill>
                  <a:srgbClr val="C00000"/>
                </a:solidFill>
                <a:latin typeface="Arial" charset="0"/>
              </a:rPr>
              <a:t>$</a:t>
            </a:r>
            <a:r>
              <a:rPr lang="en-US" sz="1800" b="1" dirty="0">
                <a:solidFill>
                  <a:srgbClr val="C00000"/>
                </a:solidFill>
                <a:latin typeface="Arial" charset="0"/>
              </a:rPr>
              <a:t>(10.4M)</a:t>
            </a:r>
          </a:p>
          <a:p>
            <a:pPr marL="0" indent="0">
              <a:spcBef>
                <a:spcPct val="20000"/>
              </a:spcBef>
              <a:buNone/>
            </a:pPr>
            <a:r>
              <a:rPr lang="en-US" sz="1800" dirty="0">
                <a:latin typeface="Arial" charset="0"/>
              </a:rPr>
              <a:t>	</a:t>
            </a:r>
            <a:r>
              <a:rPr lang="en-US" sz="1800" dirty="0" smtClean="0">
                <a:latin typeface="Arial" charset="0"/>
              </a:rPr>
              <a:t>Plus</a:t>
            </a:r>
            <a:r>
              <a:rPr lang="en-US" sz="1800" dirty="0">
                <a:latin typeface="Arial" charset="0"/>
              </a:rPr>
              <a:t>: One-Time District-wide </a:t>
            </a:r>
            <a:r>
              <a:rPr lang="en-US" sz="1800" dirty="0" smtClean="0">
                <a:latin typeface="Arial" charset="0"/>
              </a:rPr>
              <a:t>savings                </a:t>
            </a:r>
            <a:r>
              <a:rPr lang="en-US" sz="1800" u="sng" dirty="0" smtClean="0">
                <a:latin typeface="Arial" charset="0"/>
              </a:rPr>
              <a:t>    1.0M</a:t>
            </a:r>
          </a:p>
          <a:p>
            <a:pPr marL="0" indent="0">
              <a:spcBef>
                <a:spcPct val="20000"/>
              </a:spcBef>
              <a:buNone/>
            </a:pPr>
            <a:r>
              <a:rPr lang="en-US" sz="1800" b="1" dirty="0" smtClean="0">
                <a:latin typeface="Arial" charset="0"/>
              </a:rPr>
              <a:t>Net </a:t>
            </a:r>
            <a:r>
              <a:rPr lang="en-US" sz="1800" b="1" dirty="0">
                <a:latin typeface="Arial" charset="0"/>
              </a:rPr>
              <a:t>Change - Projected Fund </a:t>
            </a:r>
            <a:r>
              <a:rPr lang="en-US" sz="1800" b="1" dirty="0" smtClean="0">
                <a:latin typeface="Arial" charset="0"/>
              </a:rPr>
              <a:t>Balance                       $   (</a:t>
            </a:r>
            <a:r>
              <a:rPr lang="en-US" sz="1800" b="1" dirty="0">
                <a:latin typeface="Arial" charset="0"/>
              </a:rPr>
              <a:t>9.4M</a:t>
            </a:r>
            <a:r>
              <a:rPr lang="en-US" sz="1800" dirty="0" smtClean="0">
                <a:latin typeface="Arial" charset="0"/>
              </a:rPr>
              <a:t>)</a:t>
            </a:r>
          </a:p>
          <a:p>
            <a:pPr marL="0" indent="0">
              <a:spcBef>
                <a:spcPct val="20000"/>
              </a:spcBef>
              <a:buNone/>
            </a:pPr>
            <a:r>
              <a:rPr lang="en-US" sz="1800" b="1" dirty="0" smtClean="0">
                <a:latin typeface="Arial" charset="0"/>
              </a:rPr>
              <a:t>Projected </a:t>
            </a:r>
            <a:r>
              <a:rPr lang="en-US" sz="1800" b="1" dirty="0">
                <a:latin typeface="Arial" charset="0"/>
              </a:rPr>
              <a:t>Ending Fund Balance (</a:t>
            </a:r>
            <a:r>
              <a:rPr lang="en-US" sz="1800" b="1" dirty="0" smtClean="0">
                <a:latin typeface="Arial" charset="0"/>
              </a:rPr>
              <a:t>June </a:t>
            </a:r>
            <a:r>
              <a:rPr lang="en-US" sz="1800" b="1" dirty="0">
                <a:latin typeface="Arial" charset="0"/>
              </a:rPr>
              <a:t>30, </a:t>
            </a:r>
            <a:r>
              <a:rPr lang="en-US" sz="1800" b="1" dirty="0" smtClean="0">
                <a:latin typeface="Arial" charset="0"/>
              </a:rPr>
              <a:t>2018)      </a:t>
            </a:r>
            <a:r>
              <a:rPr lang="en-US" sz="1800" b="1" dirty="0" smtClean="0">
                <a:solidFill>
                  <a:srgbClr val="0000FF"/>
                </a:solidFill>
                <a:latin typeface="Arial" charset="0"/>
              </a:rPr>
              <a:t>$   39.4M</a:t>
            </a:r>
            <a:endParaRPr lang="en-US" sz="1800" dirty="0">
              <a:solidFill>
                <a:srgbClr val="0000FF"/>
              </a:solidFill>
              <a:latin typeface="Arial" charset="0"/>
            </a:endParaRPr>
          </a:p>
          <a:p>
            <a:pPr marL="0" indent="0">
              <a:spcAft>
                <a:spcPts val="200"/>
              </a:spcAft>
              <a:buNone/>
            </a:pPr>
            <a:r>
              <a:rPr lang="en-US" sz="1800" dirty="0" smtClean="0">
                <a:latin typeface="Arial" charset="0"/>
              </a:rPr>
              <a:t>Fund </a:t>
            </a:r>
            <a:r>
              <a:rPr lang="en-US" sz="1800" dirty="0">
                <a:latin typeface="Arial" charset="0"/>
              </a:rPr>
              <a:t>Balance </a:t>
            </a:r>
            <a:r>
              <a:rPr lang="en-US" sz="1800" dirty="0" smtClean="0">
                <a:latin typeface="Arial" charset="0"/>
              </a:rPr>
              <a:t>Allocation:</a:t>
            </a:r>
          </a:p>
          <a:p>
            <a:pPr marL="0" indent="0">
              <a:spcAft>
                <a:spcPts val="200"/>
              </a:spcAft>
              <a:buNone/>
            </a:pPr>
            <a:r>
              <a:rPr lang="en-US" sz="1800" dirty="0" smtClean="0">
                <a:latin typeface="Arial" charset="0"/>
              </a:rPr>
              <a:t>	College </a:t>
            </a:r>
            <a:r>
              <a:rPr lang="en-US" sz="1800" dirty="0">
                <a:latin typeface="Arial" charset="0"/>
              </a:rPr>
              <a:t>&amp; Central Services </a:t>
            </a:r>
            <a:r>
              <a:rPr lang="en-US" sz="1800" dirty="0" err="1" smtClean="0">
                <a:latin typeface="Arial" charset="0"/>
              </a:rPr>
              <a:t>Carryforwards</a:t>
            </a:r>
            <a:r>
              <a:rPr lang="en-US" sz="1800" dirty="0" smtClean="0">
                <a:latin typeface="Arial" charset="0"/>
              </a:rPr>
              <a:t>      $   12.3M 	District</a:t>
            </a:r>
            <a:r>
              <a:rPr lang="en-US" sz="1800" dirty="0">
                <a:latin typeface="Arial" charset="0"/>
              </a:rPr>
              <a:t>-wide </a:t>
            </a:r>
            <a:r>
              <a:rPr lang="en-US" sz="1800" dirty="0" err="1" smtClean="0">
                <a:latin typeface="Arial" charset="0"/>
              </a:rPr>
              <a:t>Carryforward</a:t>
            </a:r>
            <a:r>
              <a:rPr lang="en-US" sz="1800" dirty="0" smtClean="0">
                <a:latin typeface="Arial" charset="0"/>
              </a:rPr>
              <a:t>                                      2.8M </a:t>
            </a:r>
            <a:r>
              <a:rPr lang="en-US" sz="1800" dirty="0">
                <a:latin typeface="Arial" charset="0"/>
              </a:rPr>
              <a:t>	Required 5% Budgeted Reserve		</a:t>
            </a:r>
            <a:r>
              <a:rPr lang="en-US" sz="1800" dirty="0" smtClean="0">
                <a:latin typeface="Arial" charset="0"/>
              </a:rPr>
              <a:t>       </a:t>
            </a:r>
            <a:r>
              <a:rPr lang="en-US" sz="1800" u="sng" dirty="0" smtClean="0">
                <a:latin typeface="Arial" charset="0"/>
              </a:rPr>
              <a:t>9.9M</a:t>
            </a:r>
            <a:endParaRPr lang="en-US" sz="1800" u="sng" dirty="0">
              <a:latin typeface="Arial" charset="0"/>
            </a:endParaRPr>
          </a:p>
          <a:p>
            <a:pPr marL="0" indent="0">
              <a:spcBef>
                <a:spcPts val="475"/>
              </a:spcBef>
              <a:spcAft>
                <a:spcPts val="200"/>
              </a:spcAft>
              <a:buNone/>
            </a:pPr>
            <a:r>
              <a:rPr lang="en-US" sz="1800" b="1" dirty="0" smtClean="0">
                <a:latin typeface="Arial" charset="0"/>
              </a:rPr>
              <a:t>Projected </a:t>
            </a:r>
            <a:r>
              <a:rPr lang="en-US" sz="1800" b="1" dirty="0">
                <a:latin typeface="Arial" charset="0"/>
              </a:rPr>
              <a:t>Stability Fund at June 30, 2018 	            </a:t>
            </a:r>
            <a:r>
              <a:rPr lang="en-US" sz="1800" b="1" dirty="0" smtClean="0">
                <a:latin typeface="Arial" charset="0"/>
              </a:rPr>
              <a:t>   $   </a:t>
            </a:r>
            <a:r>
              <a:rPr lang="en-US" sz="1800" b="1" dirty="0">
                <a:latin typeface="Arial" charset="0"/>
              </a:rPr>
              <a:t>14.4M</a:t>
            </a: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93784903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9467" y="1932479"/>
            <a:ext cx="7315200" cy="4426782"/>
          </a:xfrm>
        </p:spPr>
        <p:txBody>
          <a:bodyPr>
            <a:normAutofit fontScale="92500"/>
          </a:bodyPr>
          <a:lstStyle/>
          <a:p>
            <a:r>
              <a:rPr lang="en-US" sz="3200" dirty="0" smtClean="0"/>
              <a:t>Structural budget deficit of </a:t>
            </a:r>
            <a:r>
              <a:rPr lang="en-US" sz="3200" dirty="0" smtClean="0">
                <a:solidFill>
                  <a:srgbClr val="990000"/>
                </a:solidFill>
              </a:rPr>
              <a:t>-$</a:t>
            </a:r>
            <a:r>
              <a:rPr lang="en-US" sz="3200" dirty="0" smtClean="0">
                <a:solidFill>
                  <a:srgbClr val="A61E2F"/>
                </a:solidFill>
              </a:rPr>
              <a:t>10.4M </a:t>
            </a:r>
            <a:r>
              <a:rPr lang="en-US" sz="3200" dirty="0" smtClean="0"/>
              <a:t>for 2017/18.</a:t>
            </a:r>
          </a:p>
          <a:p>
            <a:r>
              <a:rPr lang="en-US" sz="3200" dirty="0" smtClean="0"/>
              <a:t>District Budget reductions strategy includes:</a:t>
            </a:r>
          </a:p>
          <a:p>
            <a:pPr lvl="2"/>
            <a:r>
              <a:rPr lang="en-US" sz="2800" dirty="0" smtClean="0">
                <a:solidFill>
                  <a:srgbClr val="990000"/>
                </a:solidFill>
              </a:rPr>
              <a:t>-$2M </a:t>
            </a:r>
            <a:r>
              <a:rPr lang="en-US" sz="2800" dirty="0" smtClean="0"/>
              <a:t>for 17/18 </a:t>
            </a:r>
          </a:p>
          <a:p>
            <a:pPr lvl="2"/>
            <a:r>
              <a:rPr lang="en-US" sz="2800" dirty="0" smtClean="0">
                <a:solidFill>
                  <a:srgbClr val="990000"/>
                </a:solidFill>
              </a:rPr>
              <a:t>-$3M </a:t>
            </a:r>
            <a:r>
              <a:rPr lang="en-US" sz="2800" dirty="0" smtClean="0"/>
              <a:t>for 18/19</a:t>
            </a:r>
          </a:p>
          <a:p>
            <a:pPr lvl="2"/>
            <a:r>
              <a:rPr lang="en-US" sz="2800" dirty="0" smtClean="0">
                <a:solidFill>
                  <a:srgbClr val="990000"/>
                </a:solidFill>
              </a:rPr>
              <a:t>-$5M </a:t>
            </a:r>
            <a:r>
              <a:rPr lang="en-US" sz="2800" dirty="0" smtClean="0"/>
              <a:t>for 19/20.</a:t>
            </a:r>
          </a:p>
          <a:p>
            <a:r>
              <a:rPr lang="en-US" sz="3200" dirty="0" smtClean="0"/>
              <a:t>Distribution of reductions is (35% Foothill, 50% De Anza, &amp; 15% District).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838467" y="339517"/>
            <a:ext cx="7610333" cy="1252667"/>
          </a:xfrm>
        </p:spPr>
        <p:txBody>
          <a:bodyPr/>
          <a:lstStyle/>
          <a:p>
            <a:r>
              <a:rPr lang="en-US" dirty="0" smtClean="0"/>
              <a:t>Background: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836926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5617" y="474134"/>
            <a:ext cx="6767369" cy="666950"/>
          </a:xfrm>
        </p:spPr>
        <p:txBody>
          <a:bodyPr/>
          <a:lstStyle/>
          <a:p>
            <a:r>
              <a:rPr lang="en-US" sz="3200" dirty="0" smtClean="0"/>
              <a:t>Foothill’s Portion of Reductions:</a:t>
            </a:r>
            <a:endParaRPr lang="en-US" sz="32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1"/>
          </p:nvPr>
        </p:nvSpPr>
        <p:spPr>
          <a:xfrm>
            <a:off x="5638799" y="1727200"/>
            <a:ext cx="3234267" cy="438636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Foothill’s portion is $700,000 for 2017/18.</a:t>
            </a:r>
          </a:p>
          <a:p>
            <a:r>
              <a:rPr lang="en-US" dirty="0" smtClean="0"/>
              <a:t>Another $1,050,000 for 2018/</a:t>
            </a:r>
            <a:r>
              <a:rPr lang="en-US" dirty="0" smtClean="0"/>
              <a:t>19 for Yr. 2.</a:t>
            </a:r>
            <a:endParaRPr lang="en-US" dirty="0" smtClean="0"/>
          </a:p>
          <a:p>
            <a:r>
              <a:rPr lang="en-US" dirty="0" smtClean="0"/>
              <a:t>*A</a:t>
            </a:r>
            <a:r>
              <a:rPr lang="en-US" dirty="0" smtClean="0"/>
              <a:t>dditional cuts for Yr. 3 </a:t>
            </a:r>
            <a:r>
              <a:rPr lang="en-US" dirty="0" smtClean="0"/>
              <a:t>of $1,750,000 for 2019/</a:t>
            </a:r>
            <a:r>
              <a:rPr lang="en-US" dirty="0" smtClean="0"/>
              <a:t>20.</a:t>
            </a:r>
            <a:endParaRPr lang="en-US" dirty="0" smtClean="0"/>
          </a:p>
          <a:p>
            <a:r>
              <a:rPr lang="en-US" dirty="0" smtClean="0"/>
              <a:t>Total is $3.5 M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sz="1800" dirty="0" smtClean="0"/>
              <a:t>*Based on FTES and financial outlook.</a:t>
            </a:r>
            <a:endParaRPr lang="en-US" sz="1800" dirty="0" smtClean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5398350"/>
              </p:ext>
            </p:extLst>
          </p:nvPr>
        </p:nvGraphicFramePr>
        <p:xfrm>
          <a:off x="1895617" y="1727200"/>
          <a:ext cx="3573850" cy="43863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8" name="Worksheet" r:id="rId3" imgW="4597400" imgH="3263900" progId="Excel.Sheet.12">
                  <p:embed/>
                </p:oleObj>
              </mc:Choice>
              <mc:Fallback>
                <p:oleObj name="Worksheet" r:id="rId3" imgW="4597400" imgH="32639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95617" y="1727200"/>
                        <a:ext cx="3573850" cy="4386364"/>
                      </a:xfrm>
                      <a:prstGeom prst="rect">
                        <a:avLst/>
                      </a:prstGeom>
                      <a:ln w="38100" cmpd="sng">
                        <a:solidFill>
                          <a:srgbClr val="A61E2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61490909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fh_main-template_fall15">
  <a:themeElements>
    <a:clrScheme name="Plaza">
      <a:dk1>
        <a:sysClr val="windowText" lastClr="000000"/>
      </a:dk1>
      <a:lt1>
        <a:sysClr val="window" lastClr="FFFFFF"/>
      </a:lt1>
      <a:dk2>
        <a:srgbClr val="333333"/>
      </a:dk2>
      <a:lt2>
        <a:srgbClr val="CCCCCC"/>
      </a:lt2>
      <a:accent1>
        <a:srgbClr val="990000"/>
      </a:accent1>
      <a:accent2>
        <a:srgbClr val="580101"/>
      </a:accent2>
      <a:accent3>
        <a:srgbClr val="E94A00"/>
      </a:accent3>
      <a:accent4>
        <a:srgbClr val="EB8F00"/>
      </a:accent4>
      <a:accent5>
        <a:srgbClr val="A4A4A4"/>
      </a:accent5>
      <a:accent6>
        <a:srgbClr val="666666"/>
      </a:accent6>
      <a:hlink>
        <a:srgbClr val="D01010"/>
      </a:hlink>
      <a:folHlink>
        <a:srgbClr val="E6682E"/>
      </a:folHlink>
    </a:clrScheme>
    <a:fontScheme name="Plaza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laza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0000"/>
                <a:satMod val="120000"/>
              </a:schemeClr>
            </a:gs>
            <a:gs pos="35000">
              <a:schemeClr val="phClr">
                <a:shade val="100000"/>
                <a:satMod val="150000"/>
              </a:schemeClr>
            </a:gs>
            <a:gs pos="70000">
              <a:schemeClr val="phClr">
                <a:tint val="100000"/>
                <a:shade val="100000"/>
                <a:satMod val="200000"/>
                <a:greenMod val="100000"/>
              </a:schemeClr>
            </a:gs>
            <a:gs pos="100000">
              <a:schemeClr val="phClr"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90500" dist="63500" dir="5400000">
              <a:srgbClr val="FFFFFF">
                <a:alpha val="65000"/>
              </a:srgbClr>
            </a:innerShdw>
          </a:effectLst>
          <a:scene3d>
            <a:camera prst="orthographicFront">
              <a:rot lat="0" lon="0" rev="0"/>
            </a:camera>
            <a:lightRig rig="twoPt" dir="r">
              <a:rot lat="0" lon="0" rev="6000000"/>
            </a:lightRig>
          </a:scene3d>
          <a:sp3d prstMaterial="matte">
            <a:bevelT w="0" h="0" prst="relaxedInset"/>
          </a:sp3d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88900" dist="38100" dir="6600000" sx="101000" sy="101000" rotWithShape="0">
              <a:srgbClr val="000000">
                <a:alpha val="50000"/>
              </a:srgbClr>
            </a:outerShdw>
          </a:effectLst>
          <a:scene3d>
            <a:camera prst="perspectiveFront" fov="3000000"/>
            <a:lightRig rig="morning" dir="tl">
              <a:rot lat="0" lon="0" rev="1800000"/>
            </a:lightRig>
          </a:scene3d>
          <a:sp3d contourW="38100" prstMaterial="softEdge">
            <a:bevelT w="25400" h="38100"/>
            <a:contourClr>
              <a:schemeClr val="phClr">
                <a:tint val="6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fh_main-template_fall15</Template>
  <TotalTime>36781</TotalTime>
  <Words>1121</Words>
  <Application>Microsoft Macintosh PowerPoint</Application>
  <PresentationFormat>On-screen Show (4:3)</PresentationFormat>
  <Paragraphs>171</Paragraphs>
  <Slides>23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fh_main-template_fall15</vt:lpstr>
      <vt:lpstr>Worksheet</vt:lpstr>
      <vt:lpstr>Budget Overview Town Hall Meeting</vt:lpstr>
      <vt:lpstr>Overview:</vt:lpstr>
      <vt:lpstr>Historical and Current Resident/Non-Resident Enrollment  </vt:lpstr>
      <vt:lpstr>PowerPoint Presentation</vt:lpstr>
      <vt:lpstr>PowerPoint Presentation</vt:lpstr>
      <vt:lpstr>Allocation of 2016-17 Ending Fund Balance </vt:lpstr>
      <vt:lpstr>2017-18 Projected Ending Fund Balance:</vt:lpstr>
      <vt:lpstr>Background: </vt:lpstr>
      <vt:lpstr>Foothill’s Portion of Reductions:</vt:lpstr>
      <vt:lpstr>Portion of Reductions (continued):</vt:lpstr>
      <vt:lpstr>2017-18 Non-teaching “A” &amp; “B” Budget Amounts</vt:lpstr>
      <vt:lpstr>Foothill College-General Fund (proposed targets) by division:</vt:lpstr>
      <vt:lpstr>Things that we are doing to help our enrollment.</vt:lpstr>
      <vt:lpstr>New programs and events planned for outreach to specific populations:</vt:lpstr>
      <vt:lpstr>Guiding Principles and Strategies for Reductions:</vt:lpstr>
      <vt:lpstr>Principles continued….</vt:lpstr>
      <vt:lpstr>Other Important Principles:</vt:lpstr>
      <vt:lpstr>Things to consider: </vt:lpstr>
      <vt:lpstr>More things to consider:</vt:lpstr>
      <vt:lpstr>Strategies for Budget Reductions:</vt:lpstr>
      <vt:lpstr>Timeline: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FHDA</dc:creator>
  <cp:lastModifiedBy>Bret  Watson</cp:lastModifiedBy>
  <cp:revision>186</cp:revision>
  <cp:lastPrinted>2017-09-08T17:41:15Z</cp:lastPrinted>
  <dcterms:created xsi:type="dcterms:W3CDTF">2016-11-16T21:24:22Z</dcterms:created>
  <dcterms:modified xsi:type="dcterms:W3CDTF">2017-10-31T00:09:39Z</dcterms:modified>
</cp:coreProperties>
</file>