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5"/>
  </p:notesMasterIdLst>
  <p:sldIdLst>
    <p:sldId id="256" r:id="rId2"/>
    <p:sldId id="264" r:id="rId3"/>
    <p:sldId id="286" r:id="rId4"/>
    <p:sldId id="263" r:id="rId5"/>
    <p:sldId id="288" r:id="rId6"/>
    <p:sldId id="289" r:id="rId7"/>
    <p:sldId id="290" r:id="rId8"/>
    <p:sldId id="284" r:id="rId9"/>
    <p:sldId id="265" r:id="rId10"/>
    <p:sldId id="281" r:id="rId11"/>
    <p:sldId id="287" r:id="rId12"/>
    <p:sldId id="273" r:id="rId13"/>
    <p:sldId id="26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80B"/>
    <a:srgbClr val="FF9900"/>
    <a:srgbClr val="A61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9" autoAdjust="0"/>
    <p:restoredTop sz="94647"/>
  </p:normalViewPr>
  <p:slideViewPr>
    <p:cSldViewPr snapToGrid="0" snapToObjects="1">
      <p:cViewPr varScale="1">
        <p:scale>
          <a:sx n="170" d="100"/>
          <a:sy n="170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2197-2A62-4741-B0C8-CA71E254C045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1FA7-A63C-9941-A6BC-1EB922D1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Managed Hiring.</a:t>
            </a:r>
          </a:p>
          <a:p>
            <a:r>
              <a:rPr lang="en-US" dirty="0" smtClean="0"/>
              <a:t>-Evaluate</a:t>
            </a:r>
            <a:r>
              <a:rPr lang="en-US" baseline="0" dirty="0" smtClean="0"/>
              <a:t> on a case by case basis the vacant positions.</a:t>
            </a:r>
          </a:p>
          <a:p>
            <a:r>
              <a:rPr lang="en-US" baseline="0" dirty="0" smtClean="0"/>
              <a:t>-Full-time faculty want to be strategic.  Look at FON and hire some full-time faculty in order to maximize enrollment.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Tightening of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Fund 115 look at Apprenticeship (move remaining portion of coordinator from Fund 114).</a:t>
            </a:r>
          </a:p>
          <a:p>
            <a:r>
              <a:rPr lang="en-US" baseline="0" dirty="0" smtClean="0"/>
              <a:t>Executive Director of Facilities (move part of position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10% to facilities rental).</a:t>
            </a:r>
          </a:p>
          <a:p>
            <a:r>
              <a:rPr lang="en-US" baseline="0" dirty="0" smtClean="0"/>
              <a:t>Food Services and KJ’s revenue to offset costs of a position.</a:t>
            </a:r>
          </a:p>
          <a:p>
            <a:r>
              <a:rPr lang="en-US" baseline="0" dirty="0" smtClean="0"/>
              <a:t>Move </a:t>
            </a:r>
            <a:r>
              <a:rPr lang="en-US" baseline="0" dirty="0" err="1" smtClean="0"/>
              <a:t>EcoPass</a:t>
            </a:r>
            <a:r>
              <a:rPr lang="en-US" baseline="0" dirty="0" smtClean="0"/>
              <a:t>/Clipper Card program to Fund 115</a:t>
            </a:r>
          </a:p>
          <a:p>
            <a:r>
              <a:rPr lang="en-US" baseline="0" dirty="0" smtClean="0"/>
              <a:t>Move Printing Services to Fund 115 (move 25%-50% of coordinator’s position)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Categorical Programs-Guided Pathways, SSSP, Strong Workforce, Student Equity-where possible hire positions to support student services, leave vacancies unfilled and eventually give up those positions to fulfill cuts.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Foundation (support additional expenses for Gay Krause/support staff) utilizing Foundation Funds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Vacant </a:t>
            </a:r>
            <a:r>
              <a:rPr lang="en-US" dirty="0" err="1" smtClean="0"/>
              <a:t>positons</a:t>
            </a:r>
            <a:r>
              <a:rPr lang="en-US" dirty="0" smtClean="0"/>
              <a:t> include:</a:t>
            </a:r>
          </a:p>
          <a:p>
            <a:r>
              <a:rPr lang="en-US" dirty="0" smtClean="0"/>
              <a:t>VP</a:t>
            </a:r>
            <a:r>
              <a:rPr lang="en-US" baseline="0" dirty="0" smtClean="0"/>
              <a:t> Finance</a:t>
            </a:r>
          </a:p>
          <a:p>
            <a:r>
              <a:rPr lang="en-US" dirty="0" smtClean="0"/>
              <a:t>AVP Finance</a:t>
            </a:r>
          </a:p>
          <a:p>
            <a:r>
              <a:rPr lang="en-US" dirty="0" smtClean="0"/>
              <a:t>President’s Assistant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Librarian, Equity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Technician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Services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Dean, Student Affairs &amp; Act   </a:t>
            </a:r>
          </a:p>
          <a:p>
            <a:endParaRPr lang="en-US" dirty="0" smtClean="0"/>
          </a:p>
          <a:p>
            <a:r>
              <a:rPr lang="en-US" dirty="0" smtClean="0"/>
              <a:t>Positions for</a:t>
            </a:r>
            <a:r>
              <a:rPr lang="en-US" baseline="0" dirty="0" smtClean="0"/>
              <a:t> possible movement:</a:t>
            </a:r>
          </a:p>
          <a:p>
            <a:r>
              <a:rPr lang="en-US" baseline="0" dirty="0" smtClean="0"/>
              <a:t>AVP Workforce Development to Strong Workforce</a:t>
            </a:r>
          </a:p>
          <a:p>
            <a:r>
              <a:rPr lang="en-US" dirty="0" smtClean="0"/>
              <a:t>Program </a:t>
            </a:r>
            <a:r>
              <a:rPr lang="en-US" dirty="0" err="1" smtClean="0"/>
              <a:t>Coord</a:t>
            </a:r>
            <a:r>
              <a:rPr lang="en-US" dirty="0" smtClean="0"/>
              <a:t> II (Workforce) to Strong Workforce</a:t>
            </a:r>
          </a:p>
          <a:p>
            <a:r>
              <a:rPr lang="en-US" dirty="0" smtClean="0"/>
              <a:t>Theatre and Fine Arts Facilities</a:t>
            </a:r>
            <a:r>
              <a:rPr lang="en-US" baseline="0" dirty="0" smtClean="0"/>
              <a:t> Rental Coordinator to 115 (about 40% of an FTE)</a:t>
            </a:r>
          </a:p>
          <a:p>
            <a:r>
              <a:rPr lang="en-US" baseline="0" dirty="0" smtClean="0"/>
              <a:t>Printing Services Coordinator 50% to Fund 115 (need to discuss with the district)</a:t>
            </a:r>
          </a:p>
          <a:p>
            <a:r>
              <a:rPr lang="en-US" baseline="0" dirty="0" smtClean="0"/>
              <a:t>Clipper Card/</a:t>
            </a:r>
            <a:r>
              <a:rPr lang="en-US" baseline="0" dirty="0" err="1" smtClean="0"/>
              <a:t>EcoPass</a:t>
            </a:r>
            <a:r>
              <a:rPr lang="en-US" baseline="0" dirty="0" smtClean="0"/>
              <a:t> move 25% of the Office Coordinator to Fund 115 (need to discuss with district)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Categorical look at operation and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5" y="2114550"/>
            <a:ext cx="5478144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Budget Reduction Strategies Foothill College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565150" y="5701459"/>
            <a:ext cx="2344085" cy="55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1400" dirty="0" smtClean="0">
                <a:ea typeface="ＭＳ Ｐゴシック" pitchFamily="34" charset="-128"/>
              </a:rPr>
              <a:t>Governance Summit</a:t>
            </a:r>
          </a:p>
          <a:p>
            <a:pPr>
              <a:spcBef>
                <a:spcPct val="0"/>
              </a:spcBef>
            </a:pPr>
            <a:r>
              <a:rPr lang="en-US" altLang="en-US" sz="1400" dirty="0" smtClean="0">
                <a:ea typeface="ＭＳ Ｐゴシック" pitchFamily="34" charset="-128"/>
              </a:rPr>
              <a:t>September 14,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5150" y="3980889"/>
            <a:ext cx="254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Bret Watson</a:t>
            </a:r>
          </a:p>
          <a:p>
            <a:r>
              <a:rPr lang="en-US" sz="1400" dirty="0" smtClean="0">
                <a:latin typeface="+mn-lt"/>
              </a:rPr>
              <a:t>Associate VP of Finance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 descr="Stack 0517_2cl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8" y="89649"/>
            <a:ext cx="1896781" cy="1264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8"/>
            <a:ext cx="7610333" cy="608749"/>
          </a:xfrm>
        </p:spPr>
        <p:txBody>
          <a:bodyPr/>
          <a:lstStyle/>
          <a:p>
            <a:r>
              <a:rPr lang="en-US" dirty="0" smtClean="0"/>
              <a:t>More things to consider: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439334"/>
            <a:ext cx="7112916" cy="49199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Maintain match requirements for </a:t>
            </a:r>
            <a:r>
              <a:rPr lang="en-US" sz="3600" dirty="0" err="1" smtClean="0"/>
              <a:t>categoricals</a:t>
            </a:r>
            <a:r>
              <a:rPr lang="en-US" sz="3600" dirty="0" smtClean="0"/>
              <a:t>.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/>
              <a:t>SSSP (1:1), </a:t>
            </a:r>
            <a:r>
              <a:rPr lang="en-US" sz="2400" dirty="0"/>
              <a:t>BFAP, EOPS, DSP&amp;S, etc</a:t>
            </a:r>
            <a:r>
              <a:rPr lang="en-US" sz="2400" dirty="0" smtClean="0"/>
              <a:t>..</a:t>
            </a:r>
          </a:p>
          <a:p>
            <a:r>
              <a:rPr lang="en-US" dirty="0" smtClean="0"/>
              <a:t>Ongoing ‘B’ budget.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/>
              <a:t>Serve student needs.</a:t>
            </a:r>
          </a:p>
          <a:p>
            <a:pPr lvl="2">
              <a:buFont typeface="Wingdings" charset="2"/>
              <a:buChar char="Ø"/>
            </a:pPr>
            <a:r>
              <a:rPr lang="en-US" sz="2400" dirty="0" smtClean="0"/>
              <a:t>Maintain healthy level of operational resources.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1089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Budget Reductions of $700,000 plus the $1,050,000 implemented by July 1, 2018.</a:t>
            </a:r>
          </a:p>
          <a:p>
            <a:r>
              <a:rPr lang="en-US" sz="2800" dirty="0" smtClean="0"/>
              <a:t>Additional $1,750,000 (if needed) shall be implemented July 1, 2019.</a:t>
            </a:r>
          </a:p>
          <a:p>
            <a:r>
              <a:rPr lang="en-US" sz="2800" smtClean="0"/>
              <a:t>Consultation: </a:t>
            </a:r>
            <a:r>
              <a:rPr lang="en-US" sz="2800" dirty="0" smtClean="0"/>
              <a:t>Participatory governance and town hall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24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2153196"/>
            <a:ext cx="7955280" cy="1426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A61E2F"/>
                </a:solidFill>
              </a:rPr>
              <a:t>Questions?</a:t>
            </a:r>
            <a:endParaRPr lang="en-US" b="1" dirty="0">
              <a:solidFill>
                <a:srgbClr val="A61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84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06" y="2244758"/>
            <a:ext cx="4902200" cy="62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6294" y="168835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67" y="1932479"/>
            <a:ext cx="7315200" cy="4426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Structural budget deficit of $10.4M for 2017/18.</a:t>
            </a:r>
          </a:p>
          <a:p>
            <a:r>
              <a:rPr lang="en-US" sz="3200" dirty="0" smtClean="0"/>
              <a:t>Budget reductions strategy includes -$2M for 17/18, -$3M for 18/19 and -$5M for 19/20.</a:t>
            </a:r>
          </a:p>
          <a:p>
            <a:r>
              <a:rPr lang="en-US" sz="3200" dirty="0" smtClean="0"/>
              <a:t>Distribution of reductions is (35% Foothill, 50% De Anza, &amp; 15% District).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9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474134"/>
            <a:ext cx="6767369" cy="666950"/>
          </a:xfrm>
        </p:spPr>
        <p:txBody>
          <a:bodyPr/>
          <a:lstStyle/>
          <a:p>
            <a:r>
              <a:rPr lang="en-US" sz="3200" dirty="0" smtClean="0"/>
              <a:t>Foothill’s Portion of Reductions: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>
          <a:xfrm>
            <a:off x="5638799" y="1905000"/>
            <a:ext cx="3234267" cy="4208564"/>
          </a:xfrm>
        </p:spPr>
        <p:txBody>
          <a:bodyPr/>
          <a:lstStyle/>
          <a:p>
            <a:r>
              <a:rPr lang="en-US" dirty="0" smtClean="0"/>
              <a:t>Foothill’s portion is $700,000 for 2017/18.</a:t>
            </a:r>
          </a:p>
          <a:p>
            <a:r>
              <a:rPr lang="en-US" dirty="0" smtClean="0"/>
              <a:t>Another $1,050,000 for 2018/19.</a:t>
            </a:r>
          </a:p>
          <a:p>
            <a:r>
              <a:rPr lang="en-US" dirty="0" smtClean="0"/>
              <a:t>If enrollment is not restored, additional cuts of $1,750,000 for 2019/20.</a:t>
            </a:r>
          </a:p>
          <a:p>
            <a:r>
              <a:rPr lang="en-US" dirty="0" smtClean="0"/>
              <a:t>Total is $3.5 M.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30020"/>
              </p:ext>
            </p:extLst>
          </p:nvPr>
        </p:nvGraphicFramePr>
        <p:xfrm>
          <a:off x="1895617" y="1727200"/>
          <a:ext cx="3573850" cy="438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4597400" imgH="3263900" progId="Excel.Sheet.12">
                  <p:embed/>
                </p:oleObj>
              </mc:Choice>
              <mc:Fallback>
                <p:oleObj name="Worksheet" r:id="rId4" imgW="4597400" imgH="326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617" y="1727200"/>
                        <a:ext cx="3573850" cy="4386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909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895475" y="1388534"/>
            <a:ext cx="7028392" cy="49709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For the reduction of $700,000 for (2017-18):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No planned position reductions.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Use carryover/float.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  <a:latin typeface="Calibri" pitchFamily="34" charset="0"/>
              </a:rPr>
              <a:t>Cost-savings (e.g. software contracts)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b="1" dirty="0" smtClean="0">
                <a:solidFill>
                  <a:srgbClr val="0000FF"/>
                </a:solidFill>
                <a:latin typeface="Calibri" pitchFamily="34" charset="0"/>
              </a:rPr>
              <a:t>Next year must be a permanent “on-going” reduction.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For (2018/19) Foothill’s total ongoing reduction is $1,750,000.</a:t>
            </a:r>
            <a:endParaRPr lang="en-US" altLang="en-US" sz="2200" dirty="0" smtClean="0"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8468" y="339518"/>
            <a:ext cx="7085400" cy="642616"/>
          </a:xfrm>
        </p:spPr>
        <p:txBody>
          <a:bodyPr/>
          <a:lstStyle/>
          <a:p>
            <a:r>
              <a:rPr lang="en-US" sz="3600" dirty="0" smtClean="0"/>
              <a:t>Portion of Reductions (continued):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07377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958463" cy="1252667"/>
          </a:xfrm>
        </p:spPr>
        <p:txBody>
          <a:bodyPr/>
          <a:lstStyle/>
          <a:p>
            <a:r>
              <a:rPr lang="en-US" dirty="0" smtClean="0"/>
              <a:t>Foothill College (proposed) breakdown by division: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80281"/>
              </p:ext>
            </p:extLst>
          </p:nvPr>
        </p:nvGraphicFramePr>
        <p:xfrm>
          <a:off x="1809750" y="2260599"/>
          <a:ext cx="6853236" cy="348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4" imgW="5524500" imgH="2336800" progId="Excel.Sheet.12">
                  <p:embed/>
                </p:oleObj>
              </mc:Choice>
              <mc:Fallback>
                <p:oleObj name="Worksheet" r:id="rId4" imgW="5524500" imgH="2336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9750" y="2260599"/>
                        <a:ext cx="6853236" cy="348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7871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 and Strategies for Reductions: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Managed Hiring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Evaluate vacant positions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Full-time faculty, FON (fill some vacancies). </a:t>
            </a:r>
            <a:endParaRPr lang="en-US" dirty="0" smtClean="0"/>
          </a:p>
          <a:p>
            <a:r>
              <a:rPr lang="en-US" dirty="0" smtClean="0"/>
              <a:t>Tighten Budget</a:t>
            </a:r>
            <a:endParaRPr lang="en-US" dirty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Analyze Schedule (programs and sections).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Develop performance metric.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Review service contracts.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420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709543"/>
          </a:xfrm>
        </p:spPr>
        <p:txBody>
          <a:bodyPr/>
          <a:lstStyle/>
          <a:p>
            <a:r>
              <a:rPr lang="en-US" dirty="0" smtClean="0"/>
              <a:t>Principles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785243"/>
            <a:ext cx="6767369" cy="45740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Move positions to other funding sources: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Categorical </a:t>
            </a:r>
            <a:r>
              <a:rPr lang="en-US" sz="3000" dirty="0"/>
              <a:t>programs </a:t>
            </a:r>
            <a:r>
              <a:rPr lang="en-US" sz="3000" dirty="0" smtClean="0"/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caution: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2929"/>
                </a:solidFill>
              </a:rPr>
              <a:t>supplanting</a:t>
            </a:r>
            <a:r>
              <a:rPr lang="en-US" sz="3000" dirty="0"/>
              <a:t>)</a:t>
            </a:r>
          </a:p>
          <a:p>
            <a:pPr lvl="2">
              <a:buFont typeface="Wingdings" charset="2"/>
              <a:buChar char="Ø"/>
            </a:pPr>
            <a:r>
              <a:rPr lang="en-US" sz="3000" dirty="0"/>
              <a:t>Grants </a:t>
            </a:r>
            <a:r>
              <a:rPr lang="en-US" sz="3000" dirty="0" smtClean="0"/>
              <a:t>(operational </a:t>
            </a:r>
            <a:r>
              <a:rPr lang="en-US" sz="3000" dirty="0"/>
              <a:t>c</a:t>
            </a:r>
            <a:r>
              <a:rPr lang="en-US" sz="3000" dirty="0" smtClean="0"/>
              <a:t>osts</a:t>
            </a:r>
            <a:r>
              <a:rPr lang="en-US" sz="3000" dirty="0" smtClean="0"/>
              <a:t>)</a:t>
            </a:r>
          </a:p>
          <a:p>
            <a:pPr lvl="2">
              <a:buFont typeface="Wingdings" charset="2"/>
              <a:buChar char="Ø"/>
            </a:pPr>
            <a:r>
              <a:rPr lang="en-US" sz="3000" smtClean="0"/>
              <a:t>Self Sustaining Fund 115</a:t>
            </a:r>
            <a:endParaRPr lang="en-US" sz="3000" dirty="0" smtClean="0"/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Foundation</a:t>
            </a:r>
            <a:endParaRPr lang="en-US" sz="3000" dirty="0"/>
          </a:p>
          <a:p>
            <a:r>
              <a:rPr lang="en-US" dirty="0" smtClean="0"/>
              <a:t>Prioritize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900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8"/>
            <a:ext cx="7610333" cy="672734"/>
          </a:xfrm>
        </p:spPr>
        <p:txBody>
          <a:bodyPr/>
          <a:lstStyle/>
          <a:p>
            <a:r>
              <a:rPr lang="en-US" dirty="0" smtClean="0"/>
              <a:t>Other Important Principles: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592184"/>
            <a:ext cx="6767369" cy="51303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Sustainability &amp; Resource Stewardship:</a:t>
            </a:r>
          </a:p>
          <a:p>
            <a:pPr lvl="2"/>
            <a:r>
              <a:rPr lang="en-US" sz="3000" dirty="0"/>
              <a:t>E</a:t>
            </a:r>
            <a:r>
              <a:rPr lang="en-US" sz="3000" dirty="0" smtClean="0"/>
              <a:t>ducation, materials, financial aid, health services, etc. to students.</a:t>
            </a:r>
            <a:endParaRPr lang="en-US" sz="3000" dirty="0"/>
          </a:p>
          <a:p>
            <a:pPr lvl="2"/>
            <a:r>
              <a:rPr lang="en-US" sz="3000" dirty="0" smtClean="0"/>
              <a:t>Reduce energy consumption</a:t>
            </a:r>
            <a:r>
              <a:rPr lang="en-US" sz="3000" dirty="0"/>
              <a:t> </a:t>
            </a:r>
            <a:r>
              <a:rPr lang="en-US" sz="3000" dirty="0" smtClean="0"/>
              <a:t>(Winter Break).</a:t>
            </a:r>
          </a:p>
          <a:p>
            <a:r>
              <a:rPr lang="en-US" dirty="0"/>
              <a:t>Stay true to our Mission’s core </a:t>
            </a:r>
            <a:r>
              <a:rPr lang="en-US" dirty="0" smtClean="0"/>
              <a:t>values: ”</a:t>
            </a:r>
            <a:r>
              <a:rPr lang="en-US" dirty="0"/>
              <a:t>honesty, integrity, trust, openness, transparency, forgiveness, and sustainability.”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2498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467" y="339517"/>
            <a:ext cx="7610333" cy="1252667"/>
          </a:xfrm>
        </p:spPr>
        <p:txBody>
          <a:bodyPr/>
          <a:lstStyle/>
          <a:p>
            <a:r>
              <a:rPr lang="en-US" dirty="0" smtClean="0"/>
              <a:t>Things to consider: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Preserve revenue generating programs: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Instructional programs/sections analysis. (WSCH/Productivity).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ISP (International Student Program).</a:t>
            </a:r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DRC-DSP&amp;S (non-credit).</a:t>
            </a:r>
            <a:endParaRPr lang="en-US" sz="3000" dirty="0"/>
          </a:p>
          <a:p>
            <a:pPr lvl="2">
              <a:buFont typeface="Wingdings" charset="2"/>
              <a:buChar char="Ø"/>
            </a:pPr>
            <a:r>
              <a:rPr lang="en-US" sz="3000" dirty="0" smtClean="0"/>
              <a:t>ISA’s-Performing Arts Alliance, </a:t>
            </a:r>
            <a:r>
              <a:rPr lang="en-US" sz="3000" dirty="0" err="1" smtClean="0"/>
              <a:t>YearUp</a:t>
            </a:r>
            <a:r>
              <a:rPr lang="en-US" sz="3000" dirty="0" smtClean="0"/>
              <a:t>, JTPA, etc. (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compliance</a:t>
            </a:r>
            <a:r>
              <a:rPr lang="en-US" sz="3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7587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32611</TotalTime>
  <Words>743</Words>
  <Application>Microsoft Macintosh PowerPoint</Application>
  <PresentationFormat>On-screen Show (4:3)</PresentationFormat>
  <Paragraphs>93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fh_main-template_fall15</vt:lpstr>
      <vt:lpstr>Worksheet</vt:lpstr>
      <vt:lpstr>Budget Reduction Strategies Foothill College</vt:lpstr>
      <vt:lpstr>Background: </vt:lpstr>
      <vt:lpstr>Foothill’s Portion of Reductions:</vt:lpstr>
      <vt:lpstr>Portion of Reductions (continued):</vt:lpstr>
      <vt:lpstr>Foothill College (proposed) breakdown by division:</vt:lpstr>
      <vt:lpstr>Guiding Principles and Strategies for Reductions:</vt:lpstr>
      <vt:lpstr>Principles continued….</vt:lpstr>
      <vt:lpstr>Other Important Principles:</vt:lpstr>
      <vt:lpstr>Things to consider: </vt:lpstr>
      <vt:lpstr>More things to consider:</vt:lpstr>
      <vt:lpstr>Timeline: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Casie Wheat</cp:lastModifiedBy>
  <cp:revision>143</cp:revision>
  <cp:lastPrinted>2017-09-08T17:41:15Z</cp:lastPrinted>
  <dcterms:created xsi:type="dcterms:W3CDTF">2016-11-16T21:24:22Z</dcterms:created>
  <dcterms:modified xsi:type="dcterms:W3CDTF">2017-09-08T20:25:39Z</dcterms:modified>
</cp:coreProperties>
</file>