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62" r:id="rId2"/>
    <p:sldId id="257" r:id="rId3"/>
    <p:sldId id="265" r:id="rId4"/>
    <p:sldId id="267" r:id="rId5"/>
    <p:sldId id="275" r:id="rId6"/>
    <p:sldId id="276" r:id="rId7"/>
    <p:sldId id="277" r:id="rId8"/>
    <p:sldId id="270" r:id="rId9"/>
    <p:sldId id="26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880"/>
    <p:restoredTop sz="74574"/>
  </p:normalViewPr>
  <p:slideViewPr>
    <p:cSldViewPr snapToGrid="0" snapToObjects="1">
      <p:cViewPr varScale="1">
        <p:scale>
          <a:sx n="70" d="100"/>
          <a:sy n="70" d="100"/>
        </p:scale>
        <p:origin x="-100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7B1D50-0E12-1741-89EC-CE1B6F1DE967}" type="datetimeFigureOut">
              <a:rPr lang="en-US" smtClean="0"/>
              <a:t>10/9/2017</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C97FEF-8D01-D743-B1D3-E0979AAF8760}" type="slidenum">
              <a:rPr lang="en-US" smtClean="0"/>
              <a:t>‹#›</a:t>
            </a:fld>
            <a:endParaRPr lang="en-US" dirty="0"/>
          </a:p>
        </p:txBody>
      </p:sp>
    </p:spTree>
    <p:extLst>
      <p:ext uri="{BB962C8B-B14F-4D97-AF65-F5344CB8AC3E}">
        <p14:creationId xmlns:p14="http://schemas.microsoft.com/office/powerpoint/2010/main" val="530657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t>NOTES FOR PAUL</a:t>
            </a:r>
          </a:p>
          <a:p>
            <a:r>
              <a:rPr lang="en-US" dirty="0" smtClean="0"/>
              <a:t>Presentation to focus on the status</a:t>
            </a:r>
            <a:r>
              <a:rPr lang="en-US" baseline="0" dirty="0" smtClean="0"/>
              <a:t> and evolution of the Integrated Plan (merging of BSI, Equity, 3SP Plans per the state chancellor’s office) over the past year. </a:t>
            </a:r>
            <a:r>
              <a:rPr lang="en-US" dirty="0" smtClean="0"/>
              <a:t>This presentation also includes</a:t>
            </a:r>
            <a:r>
              <a:rPr lang="en-US" baseline="0" dirty="0" smtClean="0"/>
              <a:t> an update from the discussions that occurred in the Student Success Collaborative meetings this summer, which focused on identifying some preliminary goals to share out to the college and discuss.</a:t>
            </a:r>
          </a:p>
          <a:p>
            <a:r>
              <a:rPr lang="en-US" u="sng" baseline="0" dirty="0" smtClean="0"/>
              <a:t>State Chancellor’s office charge: </a:t>
            </a:r>
            <a:r>
              <a:rPr lang="en-US" baseline="0" dirty="0" smtClean="0"/>
              <a:t>Merge the three existing plans into one</a:t>
            </a:r>
          </a:p>
          <a:p>
            <a:r>
              <a:rPr lang="en-US" baseline="0" dirty="0" smtClean="0"/>
              <a:t>One document that will cover two years, instead of the usual one year</a:t>
            </a:r>
          </a:p>
          <a:p>
            <a:r>
              <a:rPr lang="en-US" baseline="0" dirty="0" smtClean="0"/>
              <a:t>[The three budgets will continue to be separate pots of money]</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Student Success Collaborative met monthly in 2016-17 with the primary charge of creating the Integrated Plan</a:t>
            </a:r>
          </a:p>
          <a:p>
            <a:r>
              <a:rPr lang="en-US" baseline="0" dirty="0" smtClean="0"/>
              <a:t>Student Success Collaborative (key membership made up of tri-chairs from BSW, SEW and 3SPAC with meetings facilitated by the Interim Director of Equity Programs)</a:t>
            </a:r>
          </a:p>
          <a:p>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2</a:t>
            </a:fld>
            <a:endParaRPr lang="en-US" dirty="0"/>
          </a:p>
        </p:txBody>
      </p:sp>
    </p:spTree>
    <p:extLst>
      <p:ext uri="{BB962C8B-B14F-4D97-AF65-F5344CB8AC3E}">
        <p14:creationId xmlns:p14="http://schemas.microsoft.com/office/powerpoint/2010/main" val="3964498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t>NOTES FOR PAUL</a:t>
            </a:r>
          </a:p>
          <a:p>
            <a:r>
              <a:rPr lang="en-US" dirty="0" smtClean="0"/>
              <a:t>During</a:t>
            </a:r>
            <a:r>
              <a:rPr lang="en-US" baseline="0" dirty="0" smtClean="0"/>
              <a:t> the summer, the Collaborative met to review data (related to the existing plans) , discussing and identifying some preliminary goals </a:t>
            </a:r>
          </a:p>
          <a:p>
            <a:r>
              <a:rPr lang="en-US" baseline="0" dirty="0" smtClean="0"/>
              <a:t>Dialogue of plan’s main goal is to focus on students with basic skills needs</a:t>
            </a:r>
          </a:p>
          <a:p>
            <a:r>
              <a:rPr lang="en-US" baseline="0" dirty="0" smtClean="0"/>
              <a:t>This population will encompass a cross-section of students—by race, income, CTE, transfer-focused, etc.</a:t>
            </a:r>
          </a:p>
          <a:p>
            <a:r>
              <a:rPr lang="en-US" baseline="0" dirty="0" smtClean="0"/>
              <a:t>Students need to get out of basic skills sequence as quickly as possible—the longer a student is on this pathway, the likelihood of getting to transfer-level decreases and ends up requiring more time (and money)—based on our own local review of data that is supported by existing research</a:t>
            </a:r>
          </a:p>
          <a:p>
            <a:r>
              <a:rPr lang="en-US" baseline="0" dirty="0" smtClean="0"/>
              <a:t>Focus initially on first time, and over time will include all students with basic skills needs</a:t>
            </a:r>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3</a:t>
            </a:fld>
            <a:endParaRPr lang="en-US" dirty="0"/>
          </a:p>
        </p:txBody>
      </p:sp>
    </p:spTree>
    <p:extLst>
      <p:ext uri="{BB962C8B-B14F-4D97-AF65-F5344CB8AC3E}">
        <p14:creationId xmlns:p14="http://schemas.microsoft.com/office/powerpoint/2010/main" val="2787239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t>NOTES</a:t>
            </a:r>
            <a:r>
              <a:rPr lang="en-US" u="sng" baseline="0" dirty="0" smtClean="0"/>
              <a:t> FOR LISA</a:t>
            </a:r>
            <a:endParaRPr lang="en-US" u="sng" dirty="0" smtClean="0"/>
          </a:p>
          <a:p>
            <a:r>
              <a:rPr lang="en-US" dirty="0" smtClean="0"/>
              <a:t>Student Success Collaborative reviewed data related to objectives</a:t>
            </a:r>
            <a:r>
              <a:rPr lang="en-US" baseline="0" dirty="0" smtClean="0"/>
              <a:t> listed in the BSI, SEP and 3SP</a:t>
            </a:r>
          </a:p>
          <a:p>
            <a:r>
              <a:rPr lang="en-US" baseline="0" dirty="0" smtClean="0"/>
              <a:t>Note that the state did drive what the indicators were and what data sources to reference </a:t>
            </a:r>
          </a:p>
          <a:p>
            <a:r>
              <a:rPr lang="en-US" baseline="0" dirty="0" smtClean="0"/>
              <a:t>Some key findings:</a:t>
            </a:r>
          </a:p>
          <a:p>
            <a:r>
              <a:rPr lang="en-US" baseline="0" dirty="0" smtClean="0"/>
              <a:t>Disproportionate impact continues to exist (aka academic disparities)</a:t>
            </a:r>
          </a:p>
          <a:p>
            <a:r>
              <a:rPr lang="en-US" baseline="0" dirty="0" smtClean="0"/>
              <a:t>In terms of outcomes—such as course success/completion (grade=A, B, C, P)</a:t>
            </a:r>
          </a:p>
          <a:p>
            <a:r>
              <a:rPr lang="en-US" baseline="0" dirty="0" smtClean="0"/>
              <a:t>In terms of starting point—placement into basic skills </a:t>
            </a:r>
          </a:p>
          <a:p>
            <a:r>
              <a:rPr lang="en-US" baseline="0" dirty="0" smtClean="0"/>
              <a:t>In terms of accessing services—related to 3SP, including counseling (note: CNSL 5 is not required)</a:t>
            </a:r>
          </a:p>
          <a:p>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4</a:t>
            </a:fld>
            <a:endParaRPr lang="en-US" dirty="0"/>
          </a:p>
        </p:txBody>
      </p:sp>
    </p:spTree>
    <p:extLst>
      <p:ext uri="{BB962C8B-B14F-4D97-AF65-F5344CB8AC3E}">
        <p14:creationId xmlns:p14="http://schemas.microsoft.com/office/powerpoint/2010/main" val="4127888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t>NOTES</a:t>
            </a:r>
            <a:r>
              <a:rPr lang="en-US" u="sng" baseline="0" dirty="0" smtClean="0"/>
              <a:t> FOR LISA</a:t>
            </a:r>
            <a:endParaRPr lang="en-US" u="sng" dirty="0" smtClean="0"/>
          </a:p>
          <a:p>
            <a:r>
              <a:rPr lang="en-US" dirty="0" smtClean="0"/>
              <a:t>Another</a:t>
            </a:r>
            <a:r>
              <a:rPr lang="en-US" baseline="0" dirty="0" smtClean="0"/>
              <a:t> main finding from data</a:t>
            </a:r>
          </a:p>
          <a:p>
            <a:r>
              <a:rPr lang="en-US" baseline="0" dirty="0" smtClean="0"/>
              <a:t>Latino/a students are increasing in representation (cite Opening Day presentation related to S</a:t>
            </a:r>
            <a:r>
              <a:rPr lang="en-US" b="1" baseline="0" dirty="0" smtClean="0"/>
              <a:t>H</a:t>
            </a:r>
            <a:r>
              <a:rPr lang="en-US" baseline="0" dirty="0" smtClean="0"/>
              <a:t>EA)</a:t>
            </a:r>
          </a:p>
          <a:p>
            <a:r>
              <a:rPr lang="en-US" baseline="0" dirty="0" smtClean="0"/>
              <a:t>But key is that more Latino/a students are placing into basic skills and there continues to be a gap in course success/completion compared to the overall college completion rate</a:t>
            </a:r>
          </a:p>
          <a:p>
            <a:r>
              <a:rPr lang="en-US" baseline="0" dirty="0" smtClean="0"/>
              <a:t>As the Latino/a student population continues to increase, what is the college doing to facilitate their success? How can the college contribute to that story line so that there is a greater chance for student success/</a:t>
            </a:r>
          </a:p>
        </p:txBody>
      </p:sp>
      <p:sp>
        <p:nvSpPr>
          <p:cNvPr id="4" name="Slide Number Placeholder 3"/>
          <p:cNvSpPr>
            <a:spLocks noGrp="1"/>
          </p:cNvSpPr>
          <p:nvPr>
            <p:ph type="sldNum" sz="quarter" idx="10"/>
          </p:nvPr>
        </p:nvSpPr>
        <p:spPr/>
        <p:txBody>
          <a:bodyPr/>
          <a:lstStyle/>
          <a:p>
            <a:fld id="{F8C97FEF-8D01-D743-B1D3-E0979AAF8760}" type="slidenum">
              <a:rPr lang="en-US" smtClean="0"/>
              <a:t>5</a:t>
            </a:fld>
            <a:endParaRPr lang="en-US" dirty="0"/>
          </a:p>
        </p:txBody>
      </p:sp>
    </p:spTree>
    <p:extLst>
      <p:ext uri="{BB962C8B-B14F-4D97-AF65-F5344CB8AC3E}">
        <p14:creationId xmlns:p14="http://schemas.microsoft.com/office/powerpoint/2010/main" val="2772539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t>NOTES FOR</a:t>
            </a:r>
            <a:r>
              <a:rPr lang="en-US" u="sng" baseline="0" dirty="0" smtClean="0"/>
              <a:t> ISAAC</a:t>
            </a:r>
            <a:endParaRPr lang="en-US" u="sng" dirty="0" smtClean="0"/>
          </a:p>
          <a:p>
            <a:r>
              <a:rPr lang="en-US" dirty="0" smtClean="0"/>
              <a:t>State</a:t>
            </a:r>
            <a:r>
              <a:rPr lang="en-US" baseline="0" dirty="0" smtClean="0"/>
              <a:t>’s plan template indicates we only need to identify 5 goals</a:t>
            </a:r>
          </a:p>
          <a:p>
            <a:r>
              <a:rPr lang="en-US" baseline="0" dirty="0" smtClean="0"/>
              <a:t>The following information presents more than 5 goals—to open a college-level discussion</a:t>
            </a:r>
          </a:p>
          <a:p>
            <a:r>
              <a:rPr lang="en-US" baseline="0" dirty="0" smtClean="0"/>
              <a:t>These goals are gleaned from the meeting conversations—they are written broadly so that a wide ranges of activities and approaches (qualitative and quantitative) can be included—important for those who actually will implement so they have a place in our process</a:t>
            </a:r>
          </a:p>
          <a:p>
            <a:r>
              <a:rPr lang="en-US" baseline="0" dirty="0" smtClean="0"/>
              <a:t>The conversation here is about how the college can serve as that change agent (scaffold and support) that students (especially those with basic skills needs) may not have had access, opportunity or resources to previously. </a:t>
            </a:r>
          </a:p>
          <a:p>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6</a:t>
            </a:fld>
            <a:endParaRPr lang="en-US" dirty="0"/>
          </a:p>
        </p:txBody>
      </p:sp>
    </p:spTree>
    <p:extLst>
      <p:ext uri="{BB962C8B-B14F-4D97-AF65-F5344CB8AC3E}">
        <p14:creationId xmlns:p14="http://schemas.microsoft.com/office/powerpoint/2010/main" val="2487783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t>NOTES FOR ISAAC</a:t>
            </a:r>
          </a:p>
          <a:p>
            <a:r>
              <a:rPr lang="en-US" dirty="0" smtClean="0"/>
              <a:t>State</a:t>
            </a:r>
            <a:r>
              <a:rPr lang="en-US" baseline="0" dirty="0" smtClean="0"/>
              <a:t>’s plan template indicates we only need to identify 5 goals</a:t>
            </a:r>
          </a:p>
          <a:p>
            <a:r>
              <a:rPr lang="en-US" baseline="0" dirty="0" smtClean="0"/>
              <a:t>We are reviewing more than 5 today—to open the </a:t>
            </a:r>
            <a:r>
              <a:rPr lang="en-US" baseline="0" dirty="0" smtClean="0"/>
              <a:t>discussion</a:t>
            </a:r>
          </a:p>
          <a:p>
            <a:r>
              <a:rPr lang="en-US" baseline="0" dirty="0" smtClean="0"/>
              <a:t>--SHARE PROPOSED GOALS HERE--</a:t>
            </a:r>
            <a:endParaRPr lang="en-US" baseline="0" dirty="0" smtClean="0"/>
          </a:p>
          <a:p>
            <a:r>
              <a:rPr lang="en-US" baseline="0" dirty="0" smtClean="0"/>
              <a:t>Purpose is to engage in dialogue about what is proposed and reflection of other possible goals—for example, non-cognitive goals?</a:t>
            </a:r>
          </a:p>
          <a:p>
            <a:r>
              <a:rPr lang="en-US" baseline="0" dirty="0" smtClean="0"/>
              <a:t>However, note that Ed code states we do need to have a component that focuses on students with basic skills needs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7</a:t>
            </a:fld>
            <a:endParaRPr lang="en-US" dirty="0"/>
          </a:p>
        </p:txBody>
      </p:sp>
    </p:spTree>
    <p:extLst>
      <p:ext uri="{BB962C8B-B14F-4D97-AF65-F5344CB8AC3E}">
        <p14:creationId xmlns:p14="http://schemas.microsoft.com/office/powerpoint/2010/main" val="4186622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t>NOTES</a:t>
            </a:r>
          </a:p>
          <a:p>
            <a:r>
              <a:rPr lang="en-US" dirty="0" smtClean="0"/>
              <a:t>Next steps:</a:t>
            </a:r>
          </a:p>
          <a:p>
            <a:r>
              <a:rPr lang="en-US" dirty="0" smtClean="0"/>
              <a:t>Discussion </a:t>
            </a:r>
          </a:p>
          <a:p>
            <a:r>
              <a:rPr lang="en-US" dirty="0" smtClean="0"/>
              <a:t>Student Success Collaborative will consider and narrow to five goals</a:t>
            </a:r>
          </a:p>
          <a:p>
            <a:r>
              <a:rPr lang="en-US" dirty="0" smtClean="0"/>
              <a:t>Then identify supporting activities per each area (what each</a:t>
            </a:r>
            <a:r>
              <a:rPr lang="en-US" baseline="0" dirty="0" smtClean="0"/>
              <a:t> pot of funds will focus on and evaluate)</a:t>
            </a:r>
          </a:p>
          <a:p>
            <a:r>
              <a:rPr lang="en-US" baseline="0" dirty="0" smtClean="0"/>
              <a:t>Draft plan will engage the participatory governance process</a:t>
            </a:r>
          </a:p>
          <a:p>
            <a:r>
              <a:rPr lang="en-US" baseline="0" dirty="0" smtClean="0"/>
              <a:t>Plan needs to be approved by the Board of Trustees before December 15, 2017 submission</a:t>
            </a:r>
          </a:p>
          <a:p>
            <a:r>
              <a:rPr lang="en-US" baseline="0" dirty="0" smtClean="0"/>
              <a:t>NOTE: The submission to the state is not a full plan as implementation/operationalization of the plan is not covered. The Collaborative will continue to meet to discuss the strategic and implementation plans—What are the subgoals? What are the activities of focus for each funding source? What are the metrics and targets? What is the change we are trying to achieve for each activity?</a:t>
            </a:r>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8</a:t>
            </a:fld>
            <a:endParaRPr lang="en-US" dirty="0"/>
          </a:p>
        </p:txBody>
      </p:sp>
    </p:spTree>
    <p:extLst>
      <p:ext uri="{BB962C8B-B14F-4D97-AF65-F5344CB8AC3E}">
        <p14:creationId xmlns:p14="http://schemas.microsoft.com/office/powerpoint/2010/main" val="24782125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Freeform 6"/>
          <p:cNvSpPr/>
          <p:nvPr/>
        </p:nvSpPr>
        <p:spPr bwMode="auto">
          <a:xfrm>
            <a:off x="0" y="0"/>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8386" y="5552420"/>
            <a:ext cx="2508209" cy="689757"/>
          </a:xfrm>
          <a:prstGeom prst="rect">
            <a:avLst/>
          </a:prstGeom>
        </p:spPr>
      </p:pic>
      <p:sp>
        <p:nvSpPr>
          <p:cNvPr id="12" name="Title 1"/>
          <p:cNvSpPr>
            <a:spLocks noGrp="1"/>
          </p:cNvSpPr>
          <p:nvPr>
            <p:ph type="title"/>
          </p:nvPr>
        </p:nvSpPr>
        <p:spPr>
          <a:xfrm>
            <a:off x="498297" y="1341040"/>
            <a:ext cx="7928999" cy="1802852"/>
          </a:xfrm>
          <a:prstGeom prst="rect">
            <a:avLst/>
          </a:prstGeom>
          <a:effectLst>
            <a:outerShdw blurRad="50800" dist="38100" dir="2700000" algn="tl" rotWithShape="0">
              <a:prstClr val="black">
                <a:alpha val="40000"/>
              </a:prstClr>
            </a:outerShdw>
          </a:effectLst>
        </p:spPr>
        <p:txBody>
          <a:bodyPr anchor="b"/>
          <a:lstStyle>
            <a:lvl1pPr>
              <a:defRPr sz="6000" b="1" i="0">
                <a:latin typeface="+mj-lt"/>
                <a:ea typeface="Brandon Text" charset="0"/>
                <a:cs typeface="Brandon Text" charset="0"/>
              </a:defRPr>
            </a:lvl1pPr>
          </a:lstStyle>
          <a:p>
            <a:r>
              <a:rPr lang="en-US" dirty="0" smtClean="0"/>
              <a:t>Click to edit Master title style</a:t>
            </a:r>
            <a:endParaRPr lang="en-US" dirty="0"/>
          </a:p>
        </p:txBody>
      </p:sp>
      <p:sp>
        <p:nvSpPr>
          <p:cNvPr id="10" name="Rectangle 9"/>
          <p:cNvSpPr/>
          <p:nvPr userDrawn="1"/>
        </p:nvSpPr>
        <p:spPr>
          <a:xfrm>
            <a:off x="4248364" y="5389466"/>
            <a:ext cx="4572000" cy="1015663"/>
          </a:xfrm>
          <a:prstGeom prst="rect">
            <a:avLst/>
          </a:prstGeom>
        </p:spPr>
        <p:txBody>
          <a:bodyPr>
            <a:spAutoFit/>
          </a:bodyPr>
          <a:lstStyle/>
          <a:p>
            <a:pPr algn="r"/>
            <a:r>
              <a:rPr lang="en-US" sz="1800" dirty="0" smtClean="0">
                <a:latin typeface="Helvetica Neue" charset="0"/>
                <a:ea typeface="Helvetica Neue" charset="0"/>
                <a:cs typeface="Helvetica Neue" charset="0"/>
              </a:rPr>
              <a:t>12345 El Monte Road</a:t>
            </a:r>
          </a:p>
          <a:p>
            <a:pPr algn="r"/>
            <a:r>
              <a:rPr lang="en-US" sz="1800" dirty="0" smtClean="0">
                <a:latin typeface="Helvetica Neue" charset="0"/>
                <a:ea typeface="Helvetica Neue" charset="0"/>
                <a:cs typeface="Helvetica Neue" charset="0"/>
              </a:rPr>
              <a:t>Los Altos Hills, CA 94022</a:t>
            </a:r>
          </a:p>
          <a:p>
            <a:pPr algn="r"/>
            <a:r>
              <a:rPr lang="en-US" sz="2400" b="1" dirty="0" smtClean="0">
                <a:solidFill>
                  <a:schemeClr val="accent2"/>
                </a:solidFill>
                <a:latin typeface="Helvetica Neue" charset="0"/>
                <a:ea typeface="Helvetica Neue" charset="0"/>
                <a:cs typeface="Helvetica Neue" charset="0"/>
              </a:rPr>
              <a:t>foothill.edu</a:t>
            </a:r>
            <a:endParaRPr lang="en-US" sz="2400" b="1" dirty="0">
              <a:solidFill>
                <a:schemeClr val="accent2"/>
              </a:solidFill>
              <a:latin typeface="Helvetica Neue" charset="0"/>
              <a:ea typeface="Helvetica Neue" charset="0"/>
              <a:cs typeface="Helvetica Neue" charset="0"/>
            </a:endParaRPr>
          </a:p>
        </p:txBody>
      </p:sp>
      <p:sp>
        <p:nvSpPr>
          <p:cNvPr id="17" name="Text Placeholder 16"/>
          <p:cNvSpPr>
            <a:spLocks noGrp="1"/>
          </p:cNvSpPr>
          <p:nvPr>
            <p:ph type="body" sz="quarter" idx="10"/>
          </p:nvPr>
        </p:nvSpPr>
        <p:spPr>
          <a:xfrm>
            <a:off x="507539" y="3154872"/>
            <a:ext cx="7910513" cy="1087438"/>
          </a:xfrm>
          <a:prstGeom prst="rect">
            <a:avLst/>
          </a:prstGeom>
        </p:spPr>
        <p:txBody>
          <a:bodyPr/>
          <a:lstStyle>
            <a:lvl1pPr marL="0" indent="0">
              <a:buNone/>
              <a:defRPr sz="3200"/>
            </a:lvl1pPr>
          </a:lstStyle>
          <a:p>
            <a:pPr lvl="0"/>
            <a:r>
              <a:rPr lang="en-US" dirty="0" smtClean="0"/>
              <a:t>Click to edit Master text style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ain Slide">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57200" y="447188"/>
            <a:ext cx="7928999" cy="970450"/>
          </a:xfrm>
          <a:prstGeom prst="rect">
            <a:avLst/>
          </a:prstGeom>
        </p:spPr>
        <p:txBody>
          <a:bodyPr anchor="ctr"/>
          <a:lstStyle>
            <a:lvl1pPr>
              <a:defRPr sz="4000" b="1" i="0">
                <a:latin typeface="+mj-lt"/>
                <a:ea typeface="Brandon Text" charset="0"/>
                <a:cs typeface="Brandon Text"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633176"/>
            <a:ext cx="8245011" cy="3705979"/>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Brandon Text" charset="0"/>
                <a:cs typeface="Brandon Text" charset="0"/>
              </a:defRPr>
            </a:lvl1pPr>
            <a:lvl2pPr marL="557213" indent="-214313">
              <a:buClr>
                <a:schemeClr val="accent2"/>
              </a:buClr>
              <a:buSzPct val="100000"/>
              <a:buFont typeface="Arial" charset="0"/>
              <a:buChar char="•"/>
              <a:defRPr sz="3600">
                <a:latin typeface="+mn-lt"/>
                <a:ea typeface="Brandon Text" charset="0"/>
                <a:cs typeface="Brandon Text" charset="0"/>
              </a:defRPr>
            </a:lvl2pPr>
            <a:lvl3pPr marL="857250" indent="-171450">
              <a:buClr>
                <a:schemeClr val="accent2"/>
              </a:buClr>
              <a:buSzPct val="100000"/>
              <a:buFont typeface="Arial" charset="0"/>
              <a:buChar char="•"/>
              <a:defRPr sz="2800">
                <a:latin typeface="+mn-lt"/>
                <a:ea typeface="Brandon Text" charset="0"/>
                <a:cs typeface="Brandon Text" charset="0"/>
              </a:defRPr>
            </a:lvl3pPr>
            <a:lvl4pPr marL="1200150" indent="-171450">
              <a:buClr>
                <a:schemeClr val="accent2"/>
              </a:buClr>
              <a:buSzPct val="100000"/>
              <a:buFont typeface="Arial" charset="0"/>
              <a:buChar char="•"/>
              <a:defRPr sz="2000">
                <a:latin typeface="+mn-lt"/>
                <a:ea typeface="Brandon Text" charset="0"/>
                <a:cs typeface="Brandon Text" charset="0"/>
              </a:defRPr>
            </a:lvl4pPr>
            <a:lvl5pPr marL="1543050" indent="-171450">
              <a:buClr>
                <a:schemeClr val="accent2"/>
              </a:buClr>
              <a:buSzPct val="100000"/>
              <a:buFont typeface="Arial" charset="0"/>
              <a:buChar char="•"/>
              <a:defRPr sz="2000">
                <a:latin typeface="+mn-lt"/>
                <a:ea typeface="Brandon Text" charset="0"/>
                <a:cs typeface="Brandon Text"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Slide">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
        <p:nvSpPr>
          <p:cNvPr id="10" name="Title 1"/>
          <p:cNvSpPr>
            <a:spLocks noGrp="1"/>
          </p:cNvSpPr>
          <p:nvPr>
            <p:ph type="title"/>
          </p:nvPr>
        </p:nvSpPr>
        <p:spPr>
          <a:xfrm>
            <a:off x="457200" y="447188"/>
            <a:ext cx="7928999" cy="970450"/>
          </a:xfrm>
          <a:prstGeom prst="rect">
            <a:avLst/>
          </a:prstGeom>
        </p:spPr>
        <p:txBody>
          <a:bodyPr anchor="ctr"/>
          <a:lstStyle>
            <a:lvl1pPr>
              <a:defRPr sz="4000" b="1" i="0">
                <a:latin typeface="+mj-lt"/>
                <a:ea typeface="Brandon Text" charset="0"/>
                <a:cs typeface="Brandon Text" charset="0"/>
              </a:defRPr>
            </a:lvl1pPr>
          </a:lstStyle>
          <a:p>
            <a:r>
              <a:rPr lang="en-US" dirty="0" smtClean="0"/>
              <a:t>Click to edit Master title style</a:t>
            </a:r>
            <a:endParaRPr lang="en-US" dirty="0"/>
          </a:p>
        </p:txBody>
      </p:sp>
      <p:sp>
        <p:nvSpPr>
          <p:cNvPr id="11" name="Content Placeholder 2"/>
          <p:cNvSpPr>
            <a:spLocks noGrp="1"/>
          </p:cNvSpPr>
          <p:nvPr>
            <p:ph idx="1"/>
          </p:nvPr>
        </p:nvSpPr>
        <p:spPr>
          <a:xfrm>
            <a:off x="457201" y="2486346"/>
            <a:ext cx="3868220" cy="3770616"/>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Helvetica Neue" charset="0"/>
                <a:cs typeface="Helvetica Neue" charset="0"/>
              </a:defRPr>
            </a:lvl1pPr>
            <a:lvl2pPr marL="557213" indent="-214313">
              <a:buClr>
                <a:schemeClr val="accent2"/>
              </a:buClr>
              <a:buSzPct val="100000"/>
              <a:buFont typeface="Arial" charset="0"/>
              <a:buChar char="•"/>
              <a:defRPr sz="3600">
                <a:latin typeface="+mn-lt"/>
                <a:ea typeface="Helvetica Neue" charset="0"/>
                <a:cs typeface="Helvetica Neue" charset="0"/>
              </a:defRPr>
            </a:lvl2pPr>
            <a:lvl3pPr marL="857250" indent="-171450">
              <a:buClr>
                <a:schemeClr val="accent2"/>
              </a:buClr>
              <a:buSzPct val="100000"/>
              <a:buFont typeface="Arial" charset="0"/>
              <a:buChar char="•"/>
              <a:defRPr sz="2800">
                <a:latin typeface="+mn-lt"/>
                <a:ea typeface="Helvetica Neue" charset="0"/>
                <a:cs typeface="Helvetica Neue" charset="0"/>
              </a:defRPr>
            </a:lvl3pPr>
            <a:lvl4pPr marL="1200150" indent="-171450">
              <a:buClr>
                <a:schemeClr val="accent2"/>
              </a:buClr>
              <a:buSzPct val="100000"/>
              <a:buFont typeface="Arial" charset="0"/>
              <a:buChar char="•"/>
              <a:defRPr sz="2000">
                <a:latin typeface="+mn-lt"/>
                <a:ea typeface="Helvetica Neue" charset="0"/>
                <a:cs typeface="Helvetica Neue" charset="0"/>
              </a:defRPr>
            </a:lvl4pPr>
            <a:lvl5pPr marL="1543050" indent="-171450">
              <a:buClr>
                <a:schemeClr val="accent2"/>
              </a:buClr>
              <a:buSzPct val="100000"/>
              <a:buFont typeface="Arial" charset="0"/>
              <a:buChar char="•"/>
              <a:defRPr sz="2000">
                <a:latin typeface="+mn-lt"/>
                <a:ea typeface="Helvetica Neue" charset="0"/>
                <a:cs typeface="Helvetica Neue"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idx="10"/>
          </p:nvPr>
        </p:nvSpPr>
        <p:spPr>
          <a:xfrm>
            <a:off x="4708990" y="2486346"/>
            <a:ext cx="3868220" cy="3662236"/>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Brandon Text" charset="0"/>
                <a:cs typeface="Brandon Text" charset="0"/>
              </a:defRPr>
            </a:lvl1pPr>
            <a:lvl2pPr marL="557213" indent="-214313">
              <a:buClr>
                <a:schemeClr val="accent2"/>
              </a:buClr>
              <a:buSzPct val="100000"/>
              <a:buFont typeface="Arial" charset="0"/>
              <a:buChar char="•"/>
              <a:defRPr sz="3600">
                <a:latin typeface="+mn-lt"/>
                <a:ea typeface="Brandon Text" charset="0"/>
                <a:cs typeface="Brandon Text" charset="0"/>
              </a:defRPr>
            </a:lvl2pPr>
            <a:lvl3pPr marL="857250" indent="-171450">
              <a:buClr>
                <a:schemeClr val="accent2"/>
              </a:buClr>
              <a:buSzPct val="100000"/>
              <a:buFont typeface="Arial" charset="0"/>
              <a:buChar char="•"/>
              <a:defRPr sz="2800">
                <a:latin typeface="+mn-lt"/>
                <a:ea typeface="Brandon Text" charset="0"/>
                <a:cs typeface="Brandon Text" charset="0"/>
              </a:defRPr>
            </a:lvl3pPr>
            <a:lvl4pPr marL="1200150" indent="-171450">
              <a:buClr>
                <a:schemeClr val="accent2"/>
              </a:buClr>
              <a:buSzPct val="100000"/>
              <a:buFont typeface="Arial" charset="0"/>
              <a:buChar char="•"/>
              <a:defRPr sz="2000">
                <a:latin typeface="+mn-lt"/>
                <a:ea typeface="Brandon Text" charset="0"/>
                <a:cs typeface="Brandon Text" charset="0"/>
              </a:defRPr>
            </a:lvl4pPr>
            <a:lvl5pPr marL="1543050" indent="-171450">
              <a:buClr>
                <a:schemeClr val="accent2"/>
              </a:buClr>
              <a:buSzPct val="100000"/>
              <a:buFont typeface="Arial" charset="0"/>
              <a:buChar char="•"/>
              <a:defRPr sz="2000">
                <a:latin typeface="+mn-lt"/>
                <a:ea typeface="Brandon Text" charset="0"/>
                <a:cs typeface="Brandon Text"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s With Text">
    <p:spTree>
      <p:nvGrpSpPr>
        <p:cNvPr id="1" name=""/>
        <p:cNvGrpSpPr/>
        <p:nvPr/>
      </p:nvGrpSpPr>
      <p:grpSpPr>
        <a:xfrm>
          <a:off x="0" y="0"/>
          <a:ext cx="0" cy="0"/>
          <a:chOff x="0" y="0"/>
          <a:chExt cx="0" cy="0"/>
        </a:xfrm>
      </p:grpSpPr>
      <p:sp>
        <p:nvSpPr>
          <p:cNvPr id="12" name="Freeform 6"/>
          <p:cNvSpPr>
            <a:spLocks noChangeAspect="1"/>
          </p:cNvSpPr>
          <p:nvPr/>
        </p:nvSpPr>
        <p:spPr bwMode="auto">
          <a:xfrm>
            <a:off x="804864" y="446088"/>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4" y="446088"/>
            <a:ext cx="2660650" cy="1618396"/>
          </a:xfrm>
          <a:prstGeom prst="rect">
            <a:avLst/>
          </a:prstGeom>
        </p:spPr>
        <p:txBody>
          <a:bodyPr anchor="ctr"/>
          <a:lstStyle>
            <a:lvl1pPr algn="l">
              <a:defRPr sz="1500" b="1"/>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804864" y="2260739"/>
            <a:ext cx="2660650" cy="3600311"/>
          </a:xfrm>
          <a:prstGeom prst="rect">
            <a:avLst/>
          </a:prstGeo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
        <p:nvSpPr>
          <p:cNvPr id="10" name="Content Placeholder 2"/>
          <p:cNvSpPr>
            <a:spLocks noGrp="1"/>
          </p:cNvSpPr>
          <p:nvPr>
            <p:ph idx="10"/>
          </p:nvPr>
        </p:nvSpPr>
        <p:spPr>
          <a:xfrm>
            <a:off x="3641724" y="446088"/>
            <a:ext cx="4813907" cy="5414962"/>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Brandon Text" charset="0"/>
                <a:cs typeface="Brandon Text" charset="0"/>
              </a:defRPr>
            </a:lvl1pPr>
            <a:lvl2pPr marL="557213" indent="-214313">
              <a:buClr>
                <a:schemeClr val="accent2"/>
              </a:buClr>
              <a:buSzPct val="100000"/>
              <a:buFont typeface="Arial" charset="0"/>
              <a:buChar char="•"/>
              <a:defRPr sz="3600">
                <a:latin typeface="+mn-lt"/>
                <a:ea typeface="Brandon Text" charset="0"/>
                <a:cs typeface="Brandon Text" charset="0"/>
              </a:defRPr>
            </a:lvl2pPr>
            <a:lvl3pPr marL="857250" indent="-171450">
              <a:buClr>
                <a:schemeClr val="accent2"/>
              </a:buClr>
              <a:buSzPct val="100000"/>
              <a:buFont typeface="Arial" charset="0"/>
              <a:buChar char="•"/>
              <a:defRPr sz="2800">
                <a:latin typeface="+mn-lt"/>
                <a:ea typeface="Brandon Text" charset="0"/>
                <a:cs typeface="Brandon Text" charset="0"/>
              </a:defRPr>
            </a:lvl3pPr>
            <a:lvl4pPr marL="1200150" indent="-171450">
              <a:buClr>
                <a:schemeClr val="accent2"/>
              </a:buClr>
              <a:buSzPct val="100000"/>
              <a:buFont typeface="Arial" charset="0"/>
              <a:buChar char="•"/>
              <a:defRPr sz="2000">
                <a:latin typeface="+mn-lt"/>
                <a:ea typeface="Brandon Text" charset="0"/>
                <a:cs typeface="Brandon Text" charset="0"/>
              </a:defRPr>
            </a:lvl4pPr>
            <a:lvl5pPr marL="1543050" indent="-171450">
              <a:buClr>
                <a:schemeClr val="accent2"/>
              </a:buClr>
              <a:buSzPct val="100000"/>
              <a:buFont typeface="Arial" charset="0"/>
              <a:buChar char="•"/>
              <a:defRPr sz="2000">
                <a:latin typeface="+mn-lt"/>
                <a:ea typeface="Brandon Text" charset="0"/>
                <a:cs typeface="Brandon Text"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1468" y="5393933"/>
            <a:ext cx="7921064" cy="754649"/>
          </a:xfrm>
          <a:prstGeom prst="rect">
            <a:avLst/>
          </a:prstGeom>
        </p:spPr>
        <p:txBody>
          <a:bodyPr anchor="ctr">
            <a:normAutofit/>
          </a:bodyPr>
          <a:lstStyle>
            <a:lvl1pPr algn="l">
              <a:defRPr sz="18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1"/>
            <a:ext cx="9144000" cy="5208999"/>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200"/>
            </a:lvl1pPr>
          </a:lstStyle>
          <a:p>
            <a:r>
              <a:rPr lang="en-US" dirty="0" smtClean="0"/>
              <a:t>Drag picture to placeholder or click icon to add</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ock Quote">
    <p:spTree>
      <p:nvGrpSpPr>
        <p:cNvPr id="1" name=""/>
        <p:cNvGrpSpPr/>
        <p:nvPr/>
      </p:nvGrpSpPr>
      <p:grpSpPr>
        <a:xfrm>
          <a:off x="0" y="0"/>
          <a:ext cx="0" cy="0"/>
          <a:chOff x="0" y="0"/>
          <a:chExt cx="0" cy="0"/>
        </a:xfrm>
      </p:grpSpPr>
      <p:sp>
        <p:nvSpPr>
          <p:cNvPr id="8" name="Freeform 6"/>
          <p:cNvSpPr>
            <a:spLocks noChangeAspect="1"/>
          </p:cNvSpPr>
          <p:nvPr/>
        </p:nvSpPr>
        <p:spPr bwMode="auto">
          <a:xfrm>
            <a:off x="473773" y="1081456"/>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38239" y="1238502"/>
            <a:ext cx="4420380" cy="2645912"/>
          </a:xfrm>
          <a:prstGeom prst="rect">
            <a:avLst/>
          </a:prstGeom>
        </p:spPr>
        <p:txBody>
          <a:bodyPr anchor="ctr"/>
          <a:lstStyle>
            <a:lvl1pPr algn="l">
              <a:defRPr sz="3150" b="1" cap="none"/>
            </a:lvl1pPr>
          </a:lstStyle>
          <a:p>
            <a:r>
              <a:rPr lang="en-US" dirty="0" smtClean="0"/>
              <a:t>Click to edit Master title style</a:t>
            </a:r>
            <a:endParaRPr lang="en-US" dirty="0"/>
          </a:p>
        </p:txBody>
      </p:sp>
      <p:sp>
        <p:nvSpPr>
          <p:cNvPr id="3" name="Text Placeholder 2"/>
          <p:cNvSpPr>
            <a:spLocks noGrp="1"/>
          </p:cNvSpPr>
          <p:nvPr>
            <p:ph type="body" idx="1"/>
          </p:nvPr>
        </p:nvSpPr>
        <p:spPr>
          <a:xfrm>
            <a:off x="639892" y="4477690"/>
            <a:ext cx="4418727" cy="713241"/>
          </a:xfrm>
          <a:prstGeom prst="rect">
            <a:avLst/>
          </a:prstGeom>
        </p:spPr>
        <p:txBody>
          <a:bodyPr anchor="t">
            <a:no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5680982" y="1081457"/>
            <a:ext cx="2857501" cy="4075465"/>
          </a:xfrm>
          <a:prstGeom prst="rect">
            <a:avLst/>
          </a:prstGeom>
        </p:spPr>
        <p:txBody>
          <a:bodyPr anchor="t"/>
          <a:lstStyle>
            <a:lvl1pPr marL="0" indent="0">
              <a:buFontTx/>
              <a:buNone/>
              <a:defRPr/>
            </a:lvl1pPr>
          </a:lstStyle>
          <a:p>
            <a:pPr lvl="0"/>
            <a:r>
              <a:rPr lang="en-US" smtClean="0"/>
              <a:t>Click to edit Master text styles</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9" name="Freeform 6"/>
          <p:cNvSpPr>
            <a:spLocks noChangeAspect="1"/>
          </p:cNvSpPr>
          <p:nvPr/>
        </p:nvSpPr>
        <p:spPr bwMode="auto">
          <a:xfrm>
            <a:off x="845389" y="1022863"/>
            <a:ext cx="2740292" cy="1956643"/>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hasCustomPrompt="1"/>
          </p:nvPr>
        </p:nvSpPr>
        <p:spPr>
          <a:xfrm>
            <a:off x="1037611" y="1194164"/>
            <a:ext cx="2352861" cy="1497665"/>
          </a:xfrm>
          <a:prstGeom prst="rect">
            <a:avLst/>
          </a:prstGeom>
        </p:spPr>
        <p:txBody>
          <a:bodyPr anchor="ctr"/>
          <a:lstStyle>
            <a:lvl1pPr>
              <a:defRPr sz="3200" baseline="0"/>
            </a:lvl1pPr>
          </a:lstStyle>
          <a:p>
            <a:r>
              <a:rPr lang="en-US" dirty="0" smtClean="0"/>
              <a:t>Thank You</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
        <p:nvSpPr>
          <p:cNvPr id="7" name="Text Placeholder 6"/>
          <p:cNvSpPr>
            <a:spLocks noGrp="1"/>
          </p:cNvSpPr>
          <p:nvPr>
            <p:ph type="body" sz="quarter" idx="10" hasCustomPrompt="1"/>
          </p:nvPr>
        </p:nvSpPr>
        <p:spPr>
          <a:xfrm>
            <a:off x="846138" y="3400425"/>
            <a:ext cx="7321550" cy="2506663"/>
          </a:xfrm>
          <a:prstGeom prst="rect">
            <a:avLst/>
          </a:prstGeom>
        </p:spPr>
        <p:txBody>
          <a:bodyPr/>
          <a:lstStyle>
            <a:lvl1pPr marL="0" indent="0">
              <a:buNone/>
              <a:defRPr sz="1800" baseline="0"/>
            </a:lvl1pPr>
            <a:lvl2pPr marL="342900" indent="0">
              <a:buNone/>
              <a:defRPr/>
            </a:lvl2pPr>
            <a:lvl3pPr marL="685800" indent="0">
              <a:buNone/>
              <a:defRPr/>
            </a:lvl3pPr>
            <a:lvl4pPr marL="1028700" indent="0">
              <a:buNone/>
              <a:defRPr/>
            </a:lvl4pPr>
            <a:lvl5pPr marL="1371600" indent="0">
              <a:buNone/>
              <a:defRPr/>
            </a:lvl5pPr>
          </a:lstStyle>
          <a:p>
            <a:pPr lvl="0"/>
            <a:r>
              <a:rPr lang="en-US" dirty="0" smtClean="0"/>
              <a:t>Presenter’s Name</a:t>
            </a:r>
          </a:p>
          <a:p>
            <a:pPr lvl="0"/>
            <a:r>
              <a:rPr lang="en-US" dirty="0" smtClean="0"/>
              <a:t>Presenter’s Title</a:t>
            </a:r>
          </a:p>
          <a:p>
            <a:pPr lvl="0"/>
            <a:r>
              <a:rPr lang="en-US" dirty="0" err="1" smtClean="0"/>
              <a:t>presentersname@foothill.edu</a:t>
            </a:r>
            <a:endParaRPr lang="en-US" dirty="0" smtClean="0"/>
          </a:p>
          <a:p>
            <a:pPr lvl="0"/>
            <a:r>
              <a:rPr lang="en-US" dirty="0" smtClean="0"/>
              <a:t>650.949.0000</a:t>
            </a:r>
          </a:p>
          <a:p>
            <a:pPr lvl="0"/>
            <a:endParaRPr lang="en-US" dirty="0" smtClean="0"/>
          </a:p>
          <a:p>
            <a:pPr lvl="0"/>
            <a:r>
              <a:rPr lang="en-US" dirty="0" err="1" smtClean="0"/>
              <a:t>foothill.edu</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649" r:id="rId1"/>
    <p:sldLayoutId id="2147483650" r:id="rId2"/>
    <p:sldLayoutId id="2147483652" r:id="rId3"/>
    <p:sldLayoutId id="2147483655" r:id="rId4"/>
    <p:sldLayoutId id="2147483656" r:id="rId5"/>
    <p:sldLayoutId id="2147483657" r:id="rId6"/>
    <p:sldLayoutId id="2147483666" r:id="rId7"/>
    <p:sldLayoutId id="2147483661" r:id="rId8"/>
  </p:sldLayoutIdLst>
  <p:timing>
    <p:tnLst>
      <p:par>
        <p:cTn id="1" dur="indefinite" restart="never" nodeType="tmRoot"/>
      </p:par>
    </p:tnLst>
  </p:timing>
  <p:hf sldNum="0" hdr="0" ftr="0" dt="0"/>
  <p:txStyles>
    <p:titleStyle>
      <a:lvl1pPr algn="l" defTabSz="342900" rtl="0" eaLnBrk="1" latinLnBrk="0" hangingPunct="1">
        <a:spcBef>
          <a:spcPct val="0"/>
        </a:spcBef>
        <a:buNone/>
        <a:defRPr sz="3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ct val="20000"/>
        </a:spcBef>
        <a:spcAft>
          <a:spcPts val="450"/>
        </a:spcAft>
        <a:buClr>
          <a:schemeClr val="accent1"/>
        </a:buClr>
        <a:buFont typeface="Wingdings 2" charset="2"/>
        <a:buChar char=""/>
        <a:defRPr sz="1350" kern="1200">
          <a:solidFill>
            <a:schemeClr val="tx1"/>
          </a:solidFill>
          <a:latin typeface="+mn-lt"/>
          <a:ea typeface="+mn-ea"/>
          <a:cs typeface="+mn-cs"/>
        </a:defRPr>
      </a:lvl1pPr>
      <a:lvl2pPr marL="557213" indent="-214313" algn="l" defTabSz="342900" rtl="0" eaLnBrk="1" latinLnBrk="0" hangingPunct="1">
        <a:spcBef>
          <a:spcPct val="20000"/>
        </a:spcBef>
        <a:spcAft>
          <a:spcPts val="450"/>
        </a:spcAft>
        <a:buClr>
          <a:schemeClr val="accent1"/>
        </a:buClr>
        <a:buFont typeface="Wingdings 2" charset="2"/>
        <a:buChar char=""/>
        <a:defRPr sz="1200" kern="1200">
          <a:solidFill>
            <a:schemeClr val="tx1"/>
          </a:solidFill>
          <a:latin typeface="+mn-lt"/>
          <a:ea typeface="+mn-ea"/>
          <a:cs typeface="+mn-cs"/>
        </a:defRPr>
      </a:lvl2pPr>
      <a:lvl3pPr marL="857250" indent="-171450" algn="l" defTabSz="342900" rtl="0" eaLnBrk="1" latinLnBrk="0" hangingPunct="1">
        <a:spcBef>
          <a:spcPct val="20000"/>
        </a:spcBef>
        <a:spcAft>
          <a:spcPts val="450"/>
        </a:spcAft>
        <a:buClr>
          <a:schemeClr val="accent1"/>
        </a:buClr>
        <a:buFont typeface="Wingdings 2" charset="2"/>
        <a:buChar char=""/>
        <a:defRPr sz="1050" kern="1200">
          <a:solidFill>
            <a:schemeClr val="tx1"/>
          </a:solidFill>
          <a:latin typeface="+mn-lt"/>
          <a:ea typeface="+mn-ea"/>
          <a:cs typeface="+mn-cs"/>
        </a:defRPr>
      </a:lvl3pPr>
      <a:lvl4pPr marL="120015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4pPr>
      <a:lvl5pPr marL="154305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297" y="1341040"/>
            <a:ext cx="8645703" cy="1802852"/>
          </a:xfrm>
        </p:spPr>
        <p:txBody>
          <a:bodyPr/>
          <a:lstStyle/>
          <a:p>
            <a:r>
              <a:rPr lang="en-US" dirty="0" smtClean="0"/>
              <a:t>Integrated Plan Update</a:t>
            </a:r>
            <a:endParaRPr lang="en-US" dirty="0"/>
          </a:p>
        </p:txBody>
      </p:sp>
      <p:sp>
        <p:nvSpPr>
          <p:cNvPr id="3" name="Text Placeholder 2"/>
          <p:cNvSpPr>
            <a:spLocks noGrp="1"/>
          </p:cNvSpPr>
          <p:nvPr>
            <p:ph type="body" sz="quarter" idx="10"/>
          </p:nvPr>
        </p:nvSpPr>
        <p:spPr>
          <a:xfrm>
            <a:off x="507539" y="3154872"/>
            <a:ext cx="8404449" cy="1307946"/>
          </a:xfrm>
        </p:spPr>
        <p:txBody>
          <a:bodyPr/>
          <a:lstStyle/>
          <a:p>
            <a:r>
              <a:rPr lang="en-US" dirty="0" smtClean="0"/>
              <a:t>Planning and Resource Council (PaRC)</a:t>
            </a:r>
          </a:p>
          <a:p>
            <a:r>
              <a:rPr lang="en-US" dirty="0" smtClean="0"/>
              <a:t>October 11, 2017</a:t>
            </a:r>
          </a:p>
        </p:txBody>
      </p:sp>
    </p:spTree>
    <p:extLst>
      <p:ext uri="{BB962C8B-B14F-4D97-AF65-F5344CB8AC3E}">
        <p14:creationId xmlns:p14="http://schemas.microsoft.com/office/powerpoint/2010/main" val="1304749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Plan 2017-19</a:t>
            </a:r>
            <a:endParaRPr lang="en-US" dirty="0"/>
          </a:p>
        </p:txBody>
      </p:sp>
      <p:sp>
        <p:nvSpPr>
          <p:cNvPr id="3" name="Content Placeholder 2"/>
          <p:cNvSpPr>
            <a:spLocks noGrp="1"/>
          </p:cNvSpPr>
          <p:nvPr>
            <p:ph idx="1"/>
          </p:nvPr>
        </p:nvSpPr>
        <p:spPr/>
        <p:txBody>
          <a:bodyPr>
            <a:normAutofit lnSpcReduction="10000"/>
          </a:bodyPr>
          <a:lstStyle/>
          <a:p>
            <a:r>
              <a:rPr lang="en-US" dirty="0" smtClean="0"/>
              <a:t>Due December 15, 2017</a:t>
            </a:r>
          </a:p>
          <a:p>
            <a:r>
              <a:rPr lang="en-US" dirty="0" smtClean="0"/>
              <a:t>Merges three (3) existing plans</a:t>
            </a:r>
          </a:p>
          <a:p>
            <a:pPr lvl="1"/>
            <a:r>
              <a:rPr lang="en-US" dirty="0" smtClean="0"/>
              <a:t>Basic Skills Initiative</a:t>
            </a:r>
          </a:p>
          <a:p>
            <a:pPr lvl="1"/>
            <a:r>
              <a:rPr lang="en-US" dirty="0" smtClean="0"/>
              <a:t>Student Equity Plan</a:t>
            </a:r>
          </a:p>
          <a:p>
            <a:pPr lvl="1"/>
            <a:r>
              <a:rPr lang="en-US" dirty="0" smtClean="0"/>
              <a:t>Student Success and Support Program (credit and non-credit)</a:t>
            </a:r>
          </a:p>
        </p:txBody>
      </p:sp>
    </p:spTree>
    <p:extLst>
      <p:ext uri="{BB962C8B-B14F-4D97-AF65-F5344CB8AC3E}">
        <p14:creationId xmlns:p14="http://schemas.microsoft.com/office/powerpoint/2010/main" val="8853635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 Population</a:t>
            </a:r>
            <a:endParaRPr lang="en-US" dirty="0"/>
          </a:p>
        </p:txBody>
      </p:sp>
      <p:sp>
        <p:nvSpPr>
          <p:cNvPr id="3" name="Content Placeholder 2"/>
          <p:cNvSpPr>
            <a:spLocks noGrp="1"/>
          </p:cNvSpPr>
          <p:nvPr>
            <p:ph idx="1"/>
          </p:nvPr>
        </p:nvSpPr>
        <p:spPr/>
        <p:txBody>
          <a:bodyPr/>
          <a:lstStyle/>
          <a:p>
            <a:r>
              <a:rPr lang="en-US" dirty="0" smtClean="0"/>
              <a:t>First time new students</a:t>
            </a:r>
          </a:p>
          <a:p>
            <a:r>
              <a:rPr lang="en-US" dirty="0" smtClean="0"/>
              <a:t>Placing in non-transferrable English/ESLL and/or non-degree applicable Math</a:t>
            </a:r>
            <a:endParaRPr lang="en-US" dirty="0"/>
          </a:p>
        </p:txBody>
      </p:sp>
    </p:spTree>
    <p:extLst>
      <p:ext uri="{BB962C8B-B14F-4D97-AF65-F5344CB8AC3E}">
        <p14:creationId xmlns:p14="http://schemas.microsoft.com/office/powerpoint/2010/main" val="2152996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Highlights</a:t>
            </a:r>
            <a:endParaRPr lang="en-US" dirty="0"/>
          </a:p>
        </p:txBody>
      </p:sp>
      <p:sp>
        <p:nvSpPr>
          <p:cNvPr id="3" name="Content Placeholder 2"/>
          <p:cNvSpPr>
            <a:spLocks noGrp="1"/>
          </p:cNvSpPr>
          <p:nvPr>
            <p:ph idx="1"/>
          </p:nvPr>
        </p:nvSpPr>
        <p:spPr/>
        <p:txBody>
          <a:bodyPr>
            <a:normAutofit/>
          </a:bodyPr>
          <a:lstStyle/>
          <a:p>
            <a:r>
              <a:rPr lang="en-US" dirty="0" smtClean="0"/>
              <a:t>Revisited indicators from the 2015-16 reports</a:t>
            </a:r>
          </a:p>
          <a:p>
            <a:r>
              <a:rPr lang="en-US" dirty="0" smtClean="0"/>
              <a:t>Disproportionate impact?</a:t>
            </a:r>
          </a:p>
          <a:p>
            <a:pPr lvl="1"/>
            <a:r>
              <a:rPr lang="en-US" dirty="0" smtClean="0"/>
              <a:t>Access and outcomes</a:t>
            </a:r>
          </a:p>
          <a:p>
            <a:pPr lvl="1"/>
            <a:r>
              <a:rPr lang="en-US" dirty="0"/>
              <a:t>Which populations</a:t>
            </a:r>
            <a:r>
              <a:rPr lang="en-US" dirty="0" smtClean="0"/>
              <a:t>?</a:t>
            </a:r>
          </a:p>
        </p:txBody>
      </p:sp>
    </p:spTree>
    <p:extLst>
      <p:ext uri="{BB962C8B-B14F-4D97-AF65-F5344CB8AC3E}">
        <p14:creationId xmlns:p14="http://schemas.microsoft.com/office/powerpoint/2010/main" val="466186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Story?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Latinx narrative</a:t>
            </a:r>
          </a:p>
          <a:p>
            <a:pPr lvl="1"/>
            <a:r>
              <a:rPr lang="en-US" dirty="0" smtClean="0"/>
              <a:t>Increasing enrollment</a:t>
            </a:r>
          </a:p>
          <a:p>
            <a:pPr lvl="1"/>
            <a:r>
              <a:rPr lang="en-US" dirty="0" smtClean="0"/>
              <a:t>Majority with basic skills needs</a:t>
            </a:r>
          </a:p>
          <a:p>
            <a:pPr lvl="1"/>
            <a:r>
              <a:rPr lang="en-US" dirty="0" smtClean="0"/>
              <a:t>Lower course success rates compared to other groups</a:t>
            </a:r>
          </a:p>
          <a:p>
            <a:pPr lvl="1"/>
            <a:r>
              <a:rPr lang="en-US" dirty="0" smtClean="0"/>
              <a:t>Notions of place, community and integration?</a:t>
            </a:r>
          </a:p>
        </p:txBody>
      </p:sp>
    </p:spTree>
    <p:extLst>
      <p:ext uri="{BB962C8B-B14F-4D97-AF65-F5344CB8AC3E}">
        <p14:creationId xmlns:p14="http://schemas.microsoft.com/office/powerpoint/2010/main" val="885560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88"/>
            <a:ext cx="8372901" cy="970450"/>
          </a:xfrm>
        </p:spPr>
        <p:txBody>
          <a:bodyPr/>
          <a:lstStyle/>
          <a:p>
            <a:r>
              <a:rPr lang="en-US" dirty="0" smtClean="0"/>
              <a:t>Integrated Plan: Proposed Goals</a:t>
            </a:r>
            <a:endParaRPr lang="en-US" dirty="0"/>
          </a:p>
        </p:txBody>
      </p:sp>
      <p:sp>
        <p:nvSpPr>
          <p:cNvPr id="3" name="Content Placeholder 2"/>
          <p:cNvSpPr>
            <a:spLocks noGrp="1"/>
          </p:cNvSpPr>
          <p:nvPr>
            <p:ph idx="1"/>
          </p:nvPr>
        </p:nvSpPr>
        <p:spPr/>
        <p:txBody>
          <a:bodyPr>
            <a:normAutofit fontScale="92500"/>
          </a:bodyPr>
          <a:lstStyle/>
          <a:p>
            <a:r>
              <a:rPr lang="en-US" dirty="0" smtClean="0"/>
              <a:t>Main outcome: Basic Skills Completion</a:t>
            </a:r>
          </a:p>
          <a:p>
            <a:r>
              <a:rPr lang="en-US" dirty="0" smtClean="0"/>
              <a:t>Plan to identify five (5) goals to support the main outcome</a:t>
            </a:r>
          </a:p>
          <a:p>
            <a:r>
              <a:rPr lang="en-US" dirty="0" smtClean="0"/>
              <a:t>Framework: </a:t>
            </a:r>
            <a:r>
              <a:rPr lang="en-US" dirty="0"/>
              <a:t>How can we contribute to our students’ </a:t>
            </a:r>
            <a:r>
              <a:rPr lang="en-US" dirty="0" smtClean="0"/>
              <a:t>experiences? Increase the odds for student success?</a:t>
            </a:r>
            <a:endParaRPr lang="en-US" dirty="0"/>
          </a:p>
          <a:p>
            <a:endParaRPr lang="en-US" dirty="0" smtClean="0"/>
          </a:p>
          <a:p>
            <a:endParaRPr lang="en-US" dirty="0" smtClean="0"/>
          </a:p>
        </p:txBody>
      </p:sp>
    </p:spTree>
    <p:extLst>
      <p:ext uri="{BB962C8B-B14F-4D97-AF65-F5344CB8AC3E}">
        <p14:creationId xmlns:p14="http://schemas.microsoft.com/office/powerpoint/2010/main" val="1260126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88"/>
            <a:ext cx="8372901" cy="970450"/>
          </a:xfrm>
        </p:spPr>
        <p:txBody>
          <a:bodyPr/>
          <a:lstStyle/>
          <a:p>
            <a:r>
              <a:rPr lang="en-US" dirty="0" smtClean="0"/>
              <a:t>Integrated Plan: Proposed Goals</a:t>
            </a:r>
            <a:endParaRPr lang="en-US" dirty="0"/>
          </a:p>
        </p:txBody>
      </p:sp>
      <p:sp>
        <p:nvSpPr>
          <p:cNvPr id="3" name="Content Placeholder 2"/>
          <p:cNvSpPr>
            <a:spLocks noGrp="1"/>
          </p:cNvSpPr>
          <p:nvPr>
            <p:ph idx="1"/>
          </p:nvPr>
        </p:nvSpPr>
        <p:spPr/>
        <p:txBody>
          <a:bodyPr>
            <a:normAutofit/>
          </a:bodyPr>
          <a:lstStyle/>
          <a:p>
            <a:r>
              <a:rPr lang="en-US" dirty="0" smtClean="0"/>
              <a:t>Share, discuss and gather feedback through participatory </a:t>
            </a:r>
            <a:r>
              <a:rPr lang="en-US" dirty="0" smtClean="0"/>
              <a:t>governance</a:t>
            </a:r>
            <a:endParaRPr lang="en-US" b="1" dirty="0" smtClean="0">
              <a:solidFill>
                <a:srgbClr val="C00000"/>
              </a:solidFill>
            </a:endParaRPr>
          </a:p>
          <a:p>
            <a:r>
              <a:rPr lang="en-US" dirty="0" smtClean="0"/>
              <a:t>Anything missing?</a:t>
            </a:r>
          </a:p>
          <a:p>
            <a:endParaRPr lang="en-US" dirty="0" smtClean="0"/>
          </a:p>
        </p:txBody>
      </p:sp>
    </p:spTree>
    <p:extLst>
      <p:ext uri="{BB962C8B-B14F-4D97-AF65-F5344CB8AC3E}">
        <p14:creationId xmlns:p14="http://schemas.microsoft.com/office/powerpoint/2010/main" val="195124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Conversation Continues!</a:t>
            </a:r>
            <a:endParaRPr lang="en-US" dirty="0"/>
          </a:p>
        </p:txBody>
      </p:sp>
      <p:sp>
        <p:nvSpPr>
          <p:cNvPr id="3" name="Content Placeholder 2"/>
          <p:cNvSpPr>
            <a:spLocks noGrp="1"/>
          </p:cNvSpPr>
          <p:nvPr>
            <p:ph idx="1"/>
          </p:nvPr>
        </p:nvSpPr>
        <p:spPr/>
        <p:txBody>
          <a:bodyPr/>
          <a:lstStyle/>
          <a:p>
            <a:r>
              <a:rPr lang="en-US" dirty="0" smtClean="0"/>
              <a:t>Feedback is appreciated</a:t>
            </a:r>
          </a:p>
        </p:txBody>
      </p:sp>
    </p:spTree>
    <p:extLst>
      <p:ext uri="{BB962C8B-B14F-4D97-AF65-F5344CB8AC3E}">
        <p14:creationId xmlns:p14="http://schemas.microsoft.com/office/powerpoint/2010/main" val="2291475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Text Placeholder 2"/>
          <p:cNvSpPr>
            <a:spLocks noGrp="1"/>
          </p:cNvSpPr>
          <p:nvPr>
            <p:ph type="body" sz="quarter" idx="10"/>
          </p:nvPr>
        </p:nvSpPr>
        <p:spPr/>
        <p:txBody>
          <a:bodyPr/>
          <a:lstStyle/>
          <a:p>
            <a:r>
              <a:rPr lang="en-US" dirty="0" smtClean="0"/>
              <a:t>Student Success Collaborative</a:t>
            </a:r>
          </a:p>
          <a:p>
            <a:r>
              <a:rPr lang="en-US" b="1" dirty="0" smtClean="0">
                <a:solidFill>
                  <a:srgbClr val="FFC000"/>
                </a:solidFill>
              </a:rPr>
              <a:t>foothill.edu</a:t>
            </a:r>
            <a:endParaRPr lang="en-US" b="1" dirty="0">
              <a:solidFill>
                <a:srgbClr val="FFC000"/>
              </a:solidFill>
            </a:endParaRPr>
          </a:p>
        </p:txBody>
      </p:sp>
    </p:spTree>
    <p:extLst>
      <p:ext uri="{BB962C8B-B14F-4D97-AF65-F5344CB8AC3E}">
        <p14:creationId xmlns:p14="http://schemas.microsoft.com/office/powerpoint/2010/main" val="4467877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Foothill">
      <a:dk1>
        <a:srgbClr val="000000"/>
      </a:dk1>
      <a:lt1>
        <a:srgbClr val="FFFFFF"/>
      </a:lt1>
      <a:dk2>
        <a:srgbClr val="505046"/>
      </a:dk2>
      <a:lt2>
        <a:srgbClr val="EEECE1"/>
      </a:lt2>
      <a:accent1>
        <a:srgbClr val="B6303D"/>
      </a:accent1>
      <a:accent2>
        <a:srgbClr val="FFBD47"/>
      </a:accent2>
      <a:accent3>
        <a:srgbClr val="613415"/>
      </a:accent3>
      <a:accent4>
        <a:srgbClr val="FF8427"/>
      </a:accent4>
      <a:accent5>
        <a:srgbClr val="F6F1E7"/>
      </a:accent5>
      <a:accent6>
        <a:srgbClr val="63A844"/>
      </a:accent6>
      <a:hlink>
        <a:srgbClr val="02A8E0"/>
      </a:hlink>
      <a:folHlink>
        <a:srgbClr val="666699"/>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txDef>
      <a:spPr>
        <a:effectLst/>
      </a:spPr>
      <a:bodyPr anchor="t"/>
      <a:lstStyle>
        <a:defPPr>
          <a:defRPr sz="4000" b="0" dirty="0" smtClean="0"/>
        </a:defPPr>
      </a:lstStyle>
    </a:txDef>
  </a:objectDefaults>
  <a:extraClrSchemeLst/>
  <a:extLst>
    <a:ext uri="{05A4C25C-085E-4340-85A3-A5531E510DB2}">
      <thm15:themeFamily xmlns:thm15="http://schemas.microsoft.com/office/thememl/2012/main" xmlns=""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794</TotalTime>
  <Words>959</Words>
  <Application>Microsoft Office PowerPoint</Application>
  <PresentationFormat>On-screen Show (4:3)</PresentationFormat>
  <Paragraphs>87</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Quotable</vt:lpstr>
      <vt:lpstr>Integrated Plan Update</vt:lpstr>
      <vt:lpstr>Integrated Plan 2017-19</vt:lpstr>
      <vt:lpstr>Target Population</vt:lpstr>
      <vt:lpstr>Data Highlights</vt:lpstr>
      <vt:lpstr>What’s the Story?</vt:lpstr>
      <vt:lpstr>Integrated Plan: Proposed Goals</vt:lpstr>
      <vt:lpstr>Integrated Plan: Proposed Goals</vt:lpstr>
      <vt:lpstr>The Conversation Continues!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Foothill College Logo</dc:title>
  <dc:creator>Jerry Robredo</dc:creator>
  <cp:lastModifiedBy>FHDA</cp:lastModifiedBy>
  <cp:revision>95</cp:revision>
  <dcterms:created xsi:type="dcterms:W3CDTF">2017-05-11T17:24:11Z</dcterms:created>
  <dcterms:modified xsi:type="dcterms:W3CDTF">2017-10-09T15:58:22Z</dcterms:modified>
</cp:coreProperties>
</file>