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1" r:id="rId2"/>
    <p:sldId id="282" r:id="rId3"/>
    <p:sldId id="285" r:id="rId4"/>
    <p:sldId id="287" r:id="rId5"/>
    <p:sldId id="288" r:id="rId6"/>
    <p:sldId id="283" r:id="rId7"/>
    <p:sldId id="290" r:id="rId8"/>
    <p:sldId id="289" r:id="rId9"/>
    <p:sldId id="284" r:id="rId10"/>
    <p:sldId id="29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6" autoAdjust="0"/>
    <p:restoredTop sz="85850" autoAdjust="0"/>
  </p:normalViewPr>
  <p:slideViewPr>
    <p:cSldViewPr snapToGrid="0" snapToObjects="1">
      <p:cViewPr>
        <p:scale>
          <a:sx n="99" d="100"/>
          <a:sy n="99" d="100"/>
        </p:scale>
        <p:origin x="-142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Enrollment</c:v>
                </c:pt>
              </c:strCache>
            </c:strRef>
          </c:tx>
          <c:dLbls>
            <c:dLbl>
              <c:idx val="0"/>
              <c:layout>
                <c:manualLayout>
                  <c:x val="0.00308617672790898"/>
                  <c:y val="-0.03367239193073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0462962962962963"/>
                  <c:y val="-0.0224482612871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747.0</c:v>
                </c:pt>
                <c:pt idx="1">
                  <c:v>761.0</c:v>
                </c:pt>
                <c:pt idx="2">
                  <c:v>732.0</c:v>
                </c:pt>
                <c:pt idx="3">
                  <c:v>688.0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Main Campus Enrollment</c:v>
                </c:pt>
              </c:strCache>
            </c:strRef>
          </c:tx>
          <c:dLbls>
            <c:dLbl>
              <c:idx val="2"/>
              <c:layout>
                <c:manualLayout>
                  <c:x val="0.00462962962962963"/>
                  <c:y val="-5.144333783857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712.0</c:v>
                </c:pt>
                <c:pt idx="1">
                  <c:v>677.0</c:v>
                </c:pt>
                <c:pt idx="2">
                  <c:v>686.0</c:v>
                </c:pt>
                <c:pt idx="3">
                  <c:v>620.0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 Enrollment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428.0</c:v>
                </c:pt>
                <c:pt idx="1">
                  <c:v>421.0</c:v>
                </c:pt>
                <c:pt idx="2">
                  <c:v>449.0</c:v>
                </c:pt>
                <c:pt idx="3">
                  <c:v>414.0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5917768"/>
        <c:axId val="435920824"/>
      </c:lineChart>
      <c:catAx>
        <c:axId val="435917768"/>
        <c:scaling>
          <c:orientation val="minMax"/>
        </c:scaling>
        <c:delete val="0"/>
        <c:axPos val="b"/>
        <c:majorTickMark val="out"/>
        <c:minorTickMark val="none"/>
        <c:tickLblPos val="nextTo"/>
        <c:crossAx val="435920824"/>
        <c:crosses val="autoZero"/>
        <c:auto val="1"/>
        <c:lblAlgn val="ctr"/>
        <c:lblOffset val="100"/>
        <c:noMultiLvlLbl val="0"/>
      </c:catAx>
      <c:valAx>
        <c:axId val="435920824"/>
        <c:scaling>
          <c:orientation val="minMax"/>
          <c:max val="10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5917768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dLbls>
            <c:dLbl>
              <c:idx val="0"/>
              <c:layout>
                <c:manualLayout>
                  <c:x val="-0.00308641975308642"/>
                  <c:y val="-0.0224482612871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617283950617284"/>
                  <c:y val="0.0252542939480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0771604938271605"/>
                  <c:y val="0.03086635926983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367.0</c:v>
                </c:pt>
                <c:pt idx="1">
                  <c:v>334.0</c:v>
                </c:pt>
                <c:pt idx="2">
                  <c:v>333.0</c:v>
                </c:pt>
                <c:pt idx="3">
                  <c:v>331.0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dLbls>
            <c:dLbl>
              <c:idx val="0"/>
              <c:layout>
                <c:manualLayout>
                  <c:x val="-0.00154320987654324"/>
                  <c:y val="0.0252542939480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154320987654321"/>
                  <c:y val="-0.0420904899134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0154320987654321"/>
                  <c:y val="-0.03367239193073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341.0</c:v>
                </c:pt>
                <c:pt idx="1">
                  <c:v>343.0</c:v>
                </c:pt>
                <c:pt idx="2">
                  <c:v>350.0</c:v>
                </c:pt>
                <c:pt idx="3">
                  <c:v>282.0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4.0</c:v>
                </c:pt>
                <c:pt idx="1">
                  <c:v>0.0</c:v>
                </c:pt>
                <c:pt idx="2">
                  <c:v>3.0</c:v>
                </c:pt>
                <c:pt idx="3">
                  <c:v>7.0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1510792"/>
        <c:axId val="501513848"/>
      </c:lineChart>
      <c:catAx>
        <c:axId val="501510792"/>
        <c:scaling>
          <c:orientation val="minMax"/>
        </c:scaling>
        <c:delete val="0"/>
        <c:axPos val="b"/>
        <c:majorTickMark val="out"/>
        <c:minorTickMark val="none"/>
        <c:tickLblPos val="nextTo"/>
        <c:crossAx val="501513848"/>
        <c:crosses val="autoZero"/>
        <c:auto val="1"/>
        <c:lblAlgn val="ctr"/>
        <c:lblOffset val="100"/>
        <c:noMultiLvlLbl val="0"/>
      </c:catAx>
      <c:valAx>
        <c:axId val="501513848"/>
        <c:scaling>
          <c:orientation val="minMax"/>
          <c:max val="5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1510792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2012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Female All</c:v>
                </c:pt>
                <c:pt idx="1">
                  <c:v>Female Not Online</c:v>
                </c:pt>
                <c:pt idx="2">
                  <c:v>Female Online</c:v>
                </c:pt>
                <c:pt idx="3">
                  <c:v>Male All</c:v>
                </c:pt>
                <c:pt idx="4">
                  <c:v>Male Not Online</c:v>
                </c:pt>
                <c:pt idx="5">
                  <c:v>Male Online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367.0</c:v>
                </c:pt>
                <c:pt idx="1">
                  <c:v>194.0</c:v>
                </c:pt>
                <c:pt idx="2">
                  <c:v>241.0</c:v>
                </c:pt>
                <c:pt idx="3">
                  <c:v>341.0</c:v>
                </c:pt>
                <c:pt idx="4">
                  <c:v>223.0</c:v>
                </c:pt>
                <c:pt idx="5">
                  <c:v>184.0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Fall 2013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Female All</c:v>
                </c:pt>
                <c:pt idx="1">
                  <c:v>Female Not Online</c:v>
                </c:pt>
                <c:pt idx="2">
                  <c:v>Female Online</c:v>
                </c:pt>
                <c:pt idx="3">
                  <c:v>Male All</c:v>
                </c:pt>
                <c:pt idx="4">
                  <c:v>Male Not Online</c:v>
                </c:pt>
                <c:pt idx="5">
                  <c:v>Male Online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348.0</c:v>
                </c:pt>
                <c:pt idx="1">
                  <c:v>176.0</c:v>
                </c:pt>
                <c:pt idx="2">
                  <c:v>235.0</c:v>
                </c:pt>
                <c:pt idx="3">
                  <c:v>364.0</c:v>
                </c:pt>
                <c:pt idx="4">
                  <c:v>210.0</c:v>
                </c:pt>
                <c:pt idx="5">
                  <c:v>218.0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Fall 2014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Female All</c:v>
                </c:pt>
                <c:pt idx="1">
                  <c:v>Female Not Online</c:v>
                </c:pt>
                <c:pt idx="2">
                  <c:v>Female Online</c:v>
                </c:pt>
                <c:pt idx="3">
                  <c:v>Male All</c:v>
                </c:pt>
                <c:pt idx="4">
                  <c:v>Male Not Online</c:v>
                </c:pt>
                <c:pt idx="5">
                  <c:v>Male Online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337.0</c:v>
                </c:pt>
                <c:pt idx="1">
                  <c:v>179.0</c:v>
                </c:pt>
                <c:pt idx="2">
                  <c:v>234.0</c:v>
                </c:pt>
                <c:pt idx="3">
                  <c:v>351.0</c:v>
                </c:pt>
                <c:pt idx="4">
                  <c:v>218.0</c:v>
                </c:pt>
                <c:pt idx="5">
                  <c:v>215.0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Fall 2015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Female All</c:v>
                </c:pt>
                <c:pt idx="1">
                  <c:v>Female Not Online</c:v>
                </c:pt>
                <c:pt idx="2">
                  <c:v>Female Online</c:v>
                </c:pt>
                <c:pt idx="3">
                  <c:v>Male All</c:v>
                </c:pt>
                <c:pt idx="4">
                  <c:v>Male Not Online</c:v>
                </c:pt>
                <c:pt idx="5">
                  <c:v>Male Online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333.0</c:v>
                </c:pt>
                <c:pt idx="1">
                  <c:v>151.0</c:v>
                </c:pt>
                <c:pt idx="2">
                  <c:v>238.0</c:v>
                </c:pt>
                <c:pt idx="3">
                  <c:v>285.0</c:v>
                </c:pt>
                <c:pt idx="4">
                  <c:v>169.0</c:v>
                </c:pt>
                <c:pt idx="5">
                  <c:v>175.0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Unknown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.0"/>
                  <c:y val="0.02525429394805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"/>
                  <c:y val="0.0252542939480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Female All</c:v>
                </c:pt>
                <c:pt idx="1">
                  <c:v>Female Not Online</c:v>
                </c:pt>
                <c:pt idx="2">
                  <c:v>Female Online</c:v>
                </c:pt>
                <c:pt idx="3">
                  <c:v>Male All</c:v>
                </c:pt>
                <c:pt idx="4">
                  <c:v>Male Not Online</c:v>
                </c:pt>
                <c:pt idx="5">
                  <c:v>Male Online</c:v>
                </c:pt>
              </c:strCache>
            </c:strRef>
          </c:cat>
          <c:val>
            <c:numRef>
              <c:f>Sheet1!$F$2:$F$7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1571672"/>
        <c:axId val="501574728"/>
      </c:barChart>
      <c:catAx>
        <c:axId val="501571672"/>
        <c:scaling>
          <c:orientation val="minMax"/>
        </c:scaling>
        <c:delete val="0"/>
        <c:axPos val="b"/>
        <c:majorTickMark val="out"/>
        <c:minorTickMark val="none"/>
        <c:tickLblPos val="nextTo"/>
        <c:crossAx val="501574728"/>
        <c:crosses val="autoZero"/>
        <c:auto val="1"/>
        <c:lblAlgn val="ctr"/>
        <c:lblOffset val="100"/>
        <c:noMultiLvlLbl val="0"/>
      </c:catAx>
      <c:valAx>
        <c:axId val="501574728"/>
        <c:scaling>
          <c:orientation val="minMax"/>
          <c:max val="5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01571672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2012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Female Not Online</c:v>
                </c:pt>
                <c:pt idx="1">
                  <c:v>Female Online</c:v>
                </c:pt>
                <c:pt idx="2">
                  <c:v>Male Not Online</c:v>
                </c:pt>
                <c:pt idx="3">
                  <c:v>Male Online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0.63</c:v>
                </c:pt>
                <c:pt idx="1">
                  <c:v>0.43</c:v>
                </c:pt>
                <c:pt idx="2">
                  <c:v>0.61</c:v>
                </c:pt>
                <c:pt idx="3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Fall 2013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Female Not Online</c:v>
                </c:pt>
                <c:pt idx="1">
                  <c:v>Female Online</c:v>
                </c:pt>
                <c:pt idx="2">
                  <c:v>Male Not Online</c:v>
                </c:pt>
                <c:pt idx="3">
                  <c:v>Male Online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0.64</c:v>
                </c:pt>
                <c:pt idx="1">
                  <c:v>0.45</c:v>
                </c:pt>
                <c:pt idx="2">
                  <c:v>0.53</c:v>
                </c:pt>
                <c:pt idx="3">
                  <c:v>0.46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Fall 2014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Female Not Online</c:v>
                </c:pt>
                <c:pt idx="1">
                  <c:v>Female Online</c:v>
                </c:pt>
                <c:pt idx="2">
                  <c:v>Male Not Online</c:v>
                </c:pt>
                <c:pt idx="3">
                  <c:v>Male Online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0.67</c:v>
                </c:pt>
                <c:pt idx="1">
                  <c:v>0.53</c:v>
                </c:pt>
                <c:pt idx="2">
                  <c:v>0.61</c:v>
                </c:pt>
                <c:pt idx="3">
                  <c:v>0.46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Fall 2015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111 out of 186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Female Not Online</c:v>
                </c:pt>
                <c:pt idx="1">
                  <c:v>Female Online</c:v>
                </c:pt>
                <c:pt idx="2">
                  <c:v>Male Not Online</c:v>
                </c:pt>
                <c:pt idx="3">
                  <c:v>Male Online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0.69</c:v>
                </c:pt>
                <c:pt idx="1">
                  <c:v>0.49</c:v>
                </c:pt>
                <c:pt idx="2">
                  <c:v>0.46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3583192"/>
        <c:axId val="503586184"/>
      </c:barChart>
      <c:catAx>
        <c:axId val="503583192"/>
        <c:scaling>
          <c:orientation val="minMax"/>
        </c:scaling>
        <c:delete val="0"/>
        <c:axPos val="b"/>
        <c:majorTickMark val="out"/>
        <c:minorTickMark val="none"/>
        <c:tickLblPos val="nextTo"/>
        <c:crossAx val="503586184"/>
        <c:crosses val="autoZero"/>
        <c:auto val="1"/>
        <c:lblAlgn val="ctr"/>
        <c:lblOffset val="100"/>
        <c:noMultiLvlLbl val="0"/>
      </c:catAx>
      <c:valAx>
        <c:axId val="5035861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03583192"/>
        <c:crosses val="autoZero"/>
        <c:crossBetween val="between"/>
      </c:valAx>
    </c:plotArea>
    <c:legend>
      <c:legendPos val="b"/>
      <c:layout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14225-C09F-494D-ACE9-CBB066A7D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4FE769F-E788-4D39-891E-8AB87CD11075}">
      <dgm:prSet phldrT="[Text]"/>
      <dgm:spPr/>
      <dgm:t>
        <a:bodyPr/>
        <a:lstStyle/>
        <a:p>
          <a:r>
            <a:rPr lang="en-US" dirty="0" smtClean="0"/>
            <a:t>54%    Fall 2012</a:t>
          </a:r>
          <a:endParaRPr lang="en-US" dirty="0"/>
        </a:p>
      </dgm:t>
    </dgm:pt>
    <dgm:pt modelId="{BF956237-48AD-4166-B84B-16644882CC4B}" type="parTrans" cxnId="{1A7CB41C-2134-4058-B145-D16C2A26D51B}">
      <dgm:prSet/>
      <dgm:spPr/>
      <dgm:t>
        <a:bodyPr/>
        <a:lstStyle/>
        <a:p>
          <a:endParaRPr lang="en-US"/>
        </a:p>
      </dgm:t>
    </dgm:pt>
    <dgm:pt modelId="{73E3FFB9-2364-4890-9248-7A76F3A0CFB7}" type="sibTrans" cxnId="{1A7CB41C-2134-4058-B145-D16C2A26D51B}">
      <dgm:prSet/>
      <dgm:spPr/>
      <dgm:t>
        <a:bodyPr/>
        <a:lstStyle/>
        <a:p>
          <a:endParaRPr lang="en-US"/>
        </a:p>
      </dgm:t>
    </dgm:pt>
    <dgm:pt modelId="{10D65BEC-8923-4601-BC75-D86E7B06F5FF}">
      <dgm:prSet phldrT="[Text]"/>
      <dgm:spPr/>
      <dgm:t>
        <a:bodyPr/>
        <a:lstStyle/>
        <a:p>
          <a:r>
            <a:rPr lang="en-US" dirty="0" smtClean="0"/>
            <a:t>57%    Fall 2014</a:t>
          </a:r>
          <a:endParaRPr lang="en-US" dirty="0"/>
        </a:p>
      </dgm:t>
    </dgm:pt>
    <dgm:pt modelId="{B27E07B3-227A-48A2-9094-20CB2DE4BB03}" type="parTrans" cxnId="{FE941B47-3043-45CD-87E9-08F103BE037E}">
      <dgm:prSet/>
      <dgm:spPr/>
      <dgm:t>
        <a:bodyPr/>
        <a:lstStyle/>
        <a:p>
          <a:endParaRPr lang="en-US"/>
        </a:p>
      </dgm:t>
    </dgm:pt>
    <dgm:pt modelId="{69A5D78C-1324-4E56-A8A7-F61958E4BA34}" type="sibTrans" cxnId="{FE941B47-3043-45CD-87E9-08F103BE037E}">
      <dgm:prSet/>
      <dgm:spPr/>
      <dgm:t>
        <a:bodyPr/>
        <a:lstStyle/>
        <a:p>
          <a:endParaRPr lang="en-US"/>
        </a:p>
      </dgm:t>
    </dgm:pt>
    <dgm:pt modelId="{BA6F3BE6-22EF-4C7B-BA0A-B89D822B026B}">
      <dgm:prSet phldrT="[Text]"/>
      <dgm:spPr/>
      <dgm:t>
        <a:bodyPr/>
        <a:lstStyle/>
        <a:p>
          <a:r>
            <a:rPr lang="en-US" dirty="0" smtClean="0"/>
            <a:t>56%    Fall 2015</a:t>
          </a:r>
          <a:endParaRPr lang="en-US" dirty="0"/>
        </a:p>
      </dgm:t>
    </dgm:pt>
    <dgm:pt modelId="{275872AC-F910-478F-90A9-FF720B2E5B90}" type="parTrans" cxnId="{82F58F78-A483-460D-BB6D-3F6C0BDDA88F}">
      <dgm:prSet/>
      <dgm:spPr/>
      <dgm:t>
        <a:bodyPr/>
        <a:lstStyle/>
        <a:p>
          <a:endParaRPr lang="en-US"/>
        </a:p>
      </dgm:t>
    </dgm:pt>
    <dgm:pt modelId="{921264F8-712F-461E-812D-936B7F9AA457}" type="sibTrans" cxnId="{82F58F78-A483-460D-BB6D-3F6C0BDDA88F}">
      <dgm:prSet/>
      <dgm:spPr/>
      <dgm:t>
        <a:bodyPr/>
        <a:lstStyle/>
        <a:p>
          <a:endParaRPr lang="en-US"/>
        </a:p>
      </dgm:t>
    </dgm:pt>
    <dgm:pt modelId="{0D4443A5-D70F-493D-B7C0-AA4212B21B1F}">
      <dgm:prSet phldrT="[Text]"/>
      <dgm:spPr/>
      <dgm:t>
        <a:bodyPr/>
        <a:lstStyle/>
        <a:p>
          <a:r>
            <a:rPr lang="en-US" dirty="0" smtClean="0"/>
            <a:t>52%    Fall 2013</a:t>
          </a:r>
          <a:endParaRPr lang="en-US" dirty="0"/>
        </a:p>
      </dgm:t>
    </dgm:pt>
    <dgm:pt modelId="{E51652F3-10C6-425C-AB83-8BC2B5F3033E}" type="parTrans" cxnId="{A28086C7-E310-4B37-8B86-349A4323C601}">
      <dgm:prSet/>
      <dgm:spPr/>
      <dgm:t>
        <a:bodyPr/>
        <a:lstStyle/>
        <a:p>
          <a:endParaRPr lang="en-US"/>
        </a:p>
      </dgm:t>
    </dgm:pt>
    <dgm:pt modelId="{83FC34D7-29C0-4696-8D5A-100726C28B48}" type="sibTrans" cxnId="{A28086C7-E310-4B37-8B86-349A4323C601}">
      <dgm:prSet/>
      <dgm:spPr/>
      <dgm:t>
        <a:bodyPr/>
        <a:lstStyle/>
        <a:p>
          <a:endParaRPr lang="en-US"/>
        </a:p>
      </dgm:t>
    </dgm:pt>
    <dgm:pt modelId="{8273BFA0-F8B5-40ED-A26F-F1F5716CAEFF}" type="pres">
      <dgm:prSet presAssocID="{74C14225-C09F-494D-ACE9-CBB066A7D205}" presName="Name0" presStyleCnt="0">
        <dgm:presLayoutVars>
          <dgm:dir/>
          <dgm:animLvl val="lvl"/>
          <dgm:resizeHandles val="exact"/>
        </dgm:presLayoutVars>
      </dgm:prSet>
      <dgm:spPr/>
    </dgm:pt>
    <dgm:pt modelId="{B1226883-151B-4202-B419-F6F6C503B96E}" type="pres">
      <dgm:prSet presAssocID="{64FE769F-E788-4D39-891E-8AB87CD11075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A800D-BBC4-476F-997C-A47D531CEF1B}" type="pres">
      <dgm:prSet presAssocID="{73E3FFB9-2364-4890-9248-7A76F3A0CFB7}" presName="parTxOnlySpace" presStyleCnt="0"/>
      <dgm:spPr/>
    </dgm:pt>
    <dgm:pt modelId="{4BD58C94-BA36-459C-9F3E-8F56E78E2113}" type="pres">
      <dgm:prSet presAssocID="{0D4443A5-D70F-493D-B7C0-AA4212B21B1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72B3CE-AFFB-47CE-81AC-FCF75E842888}" type="pres">
      <dgm:prSet presAssocID="{83FC34D7-29C0-4696-8D5A-100726C28B48}" presName="parTxOnlySpace" presStyleCnt="0"/>
      <dgm:spPr/>
    </dgm:pt>
    <dgm:pt modelId="{D41B39EE-9B10-4F43-B111-43CF3E2BE454}" type="pres">
      <dgm:prSet presAssocID="{10D65BEC-8923-4601-BC75-D86E7B06F5FF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18746-2392-4112-A641-BAAAE7EEB570}" type="pres">
      <dgm:prSet presAssocID="{69A5D78C-1324-4E56-A8A7-F61958E4BA34}" presName="parTxOnlySpace" presStyleCnt="0"/>
      <dgm:spPr/>
    </dgm:pt>
    <dgm:pt modelId="{F272475B-C19C-42AA-BDEC-2C95512D64B1}" type="pres">
      <dgm:prSet presAssocID="{BA6F3BE6-22EF-4C7B-BA0A-B89D822B026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A5A721-148F-4FE6-AF27-05DDF7770BB8}" type="presOf" srcId="{0D4443A5-D70F-493D-B7C0-AA4212B21B1F}" destId="{4BD58C94-BA36-459C-9F3E-8F56E78E2113}" srcOrd="0" destOrd="0" presId="urn:microsoft.com/office/officeart/2005/8/layout/chevron1"/>
    <dgm:cxn modelId="{05491511-435B-428E-A147-2F2051994C59}" type="presOf" srcId="{10D65BEC-8923-4601-BC75-D86E7B06F5FF}" destId="{D41B39EE-9B10-4F43-B111-43CF3E2BE454}" srcOrd="0" destOrd="0" presId="urn:microsoft.com/office/officeart/2005/8/layout/chevron1"/>
    <dgm:cxn modelId="{82F58F78-A483-460D-BB6D-3F6C0BDDA88F}" srcId="{74C14225-C09F-494D-ACE9-CBB066A7D205}" destId="{BA6F3BE6-22EF-4C7B-BA0A-B89D822B026B}" srcOrd="3" destOrd="0" parTransId="{275872AC-F910-478F-90A9-FF720B2E5B90}" sibTransId="{921264F8-712F-461E-812D-936B7F9AA457}"/>
    <dgm:cxn modelId="{7B0F3196-423C-487D-8D49-A53854AE01F5}" type="presOf" srcId="{74C14225-C09F-494D-ACE9-CBB066A7D205}" destId="{8273BFA0-F8B5-40ED-A26F-F1F5716CAEFF}" srcOrd="0" destOrd="0" presId="urn:microsoft.com/office/officeart/2005/8/layout/chevron1"/>
    <dgm:cxn modelId="{FE941B47-3043-45CD-87E9-08F103BE037E}" srcId="{74C14225-C09F-494D-ACE9-CBB066A7D205}" destId="{10D65BEC-8923-4601-BC75-D86E7B06F5FF}" srcOrd="2" destOrd="0" parTransId="{B27E07B3-227A-48A2-9094-20CB2DE4BB03}" sibTransId="{69A5D78C-1324-4E56-A8A7-F61958E4BA34}"/>
    <dgm:cxn modelId="{7CB82A17-585C-44B3-A96E-9EB4897F554C}" type="presOf" srcId="{BA6F3BE6-22EF-4C7B-BA0A-B89D822B026B}" destId="{F272475B-C19C-42AA-BDEC-2C95512D64B1}" srcOrd="0" destOrd="0" presId="urn:microsoft.com/office/officeart/2005/8/layout/chevron1"/>
    <dgm:cxn modelId="{9534EEEC-F8E4-41C8-A931-26A64BCBFA41}" type="presOf" srcId="{64FE769F-E788-4D39-891E-8AB87CD11075}" destId="{B1226883-151B-4202-B419-F6F6C503B96E}" srcOrd="0" destOrd="0" presId="urn:microsoft.com/office/officeart/2005/8/layout/chevron1"/>
    <dgm:cxn modelId="{1A7CB41C-2134-4058-B145-D16C2A26D51B}" srcId="{74C14225-C09F-494D-ACE9-CBB066A7D205}" destId="{64FE769F-E788-4D39-891E-8AB87CD11075}" srcOrd="0" destOrd="0" parTransId="{BF956237-48AD-4166-B84B-16644882CC4B}" sibTransId="{73E3FFB9-2364-4890-9248-7A76F3A0CFB7}"/>
    <dgm:cxn modelId="{A28086C7-E310-4B37-8B86-349A4323C601}" srcId="{74C14225-C09F-494D-ACE9-CBB066A7D205}" destId="{0D4443A5-D70F-493D-B7C0-AA4212B21B1F}" srcOrd="1" destOrd="0" parTransId="{E51652F3-10C6-425C-AB83-8BC2B5F3033E}" sibTransId="{83FC34D7-29C0-4696-8D5A-100726C28B48}"/>
    <dgm:cxn modelId="{85E58869-0C4E-42B0-B01E-05F4C4C32354}" type="presParOf" srcId="{8273BFA0-F8B5-40ED-A26F-F1F5716CAEFF}" destId="{B1226883-151B-4202-B419-F6F6C503B96E}" srcOrd="0" destOrd="0" presId="urn:microsoft.com/office/officeart/2005/8/layout/chevron1"/>
    <dgm:cxn modelId="{A82188FC-2498-4A4F-A095-17BF177CF91D}" type="presParOf" srcId="{8273BFA0-F8B5-40ED-A26F-F1F5716CAEFF}" destId="{A27A800D-BBC4-476F-997C-A47D531CEF1B}" srcOrd="1" destOrd="0" presId="urn:microsoft.com/office/officeart/2005/8/layout/chevron1"/>
    <dgm:cxn modelId="{F9679280-7E3D-47A9-B595-71527960D10C}" type="presParOf" srcId="{8273BFA0-F8B5-40ED-A26F-F1F5716CAEFF}" destId="{4BD58C94-BA36-459C-9F3E-8F56E78E2113}" srcOrd="2" destOrd="0" presId="urn:microsoft.com/office/officeart/2005/8/layout/chevron1"/>
    <dgm:cxn modelId="{DDBA8CE4-2D06-4B49-B3FE-7A2F1C4827A9}" type="presParOf" srcId="{8273BFA0-F8B5-40ED-A26F-F1F5716CAEFF}" destId="{E572B3CE-AFFB-47CE-81AC-FCF75E842888}" srcOrd="3" destOrd="0" presId="urn:microsoft.com/office/officeart/2005/8/layout/chevron1"/>
    <dgm:cxn modelId="{70E3CCE5-DB6E-4B9C-89FA-322500510078}" type="presParOf" srcId="{8273BFA0-F8B5-40ED-A26F-F1F5716CAEFF}" destId="{D41B39EE-9B10-4F43-B111-43CF3E2BE454}" srcOrd="4" destOrd="0" presId="urn:microsoft.com/office/officeart/2005/8/layout/chevron1"/>
    <dgm:cxn modelId="{C04BAEEA-84BC-4A67-819E-CCBCDD51470B}" type="presParOf" srcId="{8273BFA0-F8B5-40ED-A26F-F1F5716CAEFF}" destId="{EB818746-2392-4112-A641-BAAAE7EEB570}" srcOrd="5" destOrd="0" presId="urn:microsoft.com/office/officeart/2005/8/layout/chevron1"/>
    <dgm:cxn modelId="{D4313491-543C-4D45-8408-4705DAB04B55}" type="presParOf" srcId="{8273BFA0-F8B5-40ED-A26F-F1F5716CAEFF}" destId="{F272475B-C19C-42AA-BDEC-2C95512D64B1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C14225-C09F-494D-ACE9-CBB066A7D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4FE769F-E788-4D39-891E-8AB87CD11075}">
      <dgm:prSet phldrT="[Text]"/>
      <dgm:spPr/>
      <dgm:t>
        <a:bodyPr/>
        <a:lstStyle/>
        <a:p>
          <a:r>
            <a:rPr lang="en-US" dirty="0" smtClean="0"/>
            <a:t>62%    Fall 2012</a:t>
          </a:r>
          <a:endParaRPr lang="en-US" dirty="0"/>
        </a:p>
      </dgm:t>
    </dgm:pt>
    <dgm:pt modelId="{BF956237-48AD-4166-B84B-16644882CC4B}" type="parTrans" cxnId="{1A7CB41C-2134-4058-B145-D16C2A26D51B}">
      <dgm:prSet/>
      <dgm:spPr/>
      <dgm:t>
        <a:bodyPr/>
        <a:lstStyle/>
        <a:p>
          <a:endParaRPr lang="en-US"/>
        </a:p>
      </dgm:t>
    </dgm:pt>
    <dgm:pt modelId="{73E3FFB9-2364-4890-9248-7A76F3A0CFB7}" type="sibTrans" cxnId="{1A7CB41C-2134-4058-B145-D16C2A26D51B}">
      <dgm:prSet/>
      <dgm:spPr/>
      <dgm:t>
        <a:bodyPr/>
        <a:lstStyle/>
        <a:p>
          <a:endParaRPr lang="en-US"/>
        </a:p>
      </dgm:t>
    </dgm:pt>
    <dgm:pt modelId="{10D65BEC-8923-4601-BC75-D86E7B06F5FF}">
      <dgm:prSet phldrT="[Text]"/>
      <dgm:spPr/>
      <dgm:t>
        <a:bodyPr/>
        <a:lstStyle/>
        <a:p>
          <a:r>
            <a:rPr lang="en-US" dirty="0" smtClean="0"/>
            <a:t>64%    Fall 2014</a:t>
          </a:r>
          <a:endParaRPr lang="en-US" dirty="0"/>
        </a:p>
      </dgm:t>
    </dgm:pt>
    <dgm:pt modelId="{B27E07B3-227A-48A2-9094-20CB2DE4BB03}" type="parTrans" cxnId="{FE941B47-3043-45CD-87E9-08F103BE037E}">
      <dgm:prSet/>
      <dgm:spPr/>
      <dgm:t>
        <a:bodyPr/>
        <a:lstStyle/>
        <a:p>
          <a:endParaRPr lang="en-US"/>
        </a:p>
      </dgm:t>
    </dgm:pt>
    <dgm:pt modelId="{69A5D78C-1324-4E56-A8A7-F61958E4BA34}" type="sibTrans" cxnId="{FE941B47-3043-45CD-87E9-08F103BE037E}">
      <dgm:prSet/>
      <dgm:spPr/>
      <dgm:t>
        <a:bodyPr/>
        <a:lstStyle/>
        <a:p>
          <a:endParaRPr lang="en-US"/>
        </a:p>
      </dgm:t>
    </dgm:pt>
    <dgm:pt modelId="{BA6F3BE6-22EF-4C7B-BA0A-B89D822B026B}">
      <dgm:prSet phldrT="[Text]"/>
      <dgm:spPr/>
      <dgm:t>
        <a:bodyPr/>
        <a:lstStyle/>
        <a:p>
          <a:r>
            <a:rPr lang="en-US" dirty="0" smtClean="0"/>
            <a:t>64%    Fall 2015</a:t>
          </a:r>
          <a:endParaRPr lang="en-US" dirty="0"/>
        </a:p>
      </dgm:t>
    </dgm:pt>
    <dgm:pt modelId="{275872AC-F910-478F-90A9-FF720B2E5B90}" type="parTrans" cxnId="{82F58F78-A483-460D-BB6D-3F6C0BDDA88F}">
      <dgm:prSet/>
      <dgm:spPr/>
      <dgm:t>
        <a:bodyPr/>
        <a:lstStyle/>
        <a:p>
          <a:endParaRPr lang="en-US"/>
        </a:p>
      </dgm:t>
    </dgm:pt>
    <dgm:pt modelId="{921264F8-712F-461E-812D-936B7F9AA457}" type="sibTrans" cxnId="{82F58F78-A483-460D-BB6D-3F6C0BDDA88F}">
      <dgm:prSet/>
      <dgm:spPr/>
      <dgm:t>
        <a:bodyPr/>
        <a:lstStyle/>
        <a:p>
          <a:endParaRPr lang="en-US"/>
        </a:p>
      </dgm:t>
    </dgm:pt>
    <dgm:pt modelId="{0D4443A5-D70F-493D-B7C0-AA4212B21B1F}">
      <dgm:prSet phldrT="[Text]"/>
      <dgm:spPr/>
      <dgm:t>
        <a:bodyPr/>
        <a:lstStyle/>
        <a:p>
          <a:r>
            <a:rPr lang="en-US" dirty="0" smtClean="0"/>
            <a:t>59%    Fall 2013</a:t>
          </a:r>
          <a:endParaRPr lang="en-US" dirty="0"/>
        </a:p>
      </dgm:t>
    </dgm:pt>
    <dgm:pt modelId="{E51652F3-10C6-425C-AB83-8BC2B5F3033E}" type="parTrans" cxnId="{A28086C7-E310-4B37-8B86-349A4323C601}">
      <dgm:prSet/>
      <dgm:spPr/>
      <dgm:t>
        <a:bodyPr/>
        <a:lstStyle/>
        <a:p>
          <a:endParaRPr lang="en-US"/>
        </a:p>
      </dgm:t>
    </dgm:pt>
    <dgm:pt modelId="{83FC34D7-29C0-4696-8D5A-100726C28B48}" type="sibTrans" cxnId="{A28086C7-E310-4B37-8B86-349A4323C601}">
      <dgm:prSet/>
      <dgm:spPr/>
      <dgm:t>
        <a:bodyPr/>
        <a:lstStyle/>
        <a:p>
          <a:endParaRPr lang="en-US"/>
        </a:p>
      </dgm:t>
    </dgm:pt>
    <dgm:pt modelId="{8273BFA0-F8B5-40ED-A26F-F1F5716CAEFF}" type="pres">
      <dgm:prSet presAssocID="{74C14225-C09F-494D-ACE9-CBB066A7D205}" presName="Name0" presStyleCnt="0">
        <dgm:presLayoutVars>
          <dgm:dir/>
          <dgm:animLvl val="lvl"/>
          <dgm:resizeHandles val="exact"/>
        </dgm:presLayoutVars>
      </dgm:prSet>
      <dgm:spPr/>
    </dgm:pt>
    <dgm:pt modelId="{B1226883-151B-4202-B419-F6F6C503B96E}" type="pres">
      <dgm:prSet presAssocID="{64FE769F-E788-4D39-891E-8AB87CD11075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A800D-BBC4-476F-997C-A47D531CEF1B}" type="pres">
      <dgm:prSet presAssocID="{73E3FFB9-2364-4890-9248-7A76F3A0CFB7}" presName="parTxOnlySpace" presStyleCnt="0"/>
      <dgm:spPr/>
    </dgm:pt>
    <dgm:pt modelId="{4BD58C94-BA36-459C-9F3E-8F56E78E2113}" type="pres">
      <dgm:prSet presAssocID="{0D4443A5-D70F-493D-B7C0-AA4212B21B1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72B3CE-AFFB-47CE-81AC-FCF75E842888}" type="pres">
      <dgm:prSet presAssocID="{83FC34D7-29C0-4696-8D5A-100726C28B48}" presName="parTxOnlySpace" presStyleCnt="0"/>
      <dgm:spPr/>
    </dgm:pt>
    <dgm:pt modelId="{D41B39EE-9B10-4F43-B111-43CF3E2BE454}" type="pres">
      <dgm:prSet presAssocID="{10D65BEC-8923-4601-BC75-D86E7B06F5FF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18746-2392-4112-A641-BAAAE7EEB570}" type="pres">
      <dgm:prSet presAssocID="{69A5D78C-1324-4E56-A8A7-F61958E4BA34}" presName="parTxOnlySpace" presStyleCnt="0"/>
      <dgm:spPr/>
    </dgm:pt>
    <dgm:pt modelId="{F272475B-C19C-42AA-BDEC-2C95512D64B1}" type="pres">
      <dgm:prSet presAssocID="{BA6F3BE6-22EF-4C7B-BA0A-B89D822B026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E839C7-0557-4FB5-BC84-023B6DB86D09}" type="presOf" srcId="{BA6F3BE6-22EF-4C7B-BA0A-B89D822B026B}" destId="{F272475B-C19C-42AA-BDEC-2C95512D64B1}" srcOrd="0" destOrd="0" presId="urn:microsoft.com/office/officeart/2005/8/layout/chevron1"/>
    <dgm:cxn modelId="{C5E386A5-DF9F-413F-A03F-30ACAA2572D2}" type="presOf" srcId="{10D65BEC-8923-4601-BC75-D86E7B06F5FF}" destId="{D41B39EE-9B10-4F43-B111-43CF3E2BE454}" srcOrd="0" destOrd="0" presId="urn:microsoft.com/office/officeart/2005/8/layout/chevron1"/>
    <dgm:cxn modelId="{7EED8F33-0DE7-4DB5-AE0A-5964D3FBBC9F}" type="presOf" srcId="{0D4443A5-D70F-493D-B7C0-AA4212B21B1F}" destId="{4BD58C94-BA36-459C-9F3E-8F56E78E2113}" srcOrd="0" destOrd="0" presId="urn:microsoft.com/office/officeart/2005/8/layout/chevron1"/>
    <dgm:cxn modelId="{A28086C7-E310-4B37-8B86-349A4323C601}" srcId="{74C14225-C09F-494D-ACE9-CBB066A7D205}" destId="{0D4443A5-D70F-493D-B7C0-AA4212B21B1F}" srcOrd="1" destOrd="0" parTransId="{E51652F3-10C6-425C-AB83-8BC2B5F3033E}" sibTransId="{83FC34D7-29C0-4696-8D5A-100726C28B48}"/>
    <dgm:cxn modelId="{DE3F9A24-50C4-49AB-B2AB-AF8D08AAC1FF}" type="presOf" srcId="{74C14225-C09F-494D-ACE9-CBB066A7D205}" destId="{8273BFA0-F8B5-40ED-A26F-F1F5716CAEFF}" srcOrd="0" destOrd="0" presId="urn:microsoft.com/office/officeart/2005/8/layout/chevron1"/>
    <dgm:cxn modelId="{82F58F78-A483-460D-BB6D-3F6C0BDDA88F}" srcId="{74C14225-C09F-494D-ACE9-CBB066A7D205}" destId="{BA6F3BE6-22EF-4C7B-BA0A-B89D822B026B}" srcOrd="3" destOrd="0" parTransId="{275872AC-F910-478F-90A9-FF720B2E5B90}" sibTransId="{921264F8-712F-461E-812D-936B7F9AA457}"/>
    <dgm:cxn modelId="{991996AB-2C71-4DD0-B6EC-B6A3E3E8E965}" type="presOf" srcId="{64FE769F-E788-4D39-891E-8AB87CD11075}" destId="{B1226883-151B-4202-B419-F6F6C503B96E}" srcOrd="0" destOrd="0" presId="urn:microsoft.com/office/officeart/2005/8/layout/chevron1"/>
    <dgm:cxn modelId="{FE941B47-3043-45CD-87E9-08F103BE037E}" srcId="{74C14225-C09F-494D-ACE9-CBB066A7D205}" destId="{10D65BEC-8923-4601-BC75-D86E7B06F5FF}" srcOrd="2" destOrd="0" parTransId="{B27E07B3-227A-48A2-9094-20CB2DE4BB03}" sibTransId="{69A5D78C-1324-4E56-A8A7-F61958E4BA34}"/>
    <dgm:cxn modelId="{1A7CB41C-2134-4058-B145-D16C2A26D51B}" srcId="{74C14225-C09F-494D-ACE9-CBB066A7D205}" destId="{64FE769F-E788-4D39-891E-8AB87CD11075}" srcOrd="0" destOrd="0" parTransId="{BF956237-48AD-4166-B84B-16644882CC4B}" sibTransId="{73E3FFB9-2364-4890-9248-7A76F3A0CFB7}"/>
    <dgm:cxn modelId="{EFB8FE1B-1C32-4AFF-AC45-BA69E0AEDCBB}" type="presParOf" srcId="{8273BFA0-F8B5-40ED-A26F-F1F5716CAEFF}" destId="{B1226883-151B-4202-B419-F6F6C503B96E}" srcOrd="0" destOrd="0" presId="urn:microsoft.com/office/officeart/2005/8/layout/chevron1"/>
    <dgm:cxn modelId="{F0B25E7E-D54E-4E83-861B-ED5ABC88369E}" type="presParOf" srcId="{8273BFA0-F8B5-40ED-A26F-F1F5716CAEFF}" destId="{A27A800D-BBC4-476F-997C-A47D531CEF1B}" srcOrd="1" destOrd="0" presId="urn:microsoft.com/office/officeart/2005/8/layout/chevron1"/>
    <dgm:cxn modelId="{15B1F82A-2CD8-4E38-88A9-ACE00DA54274}" type="presParOf" srcId="{8273BFA0-F8B5-40ED-A26F-F1F5716CAEFF}" destId="{4BD58C94-BA36-459C-9F3E-8F56E78E2113}" srcOrd="2" destOrd="0" presId="urn:microsoft.com/office/officeart/2005/8/layout/chevron1"/>
    <dgm:cxn modelId="{B6CCDCAB-6EB8-4559-9568-69F224F5CC88}" type="presParOf" srcId="{8273BFA0-F8B5-40ED-A26F-F1F5716CAEFF}" destId="{E572B3CE-AFFB-47CE-81AC-FCF75E842888}" srcOrd="3" destOrd="0" presId="urn:microsoft.com/office/officeart/2005/8/layout/chevron1"/>
    <dgm:cxn modelId="{4D31E4B8-B270-4143-A399-E7CB5AD9E384}" type="presParOf" srcId="{8273BFA0-F8B5-40ED-A26F-F1F5716CAEFF}" destId="{D41B39EE-9B10-4F43-B111-43CF3E2BE454}" srcOrd="4" destOrd="0" presId="urn:microsoft.com/office/officeart/2005/8/layout/chevron1"/>
    <dgm:cxn modelId="{6D64CFCD-4CA5-4EA5-9C2C-4B93C31B075A}" type="presParOf" srcId="{8273BFA0-F8B5-40ED-A26F-F1F5716CAEFF}" destId="{EB818746-2392-4112-A641-BAAAE7EEB570}" srcOrd="5" destOrd="0" presId="urn:microsoft.com/office/officeart/2005/8/layout/chevron1"/>
    <dgm:cxn modelId="{7D0BA2D2-6DC5-4D56-B3F9-7524E4912742}" type="presParOf" srcId="{8273BFA0-F8B5-40ED-A26F-F1F5716CAEFF}" destId="{F272475B-C19C-42AA-BDEC-2C95512D64B1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C14225-C09F-494D-ACE9-CBB066A7D20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4FE769F-E788-4D39-891E-8AB87CD11075}">
      <dgm:prSet phldrT="[Text]"/>
      <dgm:spPr/>
      <dgm:t>
        <a:bodyPr/>
        <a:lstStyle/>
        <a:p>
          <a:r>
            <a:rPr lang="en-US" dirty="0" smtClean="0"/>
            <a:t>44%    Fall 2012</a:t>
          </a:r>
          <a:endParaRPr lang="en-US" dirty="0"/>
        </a:p>
      </dgm:t>
    </dgm:pt>
    <dgm:pt modelId="{BF956237-48AD-4166-B84B-16644882CC4B}" type="parTrans" cxnId="{1A7CB41C-2134-4058-B145-D16C2A26D51B}">
      <dgm:prSet/>
      <dgm:spPr/>
      <dgm:t>
        <a:bodyPr/>
        <a:lstStyle/>
        <a:p>
          <a:endParaRPr lang="en-US"/>
        </a:p>
      </dgm:t>
    </dgm:pt>
    <dgm:pt modelId="{73E3FFB9-2364-4890-9248-7A76F3A0CFB7}" type="sibTrans" cxnId="{1A7CB41C-2134-4058-B145-D16C2A26D51B}">
      <dgm:prSet/>
      <dgm:spPr/>
      <dgm:t>
        <a:bodyPr/>
        <a:lstStyle/>
        <a:p>
          <a:endParaRPr lang="en-US"/>
        </a:p>
      </dgm:t>
    </dgm:pt>
    <dgm:pt modelId="{10D65BEC-8923-4601-BC75-D86E7B06F5FF}">
      <dgm:prSet phldrT="[Text]"/>
      <dgm:spPr/>
      <dgm:t>
        <a:bodyPr/>
        <a:lstStyle/>
        <a:p>
          <a:r>
            <a:rPr lang="en-US" dirty="0" smtClean="0"/>
            <a:t>50%    Fall 2014</a:t>
          </a:r>
          <a:endParaRPr lang="en-US" dirty="0"/>
        </a:p>
      </dgm:t>
    </dgm:pt>
    <dgm:pt modelId="{B27E07B3-227A-48A2-9094-20CB2DE4BB03}" type="parTrans" cxnId="{FE941B47-3043-45CD-87E9-08F103BE037E}">
      <dgm:prSet/>
      <dgm:spPr/>
      <dgm:t>
        <a:bodyPr/>
        <a:lstStyle/>
        <a:p>
          <a:endParaRPr lang="en-US"/>
        </a:p>
      </dgm:t>
    </dgm:pt>
    <dgm:pt modelId="{69A5D78C-1324-4E56-A8A7-F61958E4BA34}" type="sibTrans" cxnId="{FE941B47-3043-45CD-87E9-08F103BE037E}">
      <dgm:prSet/>
      <dgm:spPr/>
      <dgm:t>
        <a:bodyPr/>
        <a:lstStyle/>
        <a:p>
          <a:endParaRPr lang="en-US"/>
        </a:p>
      </dgm:t>
    </dgm:pt>
    <dgm:pt modelId="{BA6F3BE6-22EF-4C7B-BA0A-B89D822B026B}">
      <dgm:prSet phldrT="[Text]"/>
      <dgm:spPr/>
      <dgm:t>
        <a:bodyPr/>
        <a:lstStyle/>
        <a:p>
          <a:r>
            <a:rPr lang="en-US" dirty="0" smtClean="0"/>
            <a:t>49%    Fall 2015</a:t>
          </a:r>
          <a:endParaRPr lang="en-US" dirty="0"/>
        </a:p>
      </dgm:t>
    </dgm:pt>
    <dgm:pt modelId="{275872AC-F910-478F-90A9-FF720B2E5B90}" type="parTrans" cxnId="{82F58F78-A483-460D-BB6D-3F6C0BDDA88F}">
      <dgm:prSet/>
      <dgm:spPr/>
      <dgm:t>
        <a:bodyPr/>
        <a:lstStyle/>
        <a:p>
          <a:endParaRPr lang="en-US"/>
        </a:p>
      </dgm:t>
    </dgm:pt>
    <dgm:pt modelId="{921264F8-712F-461E-812D-936B7F9AA457}" type="sibTrans" cxnId="{82F58F78-A483-460D-BB6D-3F6C0BDDA88F}">
      <dgm:prSet/>
      <dgm:spPr/>
      <dgm:t>
        <a:bodyPr/>
        <a:lstStyle/>
        <a:p>
          <a:endParaRPr lang="en-US"/>
        </a:p>
      </dgm:t>
    </dgm:pt>
    <dgm:pt modelId="{0D4443A5-D70F-493D-B7C0-AA4212B21B1F}">
      <dgm:prSet phldrT="[Text]"/>
      <dgm:spPr/>
      <dgm:t>
        <a:bodyPr/>
        <a:lstStyle/>
        <a:p>
          <a:r>
            <a:rPr lang="en-US" dirty="0" smtClean="0"/>
            <a:t>45%    Fall 2013</a:t>
          </a:r>
          <a:endParaRPr lang="en-US" dirty="0"/>
        </a:p>
      </dgm:t>
    </dgm:pt>
    <dgm:pt modelId="{E51652F3-10C6-425C-AB83-8BC2B5F3033E}" type="parTrans" cxnId="{A28086C7-E310-4B37-8B86-349A4323C601}">
      <dgm:prSet/>
      <dgm:spPr/>
      <dgm:t>
        <a:bodyPr/>
        <a:lstStyle/>
        <a:p>
          <a:endParaRPr lang="en-US"/>
        </a:p>
      </dgm:t>
    </dgm:pt>
    <dgm:pt modelId="{83FC34D7-29C0-4696-8D5A-100726C28B48}" type="sibTrans" cxnId="{A28086C7-E310-4B37-8B86-349A4323C601}">
      <dgm:prSet/>
      <dgm:spPr/>
      <dgm:t>
        <a:bodyPr/>
        <a:lstStyle/>
        <a:p>
          <a:endParaRPr lang="en-US"/>
        </a:p>
      </dgm:t>
    </dgm:pt>
    <dgm:pt modelId="{8273BFA0-F8B5-40ED-A26F-F1F5716CAEFF}" type="pres">
      <dgm:prSet presAssocID="{74C14225-C09F-494D-ACE9-CBB066A7D205}" presName="Name0" presStyleCnt="0">
        <dgm:presLayoutVars>
          <dgm:dir/>
          <dgm:animLvl val="lvl"/>
          <dgm:resizeHandles val="exact"/>
        </dgm:presLayoutVars>
      </dgm:prSet>
      <dgm:spPr/>
    </dgm:pt>
    <dgm:pt modelId="{B1226883-151B-4202-B419-F6F6C503B96E}" type="pres">
      <dgm:prSet presAssocID="{64FE769F-E788-4D39-891E-8AB87CD11075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A800D-BBC4-476F-997C-A47D531CEF1B}" type="pres">
      <dgm:prSet presAssocID="{73E3FFB9-2364-4890-9248-7A76F3A0CFB7}" presName="parTxOnlySpace" presStyleCnt="0"/>
      <dgm:spPr/>
    </dgm:pt>
    <dgm:pt modelId="{4BD58C94-BA36-459C-9F3E-8F56E78E2113}" type="pres">
      <dgm:prSet presAssocID="{0D4443A5-D70F-493D-B7C0-AA4212B21B1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72B3CE-AFFB-47CE-81AC-FCF75E842888}" type="pres">
      <dgm:prSet presAssocID="{83FC34D7-29C0-4696-8D5A-100726C28B48}" presName="parTxOnlySpace" presStyleCnt="0"/>
      <dgm:spPr/>
    </dgm:pt>
    <dgm:pt modelId="{D41B39EE-9B10-4F43-B111-43CF3E2BE454}" type="pres">
      <dgm:prSet presAssocID="{10D65BEC-8923-4601-BC75-D86E7B06F5FF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18746-2392-4112-A641-BAAAE7EEB570}" type="pres">
      <dgm:prSet presAssocID="{69A5D78C-1324-4E56-A8A7-F61958E4BA34}" presName="parTxOnlySpace" presStyleCnt="0"/>
      <dgm:spPr/>
    </dgm:pt>
    <dgm:pt modelId="{F272475B-C19C-42AA-BDEC-2C95512D64B1}" type="pres">
      <dgm:prSet presAssocID="{BA6F3BE6-22EF-4C7B-BA0A-B89D822B026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06484B-B373-4830-A2C6-ACC374714BDC}" type="presOf" srcId="{74C14225-C09F-494D-ACE9-CBB066A7D205}" destId="{8273BFA0-F8B5-40ED-A26F-F1F5716CAEFF}" srcOrd="0" destOrd="0" presId="urn:microsoft.com/office/officeart/2005/8/layout/chevron1"/>
    <dgm:cxn modelId="{A28086C7-E310-4B37-8B86-349A4323C601}" srcId="{74C14225-C09F-494D-ACE9-CBB066A7D205}" destId="{0D4443A5-D70F-493D-B7C0-AA4212B21B1F}" srcOrd="1" destOrd="0" parTransId="{E51652F3-10C6-425C-AB83-8BC2B5F3033E}" sibTransId="{83FC34D7-29C0-4696-8D5A-100726C28B48}"/>
    <dgm:cxn modelId="{0AD88BF4-C502-476E-8407-F5DD7949D5C0}" type="presOf" srcId="{10D65BEC-8923-4601-BC75-D86E7B06F5FF}" destId="{D41B39EE-9B10-4F43-B111-43CF3E2BE454}" srcOrd="0" destOrd="0" presId="urn:microsoft.com/office/officeart/2005/8/layout/chevron1"/>
    <dgm:cxn modelId="{1B806034-AF0F-4F72-B721-4789511A7FDE}" type="presOf" srcId="{64FE769F-E788-4D39-891E-8AB87CD11075}" destId="{B1226883-151B-4202-B419-F6F6C503B96E}" srcOrd="0" destOrd="0" presId="urn:microsoft.com/office/officeart/2005/8/layout/chevron1"/>
    <dgm:cxn modelId="{5D39B27F-67B8-4216-A930-C441E4D59764}" type="presOf" srcId="{0D4443A5-D70F-493D-B7C0-AA4212B21B1F}" destId="{4BD58C94-BA36-459C-9F3E-8F56E78E2113}" srcOrd="0" destOrd="0" presId="urn:microsoft.com/office/officeart/2005/8/layout/chevron1"/>
    <dgm:cxn modelId="{26706150-F9B9-4EEC-A6A5-C0FAE7FD4170}" type="presOf" srcId="{BA6F3BE6-22EF-4C7B-BA0A-B89D822B026B}" destId="{F272475B-C19C-42AA-BDEC-2C95512D64B1}" srcOrd="0" destOrd="0" presId="urn:microsoft.com/office/officeart/2005/8/layout/chevron1"/>
    <dgm:cxn modelId="{82F58F78-A483-460D-BB6D-3F6C0BDDA88F}" srcId="{74C14225-C09F-494D-ACE9-CBB066A7D205}" destId="{BA6F3BE6-22EF-4C7B-BA0A-B89D822B026B}" srcOrd="3" destOrd="0" parTransId="{275872AC-F910-478F-90A9-FF720B2E5B90}" sibTransId="{921264F8-712F-461E-812D-936B7F9AA457}"/>
    <dgm:cxn modelId="{FE941B47-3043-45CD-87E9-08F103BE037E}" srcId="{74C14225-C09F-494D-ACE9-CBB066A7D205}" destId="{10D65BEC-8923-4601-BC75-D86E7B06F5FF}" srcOrd="2" destOrd="0" parTransId="{B27E07B3-227A-48A2-9094-20CB2DE4BB03}" sibTransId="{69A5D78C-1324-4E56-A8A7-F61958E4BA34}"/>
    <dgm:cxn modelId="{1A7CB41C-2134-4058-B145-D16C2A26D51B}" srcId="{74C14225-C09F-494D-ACE9-CBB066A7D205}" destId="{64FE769F-E788-4D39-891E-8AB87CD11075}" srcOrd="0" destOrd="0" parTransId="{BF956237-48AD-4166-B84B-16644882CC4B}" sibTransId="{73E3FFB9-2364-4890-9248-7A76F3A0CFB7}"/>
    <dgm:cxn modelId="{6306A321-E64C-4ACB-98A3-60CCA427F69C}" type="presParOf" srcId="{8273BFA0-F8B5-40ED-A26F-F1F5716CAEFF}" destId="{B1226883-151B-4202-B419-F6F6C503B96E}" srcOrd="0" destOrd="0" presId="urn:microsoft.com/office/officeart/2005/8/layout/chevron1"/>
    <dgm:cxn modelId="{A9BC79DA-02E8-46E7-B7F5-754A0ECBCBD3}" type="presParOf" srcId="{8273BFA0-F8B5-40ED-A26F-F1F5716CAEFF}" destId="{A27A800D-BBC4-476F-997C-A47D531CEF1B}" srcOrd="1" destOrd="0" presId="urn:microsoft.com/office/officeart/2005/8/layout/chevron1"/>
    <dgm:cxn modelId="{BA15249D-0BAB-49E4-97C9-E18FAE7A290D}" type="presParOf" srcId="{8273BFA0-F8B5-40ED-A26F-F1F5716CAEFF}" destId="{4BD58C94-BA36-459C-9F3E-8F56E78E2113}" srcOrd="2" destOrd="0" presId="urn:microsoft.com/office/officeart/2005/8/layout/chevron1"/>
    <dgm:cxn modelId="{6B974302-B4E9-40A6-A8CC-74EADA2EAA74}" type="presParOf" srcId="{8273BFA0-F8B5-40ED-A26F-F1F5716CAEFF}" destId="{E572B3CE-AFFB-47CE-81AC-FCF75E842888}" srcOrd="3" destOrd="0" presId="urn:microsoft.com/office/officeart/2005/8/layout/chevron1"/>
    <dgm:cxn modelId="{545ED444-6587-47E2-AF9B-B83195AF882F}" type="presParOf" srcId="{8273BFA0-F8B5-40ED-A26F-F1F5716CAEFF}" destId="{D41B39EE-9B10-4F43-B111-43CF3E2BE454}" srcOrd="4" destOrd="0" presId="urn:microsoft.com/office/officeart/2005/8/layout/chevron1"/>
    <dgm:cxn modelId="{F9B2176E-6EA5-4D88-8CFE-529C680A4C01}" type="presParOf" srcId="{8273BFA0-F8B5-40ED-A26F-F1F5716CAEFF}" destId="{EB818746-2392-4112-A641-BAAAE7EEB570}" srcOrd="5" destOrd="0" presId="urn:microsoft.com/office/officeart/2005/8/layout/chevron1"/>
    <dgm:cxn modelId="{67216984-6871-416C-BF1C-A6A6A4AA56BF}" type="presParOf" srcId="{8273BFA0-F8B5-40ED-A26F-F1F5716CAEFF}" destId="{F272475B-C19C-42AA-BDEC-2C95512D64B1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6883-151B-4202-B419-F6F6C503B96E}">
      <dsp:nvSpPr>
        <dsp:cNvPr id="0" name=""/>
        <dsp:cNvSpPr/>
      </dsp:nvSpPr>
      <dsp:spPr>
        <a:xfrm>
          <a:off x="3817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54%    Fall 2012</a:t>
          </a:r>
          <a:endParaRPr lang="en-US" sz="2500" kern="1200" dirty="0"/>
        </a:p>
      </dsp:txBody>
      <dsp:txXfrm>
        <a:off x="448248" y="602158"/>
        <a:ext cx="1333291" cy="888861"/>
      </dsp:txXfrm>
    </dsp:sp>
    <dsp:sp modelId="{4BD58C94-BA36-459C-9F3E-8F56E78E2113}">
      <dsp:nvSpPr>
        <dsp:cNvPr id="0" name=""/>
        <dsp:cNvSpPr/>
      </dsp:nvSpPr>
      <dsp:spPr>
        <a:xfrm>
          <a:off x="2003754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52%    Fall 2013</a:t>
          </a:r>
          <a:endParaRPr lang="en-US" sz="2500" kern="1200" dirty="0"/>
        </a:p>
      </dsp:txBody>
      <dsp:txXfrm>
        <a:off x="2448185" y="602158"/>
        <a:ext cx="1333291" cy="888861"/>
      </dsp:txXfrm>
    </dsp:sp>
    <dsp:sp modelId="{D41B39EE-9B10-4F43-B111-43CF3E2BE454}">
      <dsp:nvSpPr>
        <dsp:cNvPr id="0" name=""/>
        <dsp:cNvSpPr/>
      </dsp:nvSpPr>
      <dsp:spPr>
        <a:xfrm>
          <a:off x="4003692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57%    Fall 2014</a:t>
          </a:r>
          <a:endParaRPr lang="en-US" sz="2500" kern="1200" dirty="0"/>
        </a:p>
      </dsp:txBody>
      <dsp:txXfrm>
        <a:off x="4448123" y="602158"/>
        <a:ext cx="1333291" cy="888861"/>
      </dsp:txXfrm>
    </dsp:sp>
    <dsp:sp modelId="{F272475B-C19C-42AA-BDEC-2C95512D64B1}">
      <dsp:nvSpPr>
        <dsp:cNvPr id="0" name=""/>
        <dsp:cNvSpPr/>
      </dsp:nvSpPr>
      <dsp:spPr>
        <a:xfrm>
          <a:off x="6003629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56%    Fall 2015</a:t>
          </a:r>
          <a:endParaRPr lang="en-US" sz="2500" kern="1200" dirty="0"/>
        </a:p>
      </dsp:txBody>
      <dsp:txXfrm>
        <a:off x="6448060" y="602158"/>
        <a:ext cx="1333291" cy="888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6883-151B-4202-B419-F6F6C503B96E}">
      <dsp:nvSpPr>
        <dsp:cNvPr id="0" name=""/>
        <dsp:cNvSpPr/>
      </dsp:nvSpPr>
      <dsp:spPr>
        <a:xfrm>
          <a:off x="3817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62%    Fall 2012</a:t>
          </a:r>
          <a:endParaRPr lang="en-US" sz="2500" kern="1200" dirty="0"/>
        </a:p>
      </dsp:txBody>
      <dsp:txXfrm>
        <a:off x="448248" y="602158"/>
        <a:ext cx="1333291" cy="888861"/>
      </dsp:txXfrm>
    </dsp:sp>
    <dsp:sp modelId="{4BD58C94-BA36-459C-9F3E-8F56E78E2113}">
      <dsp:nvSpPr>
        <dsp:cNvPr id="0" name=""/>
        <dsp:cNvSpPr/>
      </dsp:nvSpPr>
      <dsp:spPr>
        <a:xfrm>
          <a:off x="2003754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59%    Fall 2013</a:t>
          </a:r>
          <a:endParaRPr lang="en-US" sz="2500" kern="1200" dirty="0"/>
        </a:p>
      </dsp:txBody>
      <dsp:txXfrm>
        <a:off x="2448185" y="602158"/>
        <a:ext cx="1333291" cy="888861"/>
      </dsp:txXfrm>
    </dsp:sp>
    <dsp:sp modelId="{D41B39EE-9B10-4F43-B111-43CF3E2BE454}">
      <dsp:nvSpPr>
        <dsp:cNvPr id="0" name=""/>
        <dsp:cNvSpPr/>
      </dsp:nvSpPr>
      <dsp:spPr>
        <a:xfrm>
          <a:off x="4003692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64%    Fall 2014</a:t>
          </a:r>
          <a:endParaRPr lang="en-US" sz="2500" kern="1200" dirty="0"/>
        </a:p>
      </dsp:txBody>
      <dsp:txXfrm>
        <a:off x="4448123" y="602158"/>
        <a:ext cx="1333291" cy="888861"/>
      </dsp:txXfrm>
    </dsp:sp>
    <dsp:sp modelId="{F272475B-C19C-42AA-BDEC-2C95512D64B1}">
      <dsp:nvSpPr>
        <dsp:cNvPr id="0" name=""/>
        <dsp:cNvSpPr/>
      </dsp:nvSpPr>
      <dsp:spPr>
        <a:xfrm>
          <a:off x="6003629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64%    Fall 2015</a:t>
          </a:r>
          <a:endParaRPr lang="en-US" sz="2500" kern="1200" dirty="0"/>
        </a:p>
      </dsp:txBody>
      <dsp:txXfrm>
        <a:off x="6448060" y="602158"/>
        <a:ext cx="1333291" cy="8888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6883-151B-4202-B419-F6F6C503B96E}">
      <dsp:nvSpPr>
        <dsp:cNvPr id="0" name=""/>
        <dsp:cNvSpPr/>
      </dsp:nvSpPr>
      <dsp:spPr>
        <a:xfrm>
          <a:off x="3817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44%    Fall 2012</a:t>
          </a:r>
          <a:endParaRPr lang="en-US" sz="2500" kern="1200" dirty="0"/>
        </a:p>
      </dsp:txBody>
      <dsp:txXfrm>
        <a:off x="448248" y="602158"/>
        <a:ext cx="1333291" cy="888861"/>
      </dsp:txXfrm>
    </dsp:sp>
    <dsp:sp modelId="{4BD58C94-BA36-459C-9F3E-8F56E78E2113}">
      <dsp:nvSpPr>
        <dsp:cNvPr id="0" name=""/>
        <dsp:cNvSpPr/>
      </dsp:nvSpPr>
      <dsp:spPr>
        <a:xfrm>
          <a:off x="2003754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45%    Fall 2013</a:t>
          </a:r>
          <a:endParaRPr lang="en-US" sz="2500" kern="1200" dirty="0"/>
        </a:p>
      </dsp:txBody>
      <dsp:txXfrm>
        <a:off x="2448185" y="602158"/>
        <a:ext cx="1333291" cy="888861"/>
      </dsp:txXfrm>
    </dsp:sp>
    <dsp:sp modelId="{D41B39EE-9B10-4F43-B111-43CF3E2BE454}">
      <dsp:nvSpPr>
        <dsp:cNvPr id="0" name=""/>
        <dsp:cNvSpPr/>
      </dsp:nvSpPr>
      <dsp:spPr>
        <a:xfrm>
          <a:off x="4003692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50%    Fall 2014</a:t>
          </a:r>
          <a:endParaRPr lang="en-US" sz="2500" kern="1200" dirty="0"/>
        </a:p>
      </dsp:txBody>
      <dsp:txXfrm>
        <a:off x="4448123" y="602158"/>
        <a:ext cx="1333291" cy="888861"/>
      </dsp:txXfrm>
    </dsp:sp>
    <dsp:sp modelId="{F272475B-C19C-42AA-BDEC-2C95512D64B1}">
      <dsp:nvSpPr>
        <dsp:cNvPr id="0" name=""/>
        <dsp:cNvSpPr/>
      </dsp:nvSpPr>
      <dsp:spPr>
        <a:xfrm>
          <a:off x="6003629" y="602158"/>
          <a:ext cx="2222152" cy="8888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49%    Fall 2015</a:t>
          </a:r>
          <a:endParaRPr lang="en-US" sz="2500" kern="1200" dirty="0"/>
        </a:p>
      </dsp:txBody>
      <dsp:txXfrm>
        <a:off x="6448060" y="602158"/>
        <a:ext cx="1333291" cy="888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16D7-BC18-471C-BD37-A58BC5F882DE}" type="datetimeFigureOut">
              <a:rPr lang="en-US" smtClean="0"/>
              <a:t>6/28/16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3AF65-5D7A-4B92-8287-435202917E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5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6/28/16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African American/Black </a:t>
            </a:r>
            <a:br>
              <a:rPr lang="en-US" dirty="0" smtClean="0">
                <a:latin typeface="Gill Sans MT" panose="020B0502020104020203" pitchFamily="34" charset="0"/>
              </a:rPr>
            </a:br>
            <a:r>
              <a:rPr lang="en-US" dirty="0" smtClean="0">
                <a:latin typeface="Gill Sans MT" panose="020B0502020104020203" pitchFamily="34" charset="0"/>
              </a:rPr>
              <a:t>Student Enrollment Data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April 26,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</a:t>
            </a:r>
            <a:r>
              <a:rPr lang="en-US" sz="1000" dirty="0" err="1" smtClean="0"/>
              <a:t>Kuo</a:t>
            </a:r>
            <a:endParaRPr lang="en-US" sz="1000" dirty="0" smtClean="0"/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P</a:t>
            </a:r>
            <a:r>
              <a:rPr lang="en-US" dirty="0" smtClean="0">
                <a:latin typeface="Gill Sans MT" panose="020B0502020104020203" pitchFamily="34" charset="0"/>
              </a:rPr>
              <a:t>urpose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Types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Process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Evaluation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Data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Implications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89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Identify African American/Black students enrolled in: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Fall 2012, Fall 2013, Fall 2014, Fall 2015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Disaggregate by: 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Gender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Instructional method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Success rates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Credit and non-credit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Exclude: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Middlefield and off-campus courses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Apprenticeship and Journeyman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Learning in New Media Classrooms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Performing Arts</a:t>
            </a:r>
          </a:p>
          <a:p>
            <a:pPr lvl="1"/>
            <a:r>
              <a:rPr lang="en-US" dirty="0" smtClean="0">
                <a:latin typeface="Gill Sans MT" panose="020B0502020104020203" pitchFamily="34" charset="0"/>
              </a:rPr>
              <a:t>Primary Care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Enrollment Overview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956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Gill Sans MT" panose="020B0502020104020203" pitchFamily="34" charset="0"/>
              </a:rPr>
              <a:t>African American/Black Enrollment by Fall Term</a:t>
            </a:r>
            <a:endParaRPr lang="en-US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6352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0652" y="6246796"/>
            <a:ext cx="73729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Note: Credit enrollment only.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454716" y="3031958"/>
            <a:ext cx="2020504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-10% in main campus </a:t>
            </a:r>
            <a:r>
              <a:rPr lang="en-US" sz="1400" dirty="0" err="1" smtClean="0">
                <a:solidFill>
                  <a:schemeClr val="bg1"/>
                </a:solidFill>
              </a:rPr>
              <a:t>enr</a:t>
            </a:r>
            <a:r>
              <a:rPr lang="en-US" sz="1400" dirty="0" smtClean="0">
                <a:solidFill>
                  <a:schemeClr val="bg1"/>
                </a:solidFill>
              </a:rPr>
              <a:t>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18733" y="3866150"/>
            <a:ext cx="1829604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-7% in online </a:t>
            </a:r>
            <a:r>
              <a:rPr lang="en-US" sz="1400" dirty="0" err="1" smtClean="0">
                <a:solidFill>
                  <a:schemeClr val="bg1"/>
                </a:solidFill>
              </a:rPr>
              <a:t>enr</a:t>
            </a:r>
            <a:r>
              <a:rPr lang="en-US" sz="1400" dirty="0" smtClean="0">
                <a:solidFill>
                  <a:schemeClr val="bg1"/>
                </a:solidFill>
              </a:rPr>
              <a:t>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64968" y="2083871"/>
            <a:ext cx="1850459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-6% in all </a:t>
            </a:r>
            <a:r>
              <a:rPr lang="en-US" sz="1400" dirty="0" err="1" smtClean="0">
                <a:solidFill>
                  <a:schemeClr val="bg1"/>
                </a:solidFill>
              </a:rPr>
              <a:t>enr</a:t>
            </a:r>
            <a:r>
              <a:rPr lang="en-US" sz="1400" dirty="0" smtClean="0">
                <a:solidFill>
                  <a:schemeClr val="bg1"/>
                </a:solidFill>
              </a:rPr>
              <a:t>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671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ill Sans MT" panose="020B0502020104020203" pitchFamily="34" charset="0"/>
              </a:rPr>
              <a:t>Enrollment by Gender</a:t>
            </a:r>
            <a:endParaRPr lang="en-US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7485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70858" y="2146436"/>
            <a:ext cx="2415942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68 fewer male students (-19%)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2118" y="3262499"/>
            <a:ext cx="2714324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 fewer female students (-1%)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0652" y="6246796"/>
            <a:ext cx="73729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Note: Credit enrollment only.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695852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Gill Sans MT" panose="020B0502020104020203" pitchFamily="34" charset="0"/>
              </a:rPr>
              <a:t>Enrollment by Gender and Instructional Method</a:t>
            </a:r>
            <a:endParaRPr lang="en-US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0624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0652" y="6246796"/>
            <a:ext cx="73729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Note: As students may enroll in not online and online courses within the same term, some students may be counted twice. Unknown gender are not included. 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6270858" y="2146436"/>
            <a:ext cx="2415942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68 fewer male students (-19%) between F14 and F15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74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Course Success Rates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749164"/>
              </p:ext>
            </p:extLst>
          </p:nvPr>
        </p:nvGraphicFramePr>
        <p:xfrm>
          <a:off x="457200" y="4538914"/>
          <a:ext cx="8229600" cy="2093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8" name="Shape 365"/>
          <p:cNvGrpSpPr/>
          <p:nvPr/>
        </p:nvGrpSpPr>
        <p:grpSpPr>
          <a:xfrm>
            <a:off x="1042975" y="1459377"/>
            <a:ext cx="1097280" cy="1005840"/>
            <a:chOff x="1853176" y="5277394"/>
            <a:chExt cx="734320" cy="541019"/>
          </a:xfrm>
        </p:grpSpPr>
        <p:sp>
          <p:nvSpPr>
            <p:cNvPr id="29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" name="Shape 365"/>
          <p:cNvGrpSpPr/>
          <p:nvPr/>
        </p:nvGrpSpPr>
        <p:grpSpPr>
          <a:xfrm>
            <a:off x="1149281" y="2767240"/>
            <a:ext cx="1097280" cy="1005840"/>
            <a:chOff x="1853176" y="5277394"/>
            <a:chExt cx="734320" cy="541019"/>
          </a:xfrm>
        </p:grpSpPr>
        <p:sp>
          <p:nvSpPr>
            <p:cNvPr id="18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" name="Shape 365"/>
          <p:cNvGrpSpPr/>
          <p:nvPr/>
        </p:nvGrpSpPr>
        <p:grpSpPr>
          <a:xfrm>
            <a:off x="2650875" y="2732670"/>
            <a:ext cx="1097280" cy="1005840"/>
            <a:chOff x="1853176" y="5277394"/>
            <a:chExt cx="734320" cy="541019"/>
          </a:xfrm>
        </p:grpSpPr>
        <p:sp>
          <p:nvSpPr>
            <p:cNvPr id="18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" name="Shape 365"/>
          <p:cNvGrpSpPr/>
          <p:nvPr/>
        </p:nvGrpSpPr>
        <p:grpSpPr>
          <a:xfrm>
            <a:off x="2566093" y="1476269"/>
            <a:ext cx="1097280" cy="1005840"/>
            <a:chOff x="1853176" y="5277394"/>
            <a:chExt cx="734320" cy="541019"/>
          </a:xfrm>
        </p:grpSpPr>
        <p:sp>
          <p:nvSpPr>
            <p:cNvPr id="19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Shape 365"/>
          <p:cNvGrpSpPr/>
          <p:nvPr/>
        </p:nvGrpSpPr>
        <p:grpSpPr>
          <a:xfrm>
            <a:off x="4059696" y="1453582"/>
            <a:ext cx="1097280" cy="1005840"/>
            <a:chOff x="1853176" y="5277394"/>
            <a:chExt cx="734320" cy="541019"/>
          </a:xfrm>
        </p:grpSpPr>
        <p:sp>
          <p:nvSpPr>
            <p:cNvPr id="19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" name="Shape 365"/>
          <p:cNvGrpSpPr/>
          <p:nvPr/>
        </p:nvGrpSpPr>
        <p:grpSpPr>
          <a:xfrm>
            <a:off x="4074177" y="2702757"/>
            <a:ext cx="1097280" cy="1005840"/>
            <a:chOff x="1853176" y="5277394"/>
            <a:chExt cx="734320" cy="541019"/>
          </a:xfrm>
        </p:grpSpPr>
        <p:sp>
          <p:nvSpPr>
            <p:cNvPr id="20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4" name="Shape 365"/>
          <p:cNvGrpSpPr/>
          <p:nvPr/>
        </p:nvGrpSpPr>
        <p:grpSpPr>
          <a:xfrm>
            <a:off x="5661904" y="2700824"/>
            <a:ext cx="997044" cy="1005840"/>
            <a:chOff x="1889519" y="5277394"/>
            <a:chExt cx="667240" cy="541019"/>
          </a:xfrm>
        </p:grpSpPr>
        <p:sp>
          <p:nvSpPr>
            <p:cNvPr id="20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" name="Shape 365"/>
          <p:cNvGrpSpPr/>
          <p:nvPr/>
        </p:nvGrpSpPr>
        <p:grpSpPr>
          <a:xfrm>
            <a:off x="5500408" y="1447787"/>
            <a:ext cx="1097280" cy="1005840"/>
            <a:chOff x="1853176" y="5277394"/>
            <a:chExt cx="734320" cy="541019"/>
          </a:xfrm>
        </p:grpSpPr>
        <p:sp>
          <p:nvSpPr>
            <p:cNvPr id="21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4" name="Shape 365"/>
          <p:cNvGrpSpPr/>
          <p:nvPr/>
        </p:nvGrpSpPr>
        <p:grpSpPr>
          <a:xfrm>
            <a:off x="7028927" y="2712141"/>
            <a:ext cx="1097280" cy="1005840"/>
            <a:chOff x="1853176" y="5277394"/>
            <a:chExt cx="734320" cy="541019"/>
          </a:xfrm>
        </p:grpSpPr>
        <p:sp>
          <p:nvSpPr>
            <p:cNvPr id="21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9" name="Shape 365"/>
          <p:cNvGrpSpPr/>
          <p:nvPr/>
        </p:nvGrpSpPr>
        <p:grpSpPr>
          <a:xfrm>
            <a:off x="6921739" y="1446415"/>
            <a:ext cx="1097280" cy="1005840"/>
            <a:chOff x="1853176" y="5277394"/>
            <a:chExt cx="734320" cy="541019"/>
          </a:xfrm>
        </p:grpSpPr>
        <p:sp>
          <p:nvSpPr>
            <p:cNvPr id="22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630227" y="4032984"/>
            <a:ext cx="8003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Almost 6 out of every 10 African American/Black students successfully complete their course.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059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Gill Sans MT" panose="020B0502020104020203" pitchFamily="34" charset="0"/>
              </a:rPr>
              <a:t>Not Online Course Success Rates</a:t>
            </a:r>
            <a:endParaRPr lang="en-US" sz="40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504305"/>
              </p:ext>
            </p:extLst>
          </p:nvPr>
        </p:nvGraphicFramePr>
        <p:xfrm>
          <a:off x="457200" y="4538914"/>
          <a:ext cx="8229600" cy="2093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8" name="Shape 365"/>
          <p:cNvGrpSpPr/>
          <p:nvPr/>
        </p:nvGrpSpPr>
        <p:grpSpPr>
          <a:xfrm>
            <a:off x="1042975" y="1459377"/>
            <a:ext cx="1097280" cy="1005840"/>
            <a:chOff x="1853176" y="5277394"/>
            <a:chExt cx="734320" cy="541019"/>
          </a:xfrm>
        </p:grpSpPr>
        <p:sp>
          <p:nvSpPr>
            <p:cNvPr id="29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" name="Shape 365"/>
          <p:cNvGrpSpPr/>
          <p:nvPr/>
        </p:nvGrpSpPr>
        <p:grpSpPr>
          <a:xfrm>
            <a:off x="1149281" y="2767240"/>
            <a:ext cx="1097280" cy="1005840"/>
            <a:chOff x="1853176" y="5277394"/>
            <a:chExt cx="734320" cy="541019"/>
          </a:xfrm>
        </p:grpSpPr>
        <p:sp>
          <p:nvSpPr>
            <p:cNvPr id="18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" name="Shape 365"/>
          <p:cNvGrpSpPr/>
          <p:nvPr/>
        </p:nvGrpSpPr>
        <p:grpSpPr>
          <a:xfrm>
            <a:off x="2650875" y="2732670"/>
            <a:ext cx="1097280" cy="1005840"/>
            <a:chOff x="1853176" y="5277394"/>
            <a:chExt cx="734320" cy="541019"/>
          </a:xfrm>
        </p:grpSpPr>
        <p:sp>
          <p:nvSpPr>
            <p:cNvPr id="18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" name="Shape 365"/>
          <p:cNvGrpSpPr/>
          <p:nvPr/>
        </p:nvGrpSpPr>
        <p:grpSpPr>
          <a:xfrm>
            <a:off x="2566093" y="1476269"/>
            <a:ext cx="1097280" cy="1005840"/>
            <a:chOff x="1853176" y="5277394"/>
            <a:chExt cx="734320" cy="541019"/>
          </a:xfrm>
        </p:grpSpPr>
        <p:sp>
          <p:nvSpPr>
            <p:cNvPr id="19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Shape 365"/>
          <p:cNvGrpSpPr/>
          <p:nvPr/>
        </p:nvGrpSpPr>
        <p:grpSpPr>
          <a:xfrm>
            <a:off x="4059696" y="1453582"/>
            <a:ext cx="1097280" cy="1005840"/>
            <a:chOff x="1853176" y="5277394"/>
            <a:chExt cx="734320" cy="541019"/>
          </a:xfrm>
        </p:grpSpPr>
        <p:sp>
          <p:nvSpPr>
            <p:cNvPr id="19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" name="Shape 365"/>
          <p:cNvGrpSpPr/>
          <p:nvPr/>
        </p:nvGrpSpPr>
        <p:grpSpPr>
          <a:xfrm>
            <a:off x="4074177" y="2702757"/>
            <a:ext cx="1097280" cy="1005840"/>
            <a:chOff x="1853176" y="5277394"/>
            <a:chExt cx="734320" cy="541019"/>
          </a:xfrm>
        </p:grpSpPr>
        <p:sp>
          <p:nvSpPr>
            <p:cNvPr id="20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2">
                <a:lumMod val="60000"/>
                <a:lumOff val="40000"/>
              </a:schemeClr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4" name="Shape 365"/>
          <p:cNvGrpSpPr/>
          <p:nvPr/>
        </p:nvGrpSpPr>
        <p:grpSpPr>
          <a:xfrm>
            <a:off x="5661904" y="2700824"/>
            <a:ext cx="997044" cy="1005840"/>
            <a:chOff x="1889519" y="5277394"/>
            <a:chExt cx="667240" cy="541019"/>
          </a:xfrm>
        </p:grpSpPr>
        <p:sp>
          <p:nvSpPr>
            <p:cNvPr id="20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" name="Shape 365"/>
          <p:cNvGrpSpPr/>
          <p:nvPr/>
        </p:nvGrpSpPr>
        <p:grpSpPr>
          <a:xfrm>
            <a:off x="5500408" y="1447787"/>
            <a:ext cx="1097280" cy="1005840"/>
            <a:chOff x="1853176" y="5277394"/>
            <a:chExt cx="734320" cy="541019"/>
          </a:xfrm>
        </p:grpSpPr>
        <p:sp>
          <p:nvSpPr>
            <p:cNvPr id="21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4" name="Shape 365"/>
          <p:cNvGrpSpPr/>
          <p:nvPr/>
        </p:nvGrpSpPr>
        <p:grpSpPr>
          <a:xfrm>
            <a:off x="7028927" y="2712141"/>
            <a:ext cx="1097280" cy="1005840"/>
            <a:chOff x="1853176" y="5277394"/>
            <a:chExt cx="734320" cy="541019"/>
          </a:xfrm>
        </p:grpSpPr>
        <p:sp>
          <p:nvSpPr>
            <p:cNvPr id="21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9" name="Shape 365"/>
          <p:cNvGrpSpPr/>
          <p:nvPr/>
        </p:nvGrpSpPr>
        <p:grpSpPr>
          <a:xfrm>
            <a:off x="6921739" y="1446415"/>
            <a:ext cx="1097280" cy="1005840"/>
            <a:chOff x="1853176" y="5277394"/>
            <a:chExt cx="734320" cy="541019"/>
          </a:xfrm>
        </p:grpSpPr>
        <p:sp>
          <p:nvSpPr>
            <p:cNvPr id="22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630227" y="4032984"/>
            <a:ext cx="8003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6 out of every 10 African American/Black students successfully complete their course.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76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Online Course Success Rates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748584"/>
              </p:ext>
            </p:extLst>
          </p:nvPr>
        </p:nvGraphicFramePr>
        <p:xfrm>
          <a:off x="457200" y="4538914"/>
          <a:ext cx="8229600" cy="2093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8" name="Shape 365"/>
          <p:cNvGrpSpPr/>
          <p:nvPr/>
        </p:nvGrpSpPr>
        <p:grpSpPr>
          <a:xfrm>
            <a:off x="1042975" y="1459377"/>
            <a:ext cx="1097280" cy="1005840"/>
            <a:chOff x="1853176" y="5277394"/>
            <a:chExt cx="734320" cy="541019"/>
          </a:xfrm>
        </p:grpSpPr>
        <p:sp>
          <p:nvSpPr>
            <p:cNvPr id="29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9" name="Shape 365"/>
          <p:cNvGrpSpPr/>
          <p:nvPr/>
        </p:nvGrpSpPr>
        <p:grpSpPr>
          <a:xfrm>
            <a:off x="1149281" y="2767240"/>
            <a:ext cx="1097280" cy="1005840"/>
            <a:chOff x="1853176" y="5277394"/>
            <a:chExt cx="734320" cy="541019"/>
          </a:xfrm>
        </p:grpSpPr>
        <p:sp>
          <p:nvSpPr>
            <p:cNvPr id="18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" name="Shape 365"/>
          <p:cNvGrpSpPr/>
          <p:nvPr/>
        </p:nvGrpSpPr>
        <p:grpSpPr>
          <a:xfrm>
            <a:off x="2650875" y="2732670"/>
            <a:ext cx="1097280" cy="1005840"/>
            <a:chOff x="1853176" y="5277394"/>
            <a:chExt cx="734320" cy="541019"/>
          </a:xfrm>
        </p:grpSpPr>
        <p:sp>
          <p:nvSpPr>
            <p:cNvPr id="18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" name="Shape 365"/>
          <p:cNvGrpSpPr/>
          <p:nvPr/>
        </p:nvGrpSpPr>
        <p:grpSpPr>
          <a:xfrm>
            <a:off x="2566093" y="1476269"/>
            <a:ext cx="1097280" cy="1005840"/>
            <a:chOff x="1853176" y="5277394"/>
            <a:chExt cx="734320" cy="541019"/>
          </a:xfrm>
        </p:grpSpPr>
        <p:sp>
          <p:nvSpPr>
            <p:cNvPr id="19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Shape 365"/>
          <p:cNvGrpSpPr/>
          <p:nvPr/>
        </p:nvGrpSpPr>
        <p:grpSpPr>
          <a:xfrm>
            <a:off x="4059696" y="1453582"/>
            <a:ext cx="1097280" cy="1005840"/>
            <a:chOff x="1853176" y="5277394"/>
            <a:chExt cx="734320" cy="541019"/>
          </a:xfrm>
        </p:grpSpPr>
        <p:sp>
          <p:nvSpPr>
            <p:cNvPr id="19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rgbClr val="538CD5"/>
            </a:solidFill>
            <a:ln w="25400" cap="flat" cmpd="sng">
              <a:solidFill>
                <a:srgbClr val="538C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" name="Shape 365"/>
          <p:cNvGrpSpPr/>
          <p:nvPr/>
        </p:nvGrpSpPr>
        <p:grpSpPr>
          <a:xfrm>
            <a:off x="4074177" y="2702757"/>
            <a:ext cx="1097280" cy="1005840"/>
            <a:chOff x="1853176" y="5277394"/>
            <a:chExt cx="734320" cy="541019"/>
          </a:xfrm>
        </p:grpSpPr>
        <p:sp>
          <p:nvSpPr>
            <p:cNvPr id="20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4" name="Shape 365"/>
          <p:cNvGrpSpPr/>
          <p:nvPr/>
        </p:nvGrpSpPr>
        <p:grpSpPr>
          <a:xfrm>
            <a:off x="5661904" y="2700824"/>
            <a:ext cx="997044" cy="1005840"/>
            <a:chOff x="1889519" y="5277394"/>
            <a:chExt cx="667240" cy="541019"/>
          </a:xfrm>
        </p:grpSpPr>
        <p:sp>
          <p:nvSpPr>
            <p:cNvPr id="20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" name="Shape 365"/>
          <p:cNvGrpSpPr/>
          <p:nvPr/>
        </p:nvGrpSpPr>
        <p:grpSpPr>
          <a:xfrm>
            <a:off x="5500408" y="1447787"/>
            <a:ext cx="1097280" cy="1005840"/>
            <a:chOff x="1853176" y="5277394"/>
            <a:chExt cx="734320" cy="541019"/>
          </a:xfrm>
        </p:grpSpPr>
        <p:sp>
          <p:nvSpPr>
            <p:cNvPr id="21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4" name="Shape 365"/>
          <p:cNvGrpSpPr/>
          <p:nvPr/>
        </p:nvGrpSpPr>
        <p:grpSpPr>
          <a:xfrm>
            <a:off x="7028927" y="2712141"/>
            <a:ext cx="1097280" cy="1005840"/>
            <a:chOff x="1853176" y="5277394"/>
            <a:chExt cx="734320" cy="541019"/>
          </a:xfrm>
        </p:grpSpPr>
        <p:sp>
          <p:nvSpPr>
            <p:cNvPr id="215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9" name="Shape 365"/>
          <p:cNvGrpSpPr/>
          <p:nvPr/>
        </p:nvGrpSpPr>
        <p:grpSpPr>
          <a:xfrm>
            <a:off x="6921739" y="1446415"/>
            <a:ext cx="1097280" cy="1005840"/>
            <a:chOff x="1853176" y="5277394"/>
            <a:chExt cx="734320" cy="541019"/>
          </a:xfrm>
        </p:grpSpPr>
        <p:sp>
          <p:nvSpPr>
            <p:cNvPr id="220" name="Shape 366"/>
            <p:cNvSpPr/>
            <p:nvPr/>
          </p:nvSpPr>
          <p:spPr>
            <a:xfrm>
              <a:off x="2134966" y="5475514"/>
              <a:ext cx="171449" cy="342899"/>
            </a:xfrm>
            <a:prstGeom prst="rect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Shape 367"/>
            <p:cNvSpPr/>
            <p:nvPr/>
          </p:nvSpPr>
          <p:spPr>
            <a:xfrm>
              <a:off x="2056211" y="5277394"/>
              <a:ext cx="340448" cy="274319"/>
            </a:xfrm>
            <a:prstGeom prst="ellipse">
              <a:avLst/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Shape 368"/>
            <p:cNvSpPr/>
            <p:nvPr/>
          </p:nvSpPr>
          <p:spPr>
            <a:xfrm rot="1222838">
              <a:off x="2251656" y="5513957"/>
              <a:ext cx="305103" cy="23135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Shape 369"/>
            <p:cNvSpPr/>
            <p:nvPr/>
          </p:nvSpPr>
          <p:spPr>
            <a:xfrm rot="-823323">
              <a:off x="1889519" y="5421796"/>
              <a:ext cx="283936" cy="340586"/>
            </a:xfrm>
            <a:prstGeom prst="mathMinus">
              <a:avLst>
                <a:gd name="adj1" fmla="val 23520"/>
              </a:avLst>
            </a:prstGeom>
            <a:solidFill>
              <a:schemeClr val="tx1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 baseline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630227" y="4032984"/>
            <a:ext cx="8003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Almost 5 out of every 10 African American/Black students successfully complete their course.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01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Gill Sans MT" panose="020B0502020104020203" pitchFamily="34" charset="0"/>
              </a:rPr>
              <a:t>Course Success by Gender and Instructional Method</a:t>
            </a:r>
            <a:endParaRPr lang="en-US" sz="4400" b="1" dirty="0">
              <a:latin typeface="Gill Sans MT" panose="020B0502020104020203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6901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5237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335</Words>
  <Application>Microsoft Macintosh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African American/Black  Student Enrollment Data</vt:lpstr>
      <vt:lpstr>    </vt:lpstr>
      <vt:lpstr>African American/Black Enrollment by Fall Term</vt:lpstr>
      <vt:lpstr>Enrollment by Gender</vt:lpstr>
      <vt:lpstr>Enrollment by Gender and Instructional Method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Microsoft Office User</cp:lastModifiedBy>
  <cp:revision>82</cp:revision>
  <dcterms:created xsi:type="dcterms:W3CDTF">2012-03-27T05:18:19Z</dcterms:created>
  <dcterms:modified xsi:type="dcterms:W3CDTF">2016-06-28T16:37:18Z</dcterms:modified>
</cp:coreProperties>
</file>