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xlsx" ContentType="application/vnd.openxmlformats-officedocument.spreadsheetml.sheet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6502" r:id="rId1"/>
  </p:sldMasterIdLst>
  <p:sldIdLst>
    <p:sldId id="256" r:id="rId2"/>
    <p:sldId id="257" r:id="rId3"/>
    <p:sldId id="267" r:id="rId4"/>
    <p:sldId id="272" r:id="rId5"/>
    <p:sldId id="274" r:id="rId6"/>
    <p:sldId id="273" r:id="rId7"/>
    <p:sldId id="263" r:id="rId8"/>
    <p:sldId id="285" r:id="rId9"/>
    <p:sldId id="262" r:id="rId10"/>
    <p:sldId id="277" r:id="rId11"/>
    <p:sldId id="282" r:id="rId12"/>
    <p:sldId id="283" r:id="rId13"/>
    <p:sldId id="284" r:id="rId14"/>
    <p:sldId id="278" r:id="rId15"/>
    <p:sldId id="265" r:id="rId16"/>
    <p:sldId id="281" r:id="rId17"/>
    <p:sldId id="264" r:id="rId18"/>
    <p:sldId id="279" r:id="rId19"/>
    <p:sldId id="280" r:id="rId20"/>
    <p:sldId id="266" r:id="rId21"/>
    <p:sldId id="261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napToObjects="1">
      <p:cViewPr varScale="1">
        <p:scale>
          <a:sx n="113" d="100"/>
          <a:sy n="113" d="100"/>
        </p:scale>
        <p:origin x="-9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Spring 2015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Cupertino, Sunnyvale, Los Altos, Mountain View, Palo Alto, Los Gatos, Saratoga</c:v>
                </c:pt>
                <c:pt idx="1">
                  <c:v>San Jose East of 880, Alviso, Milpitas, Fremont, Union City, Newark, Hayward, East Palo Alto</c:v>
                </c:pt>
                <c:pt idx="2">
                  <c:v>San Jose Other, Santa Clara, Morgan Hill, Gilroy, Campbell</c:v>
                </c:pt>
                <c:pt idx="3">
                  <c:v>San Mateo County Other</c:v>
                </c:pt>
                <c:pt idx="4">
                  <c:v>San Mateo, Atherton, Redwood City, San Carlos, Foster City</c:v>
                </c:pt>
                <c:pt idx="5">
                  <c:v>All Other Areas</c:v>
                </c:pt>
              </c:strCache>
            </c:strRef>
          </c:cat>
          <c:val>
            <c:numRef>
              <c:f>Sheet1!$B$2:$B$7</c:f>
              <c:numCache>
                <c:formatCode>#,##0</c:formatCode>
                <c:ptCount val="6"/>
                <c:pt idx="0">
                  <c:v>3753.0</c:v>
                </c:pt>
                <c:pt idx="1">
                  <c:v>3464.0</c:v>
                </c:pt>
                <c:pt idx="2">
                  <c:v>1212.0</c:v>
                </c:pt>
                <c:pt idx="3" formatCode="General">
                  <c:v>613.0</c:v>
                </c:pt>
                <c:pt idx="4" formatCode="General">
                  <c:v>784.0</c:v>
                </c:pt>
                <c:pt idx="5">
                  <c:v>2290.0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Spring 2016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Cupertino, Sunnyvale, Los Altos, Mountain View, Palo Alto, Los Gatos, Saratoga</c:v>
                </c:pt>
                <c:pt idx="1">
                  <c:v>San Jose East of 880, Alviso, Milpitas, Fremont, Union City, Newark, Hayward, East Palo Alto</c:v>
                </c:pt>
                <c:pt idx="2">
                  <c:v>San Jose Other, Santa Clara, Morgan Hill, Gilroy, Campbell</c:v>
                </c:pt>
                <c:pt idx="3">
                  <c:v>San Mateo County Other</c:v>
                </c:pt>
                <c:pt idx="4">
                  <c:v>San Mateo, Atherton, Redwood City, San Carlos, Foster City</c:v>
                </c:pt>
                <c:pt idx="5">
                  <c:v>All Other Areas</c:v>
                </c:pt>
              </c:strCache>
            </c:strRef>
          </c:cat>
          <c:val>
            <c:numRef>
              <c:f>Sheet1!$C$2:$C$7</c:f>
              <c:numCache>
                <c:formatCode>#,##0</c:formatCode>
                <c:ptCount val="6"/>
                <c:pt idx="0">
                  <c:v>3507.0</c:v>
                </c:pt>
                <c:pt idx="1">
                  <c:v>3731.0</c:v>
                </c:pt>
                <c:pt idx="2">
                  <c:v>1358.0</c:v>
                </c:pt>
                <c:pt idx="3" formatCode="General">
                  <c:v>589.0</c:v>
                </c:pt>
                <c:pt idx="4" formatCode="General">
                  <c:v>723.0</c:v>
                </c:pt>
                <c:pt idx="5">
                  <c:v>2526.0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25288"/>
        <c:axId val="1528296"/>
      </c:barChart>
      <c:catAx>
        <c:axId val="15252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900" baseline="0"/>
            </a:pPr>
            <a:endParaRPr lang="en-US"/>
          </a:p>
        </c:txPr>
        <c:crossAx val="1528296"/>
        <c:crosses val="autoZero"/>
        <c:auto val="1"/>
        <c:lblAlgn val="ctr"/>
        <c:lblOffset val="100"/>
        <c:noMultiLvlLbl val="0"/>
      </c:catAx>
      <c:valAx>
        <c:axId val="1528296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152528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 smtClean="0"/>
              <a:t>Enrollment among African American,</a:t>
            </a:r>
            <a:r>
              <a:rPr lang="en-US" sz="1600" baseline="0" dirty="0" smtClean="0"/>
              <a:t> Latino, Filipino/Pacific Islanders from Santa Clara County</a:t>
            </a:r>
            <a:endParaRPr lang="en-US" sz="1600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Fall 2014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.0356556389326478"/>
                  <c:y val="0.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F14-F15: </a:t>
                    </a:r>
                  </a:p>
                  <a:p>
                    <a:r>
                      <a:rPr lang="en-US" dirty="0" smtClean="0"/>
                      <a:t>-5%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0262725760556351"/>
                  <c:y val="0.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F14-F15:</a:t>
                    </a:r>
                    <a:r>
                      <a:rPr lang="en-US" baseline="0" dirty="0" smtClean="0"/>
                      <a:t> </a:t>
                    </a:r>
                  </a:p>
                  <a:p>
                    <a:r>
                      <a:rPr lang="en-US" dirty="0" smtClean="0"/>
                      <a:t>+3%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0337790263572453"/>
                  <c:y val="-0.0028510334996436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F14-F15: </a:t>
                    </a:r>
                  </a:p>
                  <a:p>
                    <a:r>
                      <a:rPr lang="en-US" dirty="0" smtClean="0"/>
                      <a:t>+2%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0356556389326478"/>
                  <c:y val="0.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F14-F15: </a:t>
                    </a:r>
                  </a:p>
                  <a:p>
                    <a:r>
                      <a:rPr lang="en-US" dirty="0" smtClean="0"/>
                      <a:t>-22%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African American</c:v>
                </c:pt>
                <c:pt idx="1">
                  <c:v>Filipino</c:v>
                </c:pt>
                <c:pt idx="2">
                  <c:v>Latino</c:v>
                </c:pt>
                <c:pt idx="3">
                  <c:v>Pacific Islander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126.0</c:v>
                </c:pt>
                <c:pt idx="1">
                  <c:v>181.0</c:v>
                </c:pt>
                <c:pt idx="2">
                  <c:v>725.0</c:v>
                </c:pt>
                <c:pt idx="3">
                  <c:v>32.0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Fall 2015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African American</c:v>
                </c:pt>
                <c:pt idx="1">
                  <c:v>Filipino</c:v>
                </c:pt>
                <c:pt idx="2">
                  <c:v>Latino</c:v>
                </c:pt>
                <c:pt idx="3">
                  <c:v>Pacific Islander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120.0</c:v>
                </c:pt>
                <c:pt idx="1">
                  <c:v>186.0</c:v>
                </c:pt>
                <c:pt idx="2">
                  <c:v>743.0</c:v>
                </c:pt>
                <c:pt idx="3">
                  <c:v>25.0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00440"/>
        <c:axId val="261995272"/>
      </c:barChart>
      <c:catAx>
        <c:axId val="1600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1995272"/>
        <c:crosses val="autoZero"/>
        <c:auto val="1"/>
        <c:lblAlgn val="ctr"/>
        <c:lblOffset val="100"/>
        <c:noMultiLvlLbl val="0"/>
      </c:catAx>
      <c:valAx>
        <c:axId val="261995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00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 smtClean="0"/>
              <a:t>Enrollment among African American,</a:t>
            </a:r>
            <a:r>
              <a:rPr lang="en-US" sz="1600" baseline="0" dirty="0" smtClean="0"/>
              <a:t> Latino, Filipino/Pacific Islanders from Santa Clara County</a:t>
            </a:r>
            <a:endParaRPr lang="en-US" sz="1600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Spring 2015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.0319024137818428"/>
                  <c:y val="-0.0028510334996436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S15-S16: </a:t>
                    </a:r>
                  </a:p>
                  <a:p>
                    <a:r>
                      <a:rPr lang="en-US" dirty="0" smtClean="0"/>
                      <a:t>-5%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0300258012064402"/>
                  <c:y val="-0.00855310049893086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S15-S16:</a:t>
                    </a:r>
                    <a:r>
                      <a:rPr lang="en-US" baseline="0" dirty="0" smtClean="0"/>
                      <a:t> </a:t>
                    </a:r>
                  </a:p>
                  <a:p>
                    <a:r>
                      <a:rPr lang="en-US" dirty="0" smtClean="0"/>
                      <a:t>0%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0300258012064402"/>
                  <c:y val="0.00570206699928724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S15-S16: </a:t>
                    </a:r>
                  </a:p>
                  <a:p>
                    <a:r>
                      <a:rPr lang="en-US" dirty="0" smtClean="0"/>
                      <a:t>-3%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0356556389326478"/>
                  <c:y val="0.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S15-S16: </a:t>
                    </a:r>
                  </a:p>
                  <a:p>
                    <a:r>
                      <a:rPr lang="en-US" dirty="0" smtClean="0"/>
                      <a:t>-24%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African American</c:v>
                </c:pt>
                <c:pt idx="1">
                  <c:v>Filipino</c:v>
                </c:pt>
                <c:pt idx="2">
                  <c:v>Latino</c:v>
                </c:pt>
                <c:pt idx="3">
                  <c:v>Pacific Islander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99.0</c:v>
                </c:pt>
                <c:pt idx="1">
                  <c:v>111.0</c:v>
                </c:pt>
                <c:pt idx="2">
                  <c:v>557.0</c:v>
                </c:pt>
                <c:pt idx="3">
                  <c:v>25.0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Spring 2016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African American</c:v>
                </c:pt>
                <c:pt idx="1">
                  <c:v>Filipino</c:v>
                </c:pt>
                <c:pt idx="2">
                  <c:v>Latino</c:v>
                </c:pt>
                <c:pt idx="3">
                  <c:v>Pacific Islander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94.0</c:v>
                </c:pt>
                <c:pt idx="1">
                  <c:v>111.0</c:v>
                </c:pt>
                <c:pt idx="2">
                  <c:v>540.0</c:v>
                </c:pt>
                <c:pt idx="3">
                  <c:v>19.0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63220792"/>
        <c:axId val="263224504"/>
      </c:barChart>
      <c:catAx>
        <c:axId val="263220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3224504"/>
        <c:crosses val="autoZero"/>
        <c:auto val="1"/>
        <c:lblAlgn val="ctr"/>
        <c:lblOffset val="100"/>
        <c:noMultiLvlLbl val="0"/>
      </c:catAx>
      <c:valAx>
        <c:axId val="263224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3220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 smtClean="0"/>
              <a:t>Enrollment among African American,</a:t>
            </a:r>
            <a:r>
              <a:rPr lang="en-US" sz="1600" baseline="0" dirty="0" smtClean="0"/>
              <a:t> Latino, Filipino/Pacific Islanders from Santa Clara County</a:t>
            </a:r>
            <a:endParaRPr lang="en-US" sz="1600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Fall 2014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.0187661257540252"/>
                  <c:y val="0.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F14-F15: </a:t>
                    </a:r>
                  </a:p>
                  <a:p>
                    <a:r>
                      <a:rPr lang="en-US" dirty="0" smtClean="0"/>
                      <a:t>-5%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0168895131786226"/>
                  <c:y val="0.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F14-F15:</a:t>
                    </a:r>
                    <a:r>
                      <a:rPr lang="en-US" baseline="0" dirty="0" smtClean="0"/>
                      <a:t> </a:t>
                    </a:r>
                  </a:p>
                  <a:p>
                    <a:r>
                      <a:rPr lang="en-US" dirty="0" smtClean="0"/>
                      <a:t>+3%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0206427383294277"/>
                  <c:y val="0.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F14-F15: </a:t>
                    </a:r>
                  </a:p>
                  <a:p>
                    <a:r>
                      <a:rPr lang="en-US" dirty="0" smtClean="0"/>
                      <a:t>+2%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0206427383294277"/>
                  <c:y val="0.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F14-F15: </a:t>
                    </a:r>
                  </a:p>
                  <a:p>
                    <a:r>
                      <a:rPr lang="en-US" dirty="0" smtClean="0"/>
                      <a:t>-22%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African American</c:v>
                </c:pt>
                <c:pt idx="1">
                  <c:v>Filipino</c:v>
                </c:pt>
                <c:pt idx="2">
                  <c:v>Latino</c:v>
                </c:pt>
                <c:pt idx="3">
                  <c:v>Pacific Islander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126.0</c:v>
                </c:pt>
                <c:pt idx="1">
                  <c:v>181.0</c:v>
                </c:pt>
                <c:pt idx="2">
                  <c:v>725.0</c:v>
                </c:pt>
                <c:pt idx="3">
                  <c:v>32.0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Fall 2015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African American</c:v>
                </c:pt>
                <c:pt idx="1">
                  <c:v>Filipino</c:v>
                </c:pt>
                <c:pt idx="2">
                  <c:v>Latino</c:v>
                </c:pt>
                <c:pt idx="3">
                  <c:v>Pacific Islander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120.0</c:v>
                </c:pt>
                <c:pt idx="1">
                  <c:v>186.0</c:v>
                </c:pt>
                <c:pt idx="2">
                  <c:v>743.0</c:v>
                </c:pt>
                <c:pt idx="3">
                  <c:v>25.0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Spring 2015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.0281491886310377"/>
                  <c:y val="-0.022808267997149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S15-S16:</a:t>
                    </a:r>
                    <a:r>
                      <a:rPr lang="en-US" baseline="0" dirty="0" smtClean="0"/>
                      <a:t> </a:t>
                    </a:r>
                  </a:p>
                  <a:p>
                    <a:r>
                      <a:rPr lang="en-US" baseline="0" dirty="0" smtClean="0"/>
                      <a:t>-5%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0206427383294277"/>
                  <c:y val="-0.059871703492516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S15-S16:</a:t>
                    </a:r>
                  </a:p>
                  <a:p>
                    <a:r>
                      <a:rPr lang="en-US" dirty="0" smtClean="0"/>
                      <a:t>0%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0356556389326476"/>
                  <c:y val="-0.13399857448325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S15-S16:</a:t>
                    </a:r>
                  </a:p>
                  <a:p>
                    <a:r>
                      <a:rPr lang="en-US" dirty="0" smtClean="0"/>
                      <a:t>-3%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0187661257540252"/>
                  <c:y val="-0.00570206699928724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S15-S16:</a:t>
                    </a:r>
                  </a:p>
                  <a:p>
                    <a:r>
                      <a:rPr lang="en-US" dirty="0" smtClean="0"/>
                      <a:t>-24%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African American</c:v>
                </c:pt>
                <c:pt idx="1">
                  <c:v>Filipino</c:v>
                </c:pt>
                <c:pt idx="2">
                  <c:v>Latino</c:v>
                </c:pt>
                <c:pt idx="3">
                  <c:v>Pacific Islander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99.0</c:v>
                </c:pt>
                <c:pt idx="1">
                  <c:v>111.0</c:v>
                </c:pt>
                <c:pt idx="2">
                  <c:v>557.0</c:v>
                </c:pt>
                <c:pt idx="3">
                  <c:v>25.0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Spring 2016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African American</c:v>
                </c:pt>
                <c:pt idx="1">
                  <c:v>Filipino</c:v>
                </c:pt>
                <c:pt idx="2">
                  <c:v>Latino</c:v>
                </c:pt>
                <c:pt idx="3">
                  <c:v>Pacific Islander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94.0</c:v>
                </c:pt>
                <c:pt idx="1">
                  <c:v>111.0</c:v>
                </c:pt>
                <c:pt idx="2">
                  <c:v>540.0</c:v>
                </c:pt>
                <c:pt idx="3">
                  <c:v>19.0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63319336"/>
        <c:axId val="263323256"/>
      </c:barChart>
      <c:catAx>
        <c:axId val="263319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3323256"/>
        <c:crosses val="autoZero"/>
        <c:auto val="1"/>
        <c:lblAlgn val="ctr"/>
        <c:lblOffset val="100"/>
        <c:noMultiLvlLbl val="0"/>
      </c:catAx>
      <c:valAx>
        <c:axId val="263323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3319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emf"/><Relationship Id="rId3" Type="http://schemas.openxmlformats.org/officeDocument/2006/relationships/image" Target="../media/image6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PT Main Sli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FH Owl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75" y="1244600"/>
            <a:ext cx="3149600" cy="3365500"/>
          </a:xfrm>
          <a:prstGeom prst="rect">
            <a:avLst/>
          </a:prstGeom>
          <a:effectLst>
            <a:outerShdw blurRad="53975" dist="25400" dir="2700000" algn="tl" rotWithShape="0">
              <a:schemeClr val="bg1">
                <a:alpha val="70000"/>
              </a:scheme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482975" y="6254750"/>
            <a:ext cx="5278438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ea typeface="ＭＳ Ｐゴシック" charset="-128"/>
                <a:cs typeface="ＭＳ Ｐゴシック" charset="-128"/>
              </a:rPr>
              <a:t>Foothill College, 12345 El Monte Road, Los Altos Hills, CA 94022  </a:t>
            </a:r>
            <a:r>
              <a:rPr lang="en-US" sz="1050" dirty="0">
                <a:solidFill>
                  <a:srgbClr val="990000"/>
                </a:solidFill>
                <a:ea typeface="ＭＳ Ｐゴシック" charset="-128"/>
                <a:cs typeface="ＭＳ Ｐゴシック" charset="-128"/>
              </a:rPr>
              <a:t>|</a:t>
            </a:r>
            <a:r>
              <a:rPr lang="en-US" sz="1050" dirty="0">
                <a:ea typeface="ＭＳ Ｐゴシック" charset="-128"/>
                <a:cs typeface="ＭＳ Ｐゴシック" charset="-128"/>
              </a:rPr>
              <a:t>  foothill.edu</a:t>
            </a:r>
          </a:p>
        </p:txBody>
      </p:sp>
      <p:pic>
        <p:nvPicPr>
          <p:cNvPr id="7" name="Picture 10" descr="PPT Main Sli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87325" y="5710238"/>
            <a:ext cx="2327275" cy="8858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12345 El Monte Road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Los Altos Hills, CA 94022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50" dirty="0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foothill.edu</a:t>
            </a:r>
          </a:p>
        </p:txBody>
      </p:sp>
      <p:pic>
        <p:nvPicPr>
          <p:cNvPr id="9" name="Picture 9" descr="FH Stack Inv_2015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304800"/>
            <a:ext cx="2278062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83330" y="2115163"/>
            <a:ext cx="5277693" cy="183693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b="1" i="0" kern="120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83326" y="4245823"/>
            <a:ext cx="5277697" cy="9897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1600" b="0" i="0" kern="1200">
                <a:solidFill>
                  <a:srgbClr val="990000"/>
                </a:solidFill>
                <a:latin typeface="Calibri"/>
                <a:ea typeface="+mn-ea"/>
                <a:cs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10605655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a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5617" y="339517"/>
            <a:ext cx="6767369" cy="1252667"/>
          </a:xfrm>
          <a:prstGeom prst="rect">
            <a:avLst/>
          </a:prstGeom>
        </p:spPr>
        <p:txBody>
          <a:bodyPr anchor="b"/>
          <a:lstStyle>
            <a:lvl1pPr>
              <a:defRPr sz="4000" b="1">
                <a:solidFill>
                  <a:srgbClr val="990000"/>
                </a:solidFill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5617" y="1905000"/>
            <a:ext cx="6767369" cy="445426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SzPct val="70000"/>
              <a:buFont typeface="Wingdings" charset="2"/>
              <a:buChar char="§"/>
              <a:defRPr sz="4000">
                <a:latin typeface="Calibri"/>
                <a:cs typeface="Calibri"/>
              </a:defRPr>
            </a:lvl1pPr>
            <a:lvl2pPr marL="457200" indent="-228600">
              <a:buSzPct val="70000"/>
              <a:buFont typeface="Wingdings" charset="2"/>
              <a:buChar char="§"/>
              <a:defRPr sz="3600">
                <a:latin typeface="Calibri"/>
                <a:cs typeface="Calibri"/>
              </a:defRPr>
            </a:lvl2pPr>
            <a:lvl3pPr marL="685800" indent="-228600">
              <a:buSzPct val="70000"/>
              <a:buFont typeface="Wingdings" charset="2"/>
              <a:buChar char="§"/>
              <a:defRPr sz="3600">
                <a:latin typeface="Calibri"/>
                <a:cs typeface="Calibri"/>
              </a:defRPr>
            </a:lvl3pPr>
            <a:lvl4pPr marL="914400" indent="-228600">
              <a:buSzPct val="70000"/>
              <a:buFont typeface="Wingdings" charset="2"/>
              <a:buChar char="§"/>
              <a:defRPr sz="3600">
                <a:latin typeface="Calibri"/>
                <a:cs typeface="Calibri"/>
              </a:defRPr>
            </a:lvl4pPr>
            <a:lvl5pPr marL="1143000" indent="-228600">
              <a:buSzPct val="70000"/>
              <a:buFont typeface="Wingdings" charset="2"/>
              <a:buChar char="§"/>
              <a:defRPr sz="3600">
                <a:latin typeface="Calibri"/>
                <a:cs typeface="Calibri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16707598"/>
      </p:ext>
    </p:extLst>
  </p:cSld>
  <p:clrMapOvr>
    <a:masterClrMapping/>
  </p:clrMapOvr>
  <p:transition xmlns:p14="http://schemas.microsoft.com/office/powerpoint/2010/main" spd="med">
    <p:fade/>
  </p:transition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sz="half" idx="10"/>
          </p:nvPr>
        </p:nvSpPr>
        <p:spPr>
          <a:xfrm>
            <a:off x="1895617" y="1905000"/>
            <a:ext cx="3194124" cy="420856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SzPct val="70000"/>
              <a:defRPr sz="2400">
                <a:latin typeface="Calibri"/>
                <a:cs typeface="Calibri"/>
              </a:defRPr>
            </a:lvl1pPr>
            <a:lvl2pPr>
              <a:buSzPct val="70000"/>
              <a:defRPr sz="2400">
                <a:latin typeface="Calibri"/>
                <a:cs typeface="Calibri"/>
              </a:defRPr>
            </a:lvl2pPr>
            <a:lvl3pPr>
              <a:buSzPct val="70000"/>
              <a:defRPr sz="2400">
                <a:latin typeface="Calibri"/>
                <a:cs typeface="Calibri"/>
              </a:defRPr>
            </a:lvl3pPr>
            <a:lvl4pPr>
              <a:buSzPct val="70000"/>
              <a:defRPr sz="2400">
                <a:latin typeface="Calibri"/>
                <a:cs typeface="Calibri"/>
              </a:defRPr>
            </a:lvl4pPr>
            <a:lvl5pPr>
              <a:buSzPct val="70000"/>
              <a:defRPr sz="24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895617" y="339517"/>
            <a:ext cx="6767369" cy="1252667"/>
          </a:xfrm>
          <a:prstGeom prst="rect">
            <a:avLst/>
          </a:prstGeom>
        </p:spPr>
        <p:txBody>
          <a:bodyPr anchor="b"/>
          <a:lstStyle>
            <a:lvl1pPr>
              <a:defRPr sz="4000" b="1" i="0">
                <a:solidFill>
                  <a:srgbClr val="990000"/>
                </a:solidFill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1"/>
          </p:nvPr>
        </p:nvSpPr>
        <p:spPr>
          <a:xfrm>
            <a:off x="5468862" y="1905000"/>
            <a:ext cx="3194124" cy="420856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SzPct val="70000"/>
              <a:defRPr sz="2400">
                <a:latin typeface="Calibri"/>
                <a:cs typeface="Calibri"/>
              </a:defRPr>
            </a:lvl1pPr>
            <a:lvl2pPr>
              <a:buSzPct val="70000"/>
              <a:defRPr sz="2400">
                <a:latin typeface="Calibri"/>
                <a:cs typeface="Calibri"/>
              </a:defRPr>
            </a:lvl2pPr>
            <a:lvl3pPr>
              <a:buSzPct val="70000"/>
              <a:defRPr sz="2400">
                <a:latin typeface="Calibri"/>
                <a:cs typeface="Calibri"/>
              </a:defRPr>
            </a:lvl3pPr>
            <a:lvl4pPr>
              <a:buSzPct val="70000"/>
              <a:defRPr sz="2400">
                <a:latin typeface="Calibri"/>
                <a:cs typeface="Calibri"/>
              </a:defRPr>
            </a:lvl4pPr>
            <a:lvl5pPr>
              <a:buSzPct val="70000"/>
              <a:defRPr sz="24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996115"/>
      </p:ext>
    </p:extLst>
  </p:cSld>
  <p:clrMapOvr>
    <a:masterClrMapping/>
  </p:clrMapOvr>
  <p:transition xmlns:p14="http://schemas.microsoft.com/office/powerpoint/2010/main" spd="med">
    <p:fade/>
  </p:transition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2009907" y="1981200"/>
            <a:ext cx="1371600" cy="1371600"/>
          </a:xfrm>
          <a:prstGeom prst="rect">
            <a:avLst/>
          </a:prstGeom>
          <a:solidFill>
            <a:schemeClr val="bg2"/>
          </a:solidFill>
          <a:ln w="76200" cap="flat" cmpd="sng">
            <a:solidFill>
              <a:schemeClr val="bg1"/>
            </a:solidFill>
            <a:miter lim="800000"/>
          </a:ln>
          <a:effectLst>
            <a:outerShdw blurRad="85725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600">
                <a:effectLst/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3" name="Content Placeholder 2"/>
          <p:cNvSpPr>
            <a:spLocks noGrp="1"/>
          </p:cNvSpPr>
          <p:nvPr>
            <p:ph sz="half" idx="21"/>
          </p:nvPr>
        </p:nvSpPr>
        <p:spPr>
          <a:xfrm>
            <a:off x="2009907" y="3429000"/>
            <a:ext cx="1952493" cy="30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 i="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9" name="Content Placeholder 3"/>
          <p:cNvSpPr>
            <a:spLocks noGrp="1"/>
          </p:cNvSpPr>
          <p:nvPr>
            <p:ph sz="half" idx="27"/>
          </p:nvPr>
        </p:nvSpPr>
        <p:spPr>
          <a:xfrm>
            <a:off x="4372107" y="1981200"/>
            <a:ext cx="1371600" cy="1371600"/>
          </a:xfrm>
          <a:prstGeom prst="rect">
            <a:avLst/>
          </a:prstGeom>
          <a:solidFill>
            <a:schemeClr val="bg2"/>
          </a:solidFill>
          <a:ln w="76200" cap="flat" cmpd="sng">
            <a:solidFill>
              <a:schemeClr val="bg1"/>
            </a:solidFill>
            <a:miter lim="800000"/>
          </a:ln>
          <a:effectLst>
            <a:outerShdw blurRad="85725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600">
                <a:effectLst/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0" name="Content Placeholder 3"/>
          <p:cNvSpPr>
            <a:spLocks noGrp="1"/>
          </p:cNvSpPr>
          <p:nvPr>
            <p:ph sz="half" idx="28"/>
          </p:nvPr>
        </p:nvSpPr>
        <p:spPr>
          <a:xfrm>
            <a:off x="6734307" y="1981200"/>
            <a:ext cx="1371600" cy="1371600"/>
          </a:xfrm>
          <a:prstGeom prst="rect">
            <a:avLst/>
          </a:prstGeom>
          <a:solidFill>
            <a:srgbClr val="CCCCCC"/>
          </a:solidFill>
          <a:ln w="76200" cap="flat" cmpd="sng">
            <a:solidFill>
              <a:schemeClr val="bg1"/>
            </a:solidFill>
            <a:miter lim="800000"/>
          </a:ln>
          <a:effectLst>
            <a:outerShdw blurRad="85725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600">
                <a:effectLst/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4" name="Content Placeholder 2"/>
          <p:cNvSpPr>
            <a:spLocks noGrp="1"/>
          </p:cNvSpPr>
          <p:nvPr>
            <p:ph sz="half" idx="32"/>
          </p:nvPr>
        </p:nvSpPr>
        <p:spPr>
          <a:xfrm>
            <a:off x="2009907" y="3658930"/>
            <a:ext cx="1952493" cy="30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="0" i="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5" name="Content Placeholder 2"/>
          <p:cNvSpPr>
            <a:spLocks noGrp="1"/>
          </p:cNvSpPr>
          <p:nvPr>
            <p:ph sz="half" idx="33"/>
          </p:nvPr>
        </p:nvSpPr>
        <p:spPr>
          <a:xfrm>
            <a:off x="4343400" y="3429000"/>
            <a:ext cx="1952493" cy="30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 i="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6" name="Content Placeholder 2"/>
          <p:cNvSpPr>
            <a:spLocks noGrp="1"/>
          </p:cNvSpPr>
          <p:nvPr>
            <p:ph sz="half" idx="34"/>
          </p:nvPr>
        </p:nvSpPr>
        <p:spPr>
          <a:xfrm>
            <a:off x="4343400" y="3658930"/>
            <a:ext cx="1952493" cy="30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="0" i="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7" name="Content Placeholder 2"/>
          <p:cNvSpPr>
            <a:spLocks noGrp="1"/>
          </p:cNvSpPr>
          <p:nvPr>
            <p:ph sz="half" idx="35"/>
          </p:nvPr>
        </p:nvSpPr>
        <p:spPr>
          <a:xfrm>
            <a:off x="6734307" y="3429000"/>
            <a:ext cx="1952493" cy="30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 i="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Content Placeholder 2"/>
          <p:cNvSpPr>
            <a:spLocks noGrp="1"/>
          </p:cNvSpPr>
          <p:nvPr>
            <p:ph sz="half" idx="36"/>
          </p:nvPr>
        </p:nvSpPr>
        <p:spPr>
          <a:xfrm>
            <a:off x="6734307" y="3658930"/>
            <a:ext cx="1952493" cy="30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="0" i="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5" name="Content Placeholder 3"/>
          <p:cNvSpPr>
            <a:spLocks noGrp="1"/>
          </p:cNvSpPr>
          <p:nvPr>
            <p:ph sz="half" idx="37"/>
          </p:nvPr>
        </p:nvSpPr>
        <p:spPr>
          <a:xfrm>
            <a:off x="2009907" y="4191000"/>
            <a:ext cx="1371600" cy="1371600"/>
          </a:xfrm>
          <a:prstGeom prst="rect">
            <a:avLst/>
          </a:prstGeom>
          <a:solidFill>
            <a:srgbClr val="CCCCCC"/>
          </a:solidFill>
          <a:ln w="76200" cap="flat" cmpd="sng">
            <a:solidFill>
              <a:schemeClr val="bg1"/>
            </a:solidFill>
            <a:miter lim="800000"/>
          </a:ln>
          <a:effectLst>
            <a:outerShdw blurRad="85725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600">
                <a:effectLst/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6" name="Content Placeholder 2"/>
          <p:cNvSpPr>
            <a:spLocks noGrp="1"/>
          </p:cNvSpPr>
          <p:nvPr>
            <p:ph sz="half" idx="38"/>
          </p:nvPr>
        </p:nvSpPr>
        <p:spPr>
          <a:xfrm>
            <a:off x="2009907" y="5715065"/>
            <a:ext cx="1952493" cy="30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 i="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7" name="Content Placeholder 3"/>
          <p:cNvSpPr>
            <a:spLocks noGrp="1"/>
          </p:cNvSpPr>
          <p:nvPr>
            <p:ph sz="half" idx="39"/>
          </p:nvPr>
        </p:nvSpPr>
        <p:spPr>
          <a:xfrm>
            <a:off x="4343400" y="4191000"/>
            <a:ext cx="1371600" cy="1371600"/>
          </a:xfrm>
          <a:prstGeom prst="rect">
            <a:avLst/>
          </a:prstGeom>
          <a:solidFill>
            <a:srgbClr val="CCCCCC"/>
          </a:solidFill>
          <a:ln w="76200" cap="flat" cmpd="sng">
            <a:solidFill>
              <a:schemeClr val="bg1"/>
            </a:solidFill>
            <a:miter lim="800000"/>
          </a:ln>
          <a:effectLst>
            <a:outerShdw blurRad="85725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600">
                <a:effectLst/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8" name="Content Placeholder 3"/>
          <p:cNvSpPr>
            <a:spLocks noGrp="1"/>
          </p:cNvSpPr>
          <p:nvPr>
            <p:ph sz="half" idx="40"/>
          </p:nvPr>
        </p:nvSpPr>
        <p:spPr>
          <a:xfrm>
            <a:off x="6734307" y="4191000"/>
            <a:ext cx="1371600" cy="1371600"/>
          </a:xfrm>
          <a:prstGeom prst="rect">
            <a:avLst/>
          </a:prstGeom>
          <a:solidFill>
            <a:srgbClr val="CCCCCC"/>
          </a:solidFill>
          <a:ln w="76200" cap="flat" cmpd="sng">
            <a:solidFill>
              <a:schemeClr val="bg1"/>
            </a:solidFill>
            <a:miter lim="800000"/>
          </a:ln>
          <a:effectLst>
            <a:outerShdw blurRad="85725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600">
                <a:effectLst/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9" name="Content Placeholder 2"/>
          <p:cNvSpPr>
            <a:spLocks noGrp="1"/>
          </p:cNvSpPr>
          <p:nvPr>
            <p:ph sz="half" idx="41"/>
          </p:nvPr>
        </p:nvSpPr>
        <p:spPr>
          <a:xfrm>
            <a:off x="2009907" y="5944995"/>
            <a:ext cx="1952493" cy="30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="0" i="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0" name="Content Placeholder 2"/>
          <p:cNvSpPr>
            <a:spLocks noGrp="1"/>
          </p:cNvSpPr>
          <p:nvPr>
            <p:ph sz="half" idx="42"/>
          </p:nvPr>
        </p:nvSpPr>
        <p:spPr>
          <a:xfrm>
            <a:off x="4343400" y="5715065"/>
            <a:ext cx="1952493" cy="30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 i="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1" name="Content Placeholder 2"/>
          <p:cNvSpPr>
            <a:spLocks noGrp="1"/>
          </p:cNvSpPr>
          <p:nvPr>
            <p:ph sz="half" idx="43"/>
          </p:nvPr>
        </p:nvSpPr>
        <p:spPr>
          <a:xfrm>
            <a:off x="4343400" y="5944995"/>
            <a:ext cx="1952493" cy="30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="0" i="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2" name="Content Placeholder 2"/>
          <p:cNvSpPr>
            <a:spLocks noGrp="1"/>
          </p:cNvSpPr>
          <p:nvPr>
            <p:ph sz="half" idx="44"/>
          </p:nvPr>
        </p:nvSpPr>
        <p:spPr>
          <a:xfrm>
            <a:off x="6734307" y="5715065"/>
            <a:ext cx="1952493" cy="30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 i="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3" name="Content Placeholder 2"/>
          <p:cNvSpPr>
            <a:spLocks noGrp="1"/>
          </p:cNvSpPr>
          <p:nvPr>
            <p:ph sz="half" idx="45"/>
          </p:nvPr>
        </p:nvSpPr>
        <p:spPr>
          <a:xfrm>
            <a:off x="6734307" y="5944995"/>
            <a:ext cx="1952493" cy="30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="0" i="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1895617" y="339517"/>
            <a:ext cx="6767369" cy="1252667"/>
          </a:xfrm>
          <a:prstGeom prst="rect">
            <a:avLst/>
          </a:prstGeom>
        </p:spPr>
        <p:txBody>
          <a:bodyPr anchor="b"/>
          <a:lstStyle>
            <a:lvl1pPr>
              <a:defRPr sz="4000" b="1">
                <a:solidFill>
                  <a:srgbClr val="990000"/>
                </a:solidFill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44167888"/>
      </p:ext>
    </p:extLst>
  </p:cSld>
  <p:clrMapOvr>
    <a:masterClrMapping/>
  </p:clrMapOvr>
  <p:transition xmlns:p14="http://schemas.microsoft.com/office/powerpoint/2010/main" spd="med">
    <p:fade/>
  </p:transition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Social Media Tag Horz 2015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725" y="5411788"/>
            <a:ext cx="47386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8"/>
          <p:cNvSpPr txBox="1">
            <a:spLocks noChangeArrowheads="1"/>
          </p:cNvSpPr>
          <p:nvPr/>
        </p:nvSpPr>
        <p:spPr bwMode="auto">
          <a:xfrm>
            <a:off x="1355725" y="3100388"/>
            <a:ext cx="778827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000" b="1" dirty="0" smtClean="0">
                <a:solidFill>
                  <a:srgbClr val="990000"/>
                </a:solidFill>
                <a:latin typeface="Calibri" charset="0"/>
                <a:cs typeface="Calibri" charset="0"/>
              </a:rPr>
              <a:t>12345 El Monte Road</a:t>
            </a:r>
          </a:p>
          <a:p>
            <a:pPr algn="ctr">
              <a:defRPr/>
            </a:pPr>
            <a:r>
              <a:rPr lang="en-US" sz="2000" b="1" dirty="0" smtClean="0">
                <a:solidFill>
                  <a:srgbClr val="990000"/>
                </a:solidFill>
                <a:latin typeface="Calibri" charset="0"/>
                <a:cs typeface="Calibri" charset="0"/>
              </a:rPr>
              <a:t>Los Altos Hills, CA 94022</a:t>
            </a:r>
          </a:p>
          <a:p>
            <a:pPr algn="ctr">
              <a:defRPr/>
            </a:pPr>
            <a:endParaRPr lang="en-US" sz="2000" b="1" dirty="0" smtClean="0">
              <a:solidFill>
                <a:srgbClr val="990000"/>
              </a:solidFill>
              <a:latin typeface="Calibri" charset="0"/>
              <a:cs typeface="Calibri" charset="0"/>
            </a:endParaRPr>
          </a:p>
          <a:p>
            <a:pPr algn="ctr">
              <a:defRPr/>
            </a:pPr>
            <a:r>
              <a:rPr lang="en-US" sz="3200" b="1" dirty="0" smtClean="0">
                <a:solidFill>
                  <a:srgbClr val="990000"/>
                </a:solidFill>
                <a:latin typeface="Calibri" charset="0"/>
                <a:cs typeface="Calibri" charset="0"/>
              </a:rPr>
              <a:t>foothill.edu</a:t>
            </a:r>
          </a:p>
          <a:p>
            <a:pPr algn="ctr">
              <a:defRPr/>
            </a:pPr>
            <a:endParaRPr lang="en-US" sz="2000" b="1" dirty="0" smtClean="0">
              <a:solidFill>
                <a:srgbClr val="990000"/>
              </a:solidFill>
              <a:latin typeface="Calibri" charset="0"/>
              <a:cs typeface="Calibri" charset="0"/>
            </a:endParaRPr>
          </a:p>
        </p:txBody>
      </p:sp>
      <p:pic>
        <p:nvPicPr>
          <p:cNvPr id="4" name="Picture 9" descr="Social Media Tag Horz 2015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725" y="5411788"/>
            <a:ext cx="47386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FH Stack_2015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392238"/>
            <a:ext cx="2044700" cy="135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4707730"/>
      </p:ext>
    </p:extLst>
  </p:cSld>
  <p:clrMapOvr>
    <a:masterClrMapping/>
  </p:clrMapOvr>
  <p:transition xmlns:p14="http://schemas.microsoft.com/office/powerpoint/2010/main" spd="med">
    <p:fade/>
  </p:transition>
  <p:hf hd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eg"/><Relationship Id="rId8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 descr="PPT Main Slides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0" y="6207125"/>
            <a:ext cx="1355725" cy="6508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>
                    <a:lumMod val="8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fld id="{14B85080-08A8-A944-86B4-124385FB3F20}" type="slidenum">
              <a:rPr lang="en-US" sz="2400" b="0" i="0" smtClean="0">
                <a:latin typeface="Calibri Light"/>
                <a:cs typeface="Calibri Light"/>
              </a:rPr>
              <a:pPr algn="ctr">
                <a:defRPr/>
              </a:pPr>
              <a:t>‹#›</a:t>
            </a:fld>
            <a:endParaRPr lang="en-US" sz="2400" b="0" i="0" dirty="0">
              <a:latin typeface="Calibri Light"/>
              <a:cs typeface="Calibri Light"/>
            </a:endParaRPr>
          </a:p>
        </p:txBody>
      </p:sp>
      <p:pic>
        <p:nvPicPr>
          <p:cNvPr id="1028" name="Picture 1" descr="FH Stack Inv_2015.eps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242888"/>
            <a:ext cx="1022350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530" r:id="rId1"/>
    <p:sldLayoutId id="2147486525" r:id="rId2"/>
    <p:sldLayoutId id="2147486526" r:id="rId3"/>
    <p:sldLayoutId id="2147486529" r:id="rId4"/>
    <p:sldLayoutId id="2147486531" r:id="rId5"/>
  </p:sldLayoutIdLst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9pPr>
    </p:titleStyle>
    <p:bodyStyle>
      <a:lvl1pPr marL="228600" indent="-228600" algn="l" rtl="0" eaLnBrk="1" fontAlgn="base" hangingPunct="1">
        <a:spcBef>
          <a:spcPts val="1800"/>
        </a:spcBef>
        <a:spcAft>
          <a:spcPct val="0"/>
        </a:spcAft>
        <a:buClr>
          <a:schemeClr val="accent1"/>
        </a:buClr>
        <a:buSzPct val="100000"/>
        <a:buFont typeface="Wingdings 2" charset="0"/>
        <a:buChar char="¡"/>
        <a:defRPr sz="2000" kern="1200">
          <a:solidFill>
            <a:schemeClr val="tx2"/>
          </a:solidFill>
          <a:latin typeface="+mn-lt"/>
          <a:ea typeface="ＭＳ Ｐゴシック" charset="0"/>
          <a:cs typeface="ＭＳ Ｐゴシック" charset="0"/>
        </a:defRPr>
      </a:lvl1pPr>
      <a:lvl2pPr marL="457200" indent="-228600" algn="l" rtl="0" eaLnBrk="1" fontAlgn="base" hangingPunct="1">
        <a:spcBef>
          <a:spcPts val="600"/>
        </a:spcBef>
        <a:spcAft>
          <a:spcPct val="0"/>
        </a:spcAft>
        <a:buClr>
          <a:srgbClr val="4D0000"/>
        </a:buClr>
        <a:buSzPct val="100000"/>
        <a:buFont typeface="Wingdings 2" charset="0"/>
        <a:buChar char="¡"/>
        <a:defRPr kern="1200">
          <a:solidFill>
            <a:schemeClr val="tx2"/>
          </a:solidFill>
          <a:latin typeface="+mn-lt"/>
          <a:ea typeface="ＭＳ Ｐゴシック" charset="0"/>
          <a:cs typeface="+mn-cs"/>
        </a:defRPr>
      </a:lvl2pPr>
      <a:lvl3pPr marL="685800" indent="-228600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SzPct val="100000"/>
        <a:buFont typeface="Wingdings 2" charset="0"/>
        <a:buChar char="¡"/>
        <a:defRPr kern="1200">
          <a:solidFill>
            <a:schemeClr val="tx2"/>
          </a:solidFill>
          <a:latin typeface="+mn-lt"/>
          <a:ea typeface="ＭＳ Ｐゴシック" charset="0"/>
          <a:cs typeface="+mn-cs"/>
        </a:defRPr>
      </a:lvl3pPr>
      <a:lvl4pPr marL="914400" indent="-228600" algn="l" rtl="0" eaLnBrk="1" fontAlgn="base" hangingPunct="1">
        <a:spcBef>
          <a:spcPts val="600"/>
        </a:spcBef>
        <a:spcAft>
          <a:spcPct val="0"/>
        </a:spcAft>
        <a:buClr>
          <a:srgbClr val="4D0000"/>
        </a:buClr>
        <a:buSzPct val="100000"/>
        <a:buFont typeface="Wingdings 2" charset="0"/>
        <a:buChar char="¡"/>
        <a:defRPr kern="1200">
          <a:solidFill>
            <a:schemeClr val="tx2"/>
          </a:solidFill>
          <a:latin typeface="+mn-lt"/>
          <a:ea typeface="ＭＳ Ｐゴシック" charset="0"/>
          <a:cs typeface="+mn-cs"/>
        </a:defRPr>
      </a:lvl4pPr>
      <a:lvl5pPr marL="1143000" indent="-228600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SzPct val="100000"/>
        <a:buFont typeface="Wingdings 2" charset="0"/>
        <a:buChar char="¡"/>
        <a:defRPr kern="1200">
          <a:solidFill>
            <a:schemeClr val="tx2"/>
          </a:solidFill>
          <a:latin typeface="+mn-lt"/>
          <a:ea typeface="ＭＳ Ｐゴシック" charset="0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fhda.edu/_about-us/index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Student Enrollment: Where Do Students Live?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May 24, 2016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997779" y="6297769"/>
            <a:ext cx="763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accent1"/>
                </a:solidFill>
              </a:rPr>
              <a:t>E. Kuo</a:t>
            </a:r>
          </a:p>
          <a:p>
            <a:r>
              <a:rPr lang="en-US" sz="900" dirty="0" smtClean="0">
                <a:solidFill>
                  <a:schemeClr val="accent1"/>
                </a:solidFill>
              </a:rPr>
              <a:t>FH IR&amp;P</a:t>
            </a:r>
            <a:endParaRPr lang="en-US" sz="9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Service Area Enrollment?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969272" y="1980430"/>
            <a:ext cx="50603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u="sng" dirty="0" smtClean="0">
                <a:latin typeface="Calibri" panose="020F0502020204030204" pitchFamily="34" charset="0"/>
              </a:rPr>
              <a:t>In Our Service Area</a:t>
            </a:r>
            <a:endParaRPr lang="en-US" sz="4000" u="sng" dirty="0">
              <a:latin typeface="Calibri" panose="020F05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81281" y="2568045"/>
            <a:ext cx="21443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Calibri" panose="020F0502020204030204" pitchFamily="34" charset="0"/>
              </a:rPr>
              <a:t>Fall 2015</a:t>
            </a:r>
            <a:endParaRPr lang="en-US" sz="4000" dirty="0">
              <a:latin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01672" y="3207025"/>
            <a:ext cx="21443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Calibri" panose="020F0502020204030204" pitchFamily="34" charset="0"/>
              </a:rPr>
              <a:t>Fall 2010</a:t>
            </a:r>
            <a:endParaRPr lang="en-US" sz="4000" dirty="0">
              <a:latin typeface="Calibri" panose="020F050202020403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703634" y="2757399"/>
            <a:ext cx="862445" cy="36629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27%</a:t>
            </a:r>
            <a:endParaRPr lang="en-US" dirty="0"/>
          </a:p>
        </p:txBody>
      </p:sp>
      <p:sp>
        <p:nvSpPr>
          <p:cNvPr id="19" name="Rounded Rectangle 18"/>
          <p:cNvSpPr/>
          <p:nvPr/>
        </p:nvSpPr>
        <p:spPr>
          <a:xfrm>
            <a:off x="5703633" y="3383500"/>
            <a:ext cx="862445" cy="36629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36%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392473" y="6336405"/>
            <a:ext cx="1635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Calibri" panose="020F0502020204030204" pitchFamily="34" charset="0"/>
              </a:rPr>
              <a:t>Source: FHDA IR&amp;P, Fall factsheet, credit courses only</a:t>
            </a:r>
            <a:endParaRPr lang="en-US" sz="900" dirty="0">
              <a:latin typeface="Calibri" panose="020F0502020204030204" pitchFamily="34" charset="0"/>
            </a:endParaRP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1895617" y="4316187"/>
            <a:ext cx="6767369" cy="2043074"/>
          </a:xfrm>
        </p:spPr>
        <p:txBody>
          <a:bodyPr/>
          <a:lstStyle/>
          <a:p>
            <a:r>
              <a:rPr lang="en-US" dirty="0" smtClean="0"/>
              <a:t>Where are students coming from?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640492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Enrolls from the </a:t>
            </a:r>
            <a:br>
              <a:rPr lang="en-US" dirty="0" smtClean="0"/>
            </a:br>
            <a:r>
              <a:rPr lang="en-US" dirty="0" smtClean="0"/>
              <a:t>FHDA Service Area?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355757"/>
              </p:ext>
            </p:extLst>
          </p:nvPr>
        </p:nvGraphicFramePr>
        <p:xfrm>
          <a:off x="1895475" y="1905000"/>
          <a:ext cx="6767513" cy="4454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392473" y="6336405"/>
            <a:ext cx="1635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Calibri" panose="020F0502020204030204" pitchFamily="34" charset="0"/>
              </a:rPr>
              <a:t>Source: FHDA IR&amp;P, Fall factsheet, credit courses only</a:t>
            </a:r>
            <a:endParaRPr lang="en-US" sz="9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4782747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Enrolls from the </a:t>
            </a:r>
            <a:br>
              <a:rPr lang="en-US" dirty="0" smtClean="0"/>
            </a:br>
            <a:r>
              <a:rPr lang="en-US" dirty="0" smtClean="0"/>
              <a:t>FHDA Service Area?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7847723"/>
              </p:ext>
            </p:extLst>
          </p:nvPr>
        </p:nvGraphicFramePr>
        <p:xfrm>
          <a:off x="1895475" y="1905000"/>
          <a:ext cx="6767513" cy="4454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392473" y="6336405"/>
            <a:ext cx="1635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Calibri" panose="020F0502020204030204" pitchFamily="34" charset="0"/>
              </a:rPr>
              <a:t>Source: FHDA IR&amp;P, Fall factsheet, credit courses only</a:t>
            </a:r>
            <a:endParaRPr lang="en-US" sz="9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459622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Enrolls from the </a:t>
            </a:r>
            <a:br>
              <a:rPr lang="en-US" dirty="0" smtClean="0"/>
            </a:br>
            <a:r>
              <a:rPr lang="en-US" dirty="0" smtClean="0"/>
              <a:t>FHDA Service Area?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4638519"/>
              </p:ext>
            </p:extLst>
          </p:nvPr>
        </p:nvGraphicFramePr>
        <p:xfrm>
          <a:off x="1895475" y="1905000"/>
          <a:ext cx="6767513" cy="4454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392473" y="6336405"/>
            <a:ext cx="1635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Calibri" panose="020F0502020204030204" pitchFamily="34" charset="0"/>
              </a:rPr>
              <a:t>Source: FHDA IR&amp;P, Fall factsheet, credit courses only</a:t>
            </a:r>
            <a:endParaRPr lang="en-US" sz="9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672579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the Pipeline: Adult Population?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5617" y="4009601"/>
            <a:ext cx="7132473" cy="2349660"/>
          </a:xfrm>
        </p:spPr>
        <p:txBody>
          <a:bodyPr>
            <a:noAutofit/>
          </a:bodyPr>
          <a:lstStyle/>
          <a:p>
            <a:r>
              <a:rPr lang="en-US" sz="2400" dirty="0" smtClean="0"/>
              <a:t>Projected 5% growth among ages 10 to 19 (+11,653)</a:t>
            </a:r>
          </a:p>
          <a:p>
            <a:r>
              <a:rPr lang="en-US" sz="2400" dirty="0" smtClean="0"/>
              <a:t>Projected 17% growth among ages 55 and older (+70,882)</a:t>
            </a:r>
          </a:p>
          <a:p>
            <a:r>
              <a:rPr lang="en-US" sz="2400" dirty="0" smtClean="0"/>
              <a:t>Projected &lt;1% growth among ages 20 to 54 (+7,407)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969272" y="1980430"/>
            <a:ext cx="50603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u="sng" dirty="0" smtClean="0">
                <a:latin typeface="Calibri" panose="020F0502020204030204" pitchFamily="34" charset="0"/>
              </a:rPr>
              <a:t>In Santa Clara County</a:t>
            </a:r>
            <a:endParaRPr lang="en-US" sz="4000" u="sng" dirty="0"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81281" y="2568045"/>
            <a:ext cx="21443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Calibri" panose="020F0502020204030204" pitchFamily="34" charset="0"/>
              </a:rPr>
              <a:t>Fall 2015</a:t>
            </a:r>
            <a:endParaRPr lang="en-US" sz="4000" dirty="0"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01672" y="3207025"/>
            <a:ext cx="21443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Calibri" panose="020F0502020204030204" pitchFamily="34" charset="0"/>
              </a:rPr>
              <a:t>Fall 2020</a:t>
            </a:r>
            <a:endParaRPr lang="en-US" sz="4000" dirty="0">
              <a:latin typeface="Calibri" panose="020F050202020403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703634" y="2757399"/>
            <a:ext cx="1160805" cy="36629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1.9M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5703633" y="3383500"/>
            <a:ext cx="1160806" cy="36629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2.0M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276289" y="6336405"/>
            <a:ext cx="175180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Calibri" panose="020F0502020204030204" pitchFamily="34" charset="0"/>
              </a:rPr>
              <a:t>Source: EMSI, Q2 2016 Data Set</a:t>
            </a:r>
            <a:endParaRPr lang="en-US" sz="9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119531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the Pipeline: 9-12?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28360" y="1980430"/>
            <a:ext cx="76512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u="sng" dirty="0" smtClean="0">
                <a:latin typeface="Calibri" panose="020F0502020204030204" pitchFamily="34" charset="0"/>
              </a:rPr>
              <a:t>HS Graduates in Santa Clara County</a:t>
            </a:r>
            <a:endParaRPr lang="en-US" sz="4000" u="sng" dirty="0"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62897" y="2568045"/>
            <a:ext cx="28627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Calibri" panose="020F0502020204030204" pitchFamily="34" charset="0"/>
              </a:rPr>
              <a:t>2015-2016</a:t>
            </a:r>
            <a:endParaRPr lang="en-US" sz="4000" dirty="0"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62898" y="3207025"/>
            <a:ext cx="28831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Calibri" panose="020F0502020204030204" pitchFamily="34" charset="0"/>
              </a:rPr>
              <a:t>2019-2020</a:t>
            </a:r>
            <a:endParaRPr lang="en-US" sz="4000" dirty="0">
              <a:latin typeface="Calibri" panose="020F050202020403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703634" y="2757399"/>
            <a:ext cx="1276715" cy="36629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17,613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5703633" y="3383500"/>
            <a:ext cx="1276716" cy="36629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18,393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446053" y="6336405"/>
            <a:ext cx="358203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Calibri" panose="020F0502020204030204" pitchFamily="34" charset="0"/>
              </a:rPr>
              <a:t>Source: </a:t>
            </a:r>
            <a:r>
              <a:rPr lang="en-US" sz="900" dirty="0">
                <a:latin typeface="Calibri" panose="020F0502020204030204" pitchFamily="34" charset="0"/>
              </a:rPr>
              <a:t>State of California, Department of Finance, </a:t>
            </a:r>
            <a:r>
              <a:rPr lang="en-US" sz="900" i="1" dirty="0">
                <a:latin typeface="Calibri" panose="020F0502020204030204" pitchFamily="34" charset="0"/>
              </a:rPr>
              <a:t>California Public K-12 Graded Enrollment and High School Graduate Projections by County, 2015 Series</a:t>
            </a:r>
            <a:r>
              <a:rPr lang="en-US" sz="900" dirty="0">
                <a:latin typeface="Calibri" panose="020F0502020204030204" pitchFamily="34" charset="0"/>
              </a:rPr>
              <a:t>. Sacramento, California, December 2015.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593206" y="4135903"/>
            <a:ext cx="3232597" cy="126265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Increase of +4% over the next five years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395626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  <p:bldP spid="8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the Pipeline: </a:t>
            </a:r>
            <a:br>
              <a:rPr lang="en-US" dirty="0" smtClean="0"/>
            </a:br>
            <a:r>
              <a:rPr lang="en-US" dirty="0" smtClean="0"/>
              <a:t>HS Graduate Enrollment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28360" y="1980430"/>
            <a:ext cx="76512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u="sng" dirty="0" smtClean="0">
                <a:latin typeface="Calibri" panose="020F0502020204030204" pitchFamily="34" charset="0"/>
              </a:rPr>
              <a:t>HS Graduates from Feeder Schools</a:t>
            </a:r>
            <a:endParaRPr lang="en-US" sz="4000" u="sng" dirty="0"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61376" y="2568045"/>
            <a:ext cx="5486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Calibri" panose="020F0502020204030204" pitchFamily="34" charset="0"/>
              </a:rPr>
              <a:t>Mountain View-Los Altos:</a:t>
            </a:r>
            <a:endParaRPr lang="en-US" sz="4000" dirty="0"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61376" y="3207025"/>
            <a:ext cx="37846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Calibri" panose="020F0502020204030204" pitchFamily="34" charset="0"/>
              </a:rPr>
              <a:t>Palo Alto Unified: </a:t>
            </a:r>
            <a:endParaRPr lang="en-US" sz="4000" dirty="0">
              <a:latin typeface="Calibri" panose="020F050202020403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244603" y="2777538"/>
            <a:ext cx="1276715" cy="36629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162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7244603" y="3416105"/>
            <a:ext cx="1276716" cy="36629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104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7244604" y="4045378"/>
            <a:ext cx="1276716" cy="36629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131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646349" y="3874582"/>
            <a:ext cx="350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Calibri" panose="020F0502020204030204" pitchFamily="34" charset="0"/>
              </a:rPr>
              <a:t>Fremont Union: </a:t>
            </a:r>
            <a:endParaRPr lang="en-US" sz="4000" dirty="0">
              <a:latin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92473" y="6336405"/>
            <a:ext cx="163561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Calibri" panose="020F0502020204030204" pitchFamily="34" charset="0"/>
              </a:rPr>
              <a:t>Source: FHDA IR&amp;P, HS Participation factsheet, Fall 2014, 2013, 2012.</a:t>
            </a:r>
            <a:endParaRPr lang="en-US" sz="900" dirty="0">
              <a:latin typeface="Calibri" panose="020F050202020403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197787" y="5008594"/>
            <a:ext cx="3223135" cy="44832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3-yr average figure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664681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  <p:bldP spid="8" grpId="0" animBg="1"/>
      <p:bldP spid="9" grpId="0" animBg="1"/>
      <p:bldP spid="10" grpId="0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the Pipeline: </a:t>
            </a:r>
            <a:br>
              <a:rPr lang="en-US" dirty="0"/>
            </a:br>
            <a:r>
              <a:rPr lang="en-US" dirty="0"/>
              <a:t>HS Graduate Enrollment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28360" y="1980430"/>
            <a:ext cx="76512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u="sng" dirty="0" smtClean="0">
                <a:latin typeface="Calibri" panose="020F0502020204030204" pitchFamily="34" charset="0"/>
              </a:rPr>
              <a:t>HS Graduates from Feeder Schools</a:t>
            </a:r>
            <a:endParaRPr lang="en-US" sz="4000" u="sng" dirty="0"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61376" y="2568045"/>
            <a:ext cx="5486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Calibri" panose="020F0502020204030204" pitchFamily="34" charset="0"/>
              </a:rPr>
              <a:t>Mountain View-Los Altos:</a:t>
            </a:r>
            <a:endParaRPr lang="en-US" sz="4000" dirty="0"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61376" y="3207025"/>
            <a:ext cx="37846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Calibri" panose="020F0502020204030204" pitchFamily="34" charset="0"/>
              </a:rPr>
              <a:t>Palo Alto Unified: </a:t>
            </a:r>
            <a:endParaRPr lang="en-US" sz="4000" dirty="0">
              <a:latin typeface="Calibri" panose="020F050202020403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244603" y="2777538"/>
            <a:ext cx="1276715" cy="36629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849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7244603" y="3416105"/>
            <a:ext cx="1276716" cy="36629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897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7244604" y="4045378"/>
            <a:ext cx="1276716" cy="36629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2,581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646349" y="3874582"/>
            <a:ext cx="350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Calibri" panose="020F0502020204030204" pitchFamily="34" charset="0"/>
              </a:rPr>
              <a:t>Fremont Union: </a:t>
            </a:r>
            <a:endParaRPr lang="en-US" sz="4000" dirty="0">
              <a:latin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92473" y="6336405"/>
            <a:ext cx="1635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Calibri" panose="020F0502020204030204" pitchFamily="34" charset="0"/>
              </a:rPr>
              <a:t>Source: FHDA IR&amp;P, HS Participation factsheet</a:t>
            </a:r>
            <a:endParaRPr lang="en-US" sz="900" dirty="0">
              <a:latin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92473" y="6336405"/>
            <a:ext cx="163561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Calibri" panose="020F0502020204030204" pitchFamily="34" charset="0"/>
              </a:rPr>
              <a:t>Source: FHDA IR&amp;P, HS Participation factsheet, Fall 2014, 2013, 2012.</a:t>
            </a:r>
            <a:endParaRPr lang="en-US" sz="900" dirty="0">
              <a:latin typeface="Calibri" panose="020F050202020403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957589" y="4609765"/>
            <a:ext cx="1921336" cy="39205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MVLA: 19%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4355445" y="4621379"/>
            <a:ext cx="1708360" cy="36629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PA: 12%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6390423" y="4609764"/>
            <a:ext cx="1942207" cy="36629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FUHSD</a:t>
            </a:r>
            <a:r>
              <a:rPr lang="en-US" b="1" dirty="0" smtClean="0"/>
              <a:t>: </a:t>
            </a:r>
            <a:r>
              <a:rPr lang="en-US" dirty="0" smtClean="0"/>
              <a:t>5%</a:t>
            </a:r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3197787" y="5389594"/>
            <a:ext cx="3223135" cy="44832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3-yr average figure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403231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  <p:bldP spid="8" grpId="0" animBg="1"/>
      <p:bldP spid="9" grpId="0" animBg="1"/>
      <p:bldP spid="10" grpId="0"/>
      <p:bldP spid="13" grpId="0" animBg="1"/>
      <p:bldP spid="14" grpId="0" animBg="1"/>
      <p:bldP spid="15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the Pipeline: 9-12?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28360" y="1980430"/>
            <a:ext cx="76512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u="sng" dirty="0" smtClean="0">
                <a:latin typeface="Calibri" panose="020F0502020204030204" pitchFamily="34" charset="0"/>
              </a:rPr>
              <a:t>HS Graduates from Feeder Schools</a:t>
            </a:r>
            <a:endParaRPr lang="en-US" sz="4000" u="sng" dirty="0"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61376" y="2568045"/>
            <a:ext cx="5486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Calibri" panose="020F0502020204030204" pitchFamily="34" charset="0"/>
              </a:rPr>
              <a:t>Mountain View-Los Altos:</a:t>
            </a:r>
            <a:endParaRPr lang="en-US" sz="4000" dirty="0"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61376" y="3207025"/>
            <a:ext cx="37846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Calibri" panose="020F0502020204030204" pitchFamily="34" charset="0"/>
              </a:rPr>
              <a:t>Palo Alto Unified: </a:t>
            </a:r>
            <a:endParaRPr lang="en-US" sz="4000" dirty="0">
              <a:latin typeface="Calibri" panose="020F050202020403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244603" y="2777538"/>
            <a:ext cx="1276715" cy="36629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849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7244603" y="3416105"/>
            <a:ext cx="1276716" cy="36629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897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692462" y="6336405"/>
            <a:ext cx="3245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Calibri" panose="020F0502020204030204" pitchFamily="34" charset="0"/>
              </a:rPr>
              <a:t>Source: </a:t>
            </a:r>
            <a:r>
              <a:rPr lang="en-US" sz="900" dirty="0">
                <a:latin typeface="Calibri" panose="020F0502020204030204" pitchFamily="34" charset="0"/>
              </a:rPr>
              <a:t>State of California, Department of </a:t>
            </a:r>
            <a:r>
              <a:rPr lang="en-US" sz="900" dirty="0" smtClean="0">
                <a:latin typeface="Calibri" panose="020F0502020204030204" pitchFamily="34" charset="0"/>
              </a:rPr>
              <a:t>Education, </a:t>
            </a:r>
            <a:r>
              <a:rPr lang="en-US" sz="900" i="1" dirty="0" smtClean="0">
                <a:latin typeface="Calibri" panose="020F0502020204030204" pitchFamily="34" charset="0"/>
              </a:rPr>
              <a:t>DataQuest, 2014-15 and 2013-14 Graduates, CALPADS..</a:t>
            </a:r>
            <a:endParaRPr lang="en-US" sz="900" dirty="0">
              <a:latin typeface="Calibri" panose="020F050202020403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244604" y="4045378"/>
            <a:ext cx="1276716" cy="36629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2,581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646349" y="3874582"/>
            <a:ext cx="350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Calibri" panose="020F0502020204030204" pitchFamily="34" charset="0"/>
              </a:rPr>
              <a:t>Fremont Union: </a:t>
            </a:r>
            <a:endParaRPr lang="en-US" sz="4000" dirty="0">
              <a:latin typeface="Calibri" panose="020F050202020403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895617" y="4609765"/>
            <a:ext cx="1708360" cy="36629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MVLA: -4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4149381" y="4621379"/>
            <a:ext cx="1708360" cy="36629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PA: -40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6390423" y="4609764"/>
            <a:ext cx="1942207" cy="36629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FUHSD</a:t>
            </a:r>
            <a:r>
              <a:rPr lang="en-US" b="1" dirty="0" smtClean="0"/>
              <a:t>: </a:t>
            </a:r>
            <a:r>
              <a:rPr lang="en-US" dirty="0" smtClean="0"/>
              <a:t>+71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560806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  <p:bldP spid="8" grpId="0" animBg="1"/>
      <p:bldP spid="10" grpId="0" animBg="1"/>
      <p:bldP spid="11" grpId="0"/>
      <p:bldP spid="12" grpId="0" animBg="1"/>
      <p:bldP spid="13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the Pipeline: K-8?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Achievement gap persists</a:t>
            </a:r>
          </a:p>
          <a:p>
            <a:r>
              <a:rPr lang="en-US" dirty="0" smtClean="0"/>
              <a:t>Mountain View-Whisman is one of 20 school districts with largest Latino-White achievement gaps in the nation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692462" y="6336405"/>
            <a:ext cx="3245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Calibri" panose="020F0502020204030204" pitchFamily="34" charset="0"/>
              </a:rPr>
              <a:t>Source: Stanford Education Data Archive, Center for Education Policy Analysis, 2009-2012..</a:t>
            </a:r>
            <a:endParaRPr lang="en-US" sz="9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587469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Outreach’s Impact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Who are we serving?</a:t>
            </a:r>
          </a:p>
          <a:p>
            <a:r>
              <a:rPr lang="en-US" dirty="0" smtClean="0"/>
              <a:t>What are the implications?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Takeaways?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Where is Foothill’s role? </a:t>
            </a:r>
          </a:p>
          <a:p>
            <a:pPr lvl="1"/>
            <a:r>
              <a:rPr lang="en-US" dirty="0" smtClean="0"/>
              <a:t>How can our community be served?</a:t>
            </a:r>
          </a:p>
          <a:p>
            <a:pPr lvl="1"/>
            <a:r>
              <a:rPr lang="en-US" dirty="0" smtClean="0"/>
              <a:t>Focus on service area?</a:t>
            </a:r>
          </a:p>
          <a:p>
            <a:pPr lvl="1"/>
            <a:r>
              <a:rPr lang="en-US" dirty="0" smtClean="0"/>
              <a:t>Outreach re: Sunnyvale Center</a:t>
            </a:r>
          </a:p>
          <a:p>
            <a:r>
              <a:rPr lang="en-US" dirty="0" smtClean="0"/>
              <a:t>High school and younger</a:t>
            </a:r>
          </a:p>
          <a:p>
            <a:pPr lvl="1"/>
            <a:r>
              <a:rPr lang="en-US" dirty="0" smtClean="0"/>
              <a:t>Dual enrollment</a:t>
            </a:r>
          </a:p>
          <a:p>
            <a:pPr lvl="1"/>
            <a:r>
              <a:rPr lang="en-US" dirty="0" smtClean="0"/>
              <a:t>College prep (basic skills, ESL)</a:t>
            </a:r>
          </a:p>
          <a:p>
            <a:r>
              <a:rPr lang="en-US" dirty="0" smtClean="0"/>
              <a:t>Older adults</a:t>
            </a:r>
          </a:p>
          <a:p>
            <a:r>
              <a:rPr lang="en-US" dirty="0" smtClean="0"/>
              <a:t>Outreach and IR collaboration</a:t>
            </a:r>
          </a:p>
        </p:txBody>
      </p:sp>
    </p:spTree>
    <p:extLst>
      <p:ext uri="{BB962C8B-B14F-4D97-AF65-F5344CB8AC3E}">
        <p14:creationId xmlns:p14="http://schemas.microsoft.com/office/powerpoint/2010/main" val="1653920259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77297" y="5837976"/>
            <a:ext cx="34386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C00000"/>
                </a:solidFill>
              </a:rPr>
              <a:t>Elaine Kuo</a:t>
            </a:r>
            <a:endParaRPr lang="en-US" sz="1800" dirty="0">
              <a:solidFill>
                <a:srgbClr val="C00000"/>
              </a:solidFill>
            </a:endParaRPr>
          </a:p>
          <a:p>
            <a:pPr algn="ctr"/>
            <a:r>
              <a:rPr lang="en-US" sz="1800" dirty="0" smtClean="0">
                <a:solidFill>
                  <a:srgbClr val="C00000"/>
                </a:solidFill>
              </a:rPr>
              <a:t>College Researcher</a:t>
            </a:r>
          </a:p>
          <a:p>
            <a:pPr algn="ctr"/>
            <a:r>
              <a:rPr lang="en-US" sz="1800" dirty="0" smtClean="0">
                <a:solidFill>
                  <a:srgbClr val="C00000"/>
                </a:solidFill>
              </a:rPr>
              <a:t>kuoelaine@fhda.edu</a:t>
            </a:r>
            <a:endParaRPr lang="en-US" sz="1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Many Students Enroll?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69273" y="1855576"/>
            <a:ext cx="50603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u="sng" dirty="0" smtClean="0">
                <a:latin typeface="Calibri" panose="020F0502020204030204" pitchFamily="34" charset="0"/>
              </a:rPr>
              <a:t>In Fall 2015</a:t>
            </a:r>
            <a:endParaRPr lang="en-US" sz="4000" u="sng" dirty="0"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69273" y="4125884"/>
            <a:ext cx="50603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u="sng" dirty="0" smtClean="0">
                <a:latin typeface="Calibri" panose="020F0502020204030204" pitchFamily="34" charset="0"/>
              </a:rPr>
              <a:t>In Fall 2010</a:t>
            </a:r>
            <a:endParaRPr lang="en-US" sz="4000" u="sng" dirty="0"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23646" y="2857564"/>
            <a:ext cx="1682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Calibri" panose="020F0502020204030204" pitchFamily="34" charset="0"/>
              </a:rPr>
              <a:t>13,000</a:t>
            </a:r>
            <a:endParaRPr lang="en-US" sz="4000" dirty="0"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23645" y="2372887"/>
            <a:ext cx="16824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Calibri" panose="020F0502020204030204" pitchFamily="34" charset="0"/>
              </a:rPr>
              <a:t>15,000</a:t>
            </a:r>
            <a:endParaRPr lang="en-US" sz="4000" dirty="0"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23646" y="3353866"/>
            <a:ext cx="1682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Calibri" panose="020F0502020204030204" pitchFamily="34" charset="0"/>
              </a:rPr>
              <a:t>11,000</a:t>
            </a:r>
            <a:endParaRPr lang="en-US" sz="4000" dirty="0"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92473" y="6336405"/>
            <a:ext cx="1635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Calibri" panose="020F0502020204030204" pitchFamily="34" charset="0"/>
              </a:rPr>
              <a:t>Source: FHDA IR&amp;P, Fall factsheet, credit courses only</a:t>
            </a:r>
            <a:endParaRPr lang="en-US" sz="9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594650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Many Students Enroll?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969273" y="1932852"/>
            <a:ext cx="50603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u="sng" dirty="0" smtClean="0">
                <a:latin typeface="Calibri" panose="020F0502020204030204" pitchFamily="34" charset="0"/>
              </a:rPr>
              <a:t>In Fall 2015</a:t>
            </a:r>
            <a:endParaRPr lang="en-US" sz="4000" u="sng" dirty="0"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69273" y="4203160"/>
            <a:ext cx="50603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u="sng" dirty="0" smtClean="0">
                <a:latin typeface="Calibri" panose="020F0502020204030204" pitchFamily="34" charset="0"/>
              </a:rPr>
              <a:t>In Fall 2010</a:t>
            </a:r>
            <a:endParaRPr lang="en-US" sz="4000" u="sng" dirty="0">
              <a:latin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23645" y="2934840"/>
            <a:ext cx="1733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13,000</a:t>
            </a:r>
            <a:endParaRPr lang="en-US" sz="400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23645" y="2450163"/>
            <a:ext cx="1733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15,000</a:t>
            </a:r>
            <a:endParaRPr lang="en-US" sz="400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23645" y="3431142"/>
            <a:ext cx="1733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11,000</a:t>
            </a:r>
            <a:endParaRPr lang="en-US" sz="4000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92473" y="6336405"/>
            <a:ext cx="1635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Calibri" panose="020F0502020204030204" pitchFamily="34" charset="0"/>
              </a:rPr>
              <a:t>Source: FHDA IR&amp;P, Fall factsheet, credit courses only</a:t>
            </a:r>
            <a:endParaRPr lang="en-US" sz="9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4802874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Many Students Enroll?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969273" y="1907094"/>
            <a:ext cx="50603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u="sng" dirty="0" smtClean="0">
                <a:latin typeface="Calibri" panose="020F0502020204030204" pitchFamily="34" charset="0"/>
              </a:rPr>
              <a:t>In Fall 2015</a:t>
            </a:r>
            <a:endParaRPr lang="en-US" sz="4000" u="sng" dirty="0"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69273" y="4177402"/>
            <a:ext cx="50603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u="sng" dirty="0" smtClean="0">
                <a:latin typeface="Calibri" panose="020F0502020204030204" pitchFamily="34" charset="0"/>
              </a:rPr>
              <a:t>In Fall 2010</a:t>
            </a:r>
            <a:endParaRPr lang="en-US" sz="4000" u="sng" dirty="0">
              <a:latin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23645" y="2909082"/>
            <a:ext cx="1733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13,000</a:t>
            </a:r>
            <a:endParaRPr lang="en-US" sz="400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23645" y="2424405"/>
            <a:ext cx="1733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15,000</a:t>
            </a:r>
            <a:endParaRPr lang="en-US" sz="400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23645" y="3405384"/>
            <a:ext cx="1733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11,000</a:t>
            </a:r>
            <a:endParaRPr lang="en-US" sz="4000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77746" y="5842880"/>
            <a:ext cx="17442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Calibri" panose="020F0502020204030204" pitchFamily="34" charset="0"/>
              </a:rPr>
              <a:t>17,000</a:t>
            </a:r>
            <a:endParaRPr lang="en-US" sz="4000" dirty="0">
              <a:latin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77746" y="5329262"/>
            <a:ext cx="17442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Calibri" panose="020F0502020204030204" pitchFamily="34" charset="0"/>
              </a:rPr>
              <a:t>18,000</a:t>
            </a:r>
            <a:endParaRPr lang="en-US" sz="4000" dirty="0">
              <a:latin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77746" y="4794235"/>
            <a:ext cx="17442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Calibri" panose="020F0502020204030204" pitchFamily="34" charset="0"/>
              </a:rPr>
              <a:t>19,000</a:t>
            </a:r>
            <a:endParaRPr lang="en-US" sz="4000" dirty="0">
              <a:latin typeface="Calibri" panose="020F05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92473" y="6336405"/>
            <a:ext cx="1635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Calibri" panose="020F0502020204030204" pitchFamily="34" charset="0"/>
              </a:rPr>
              <a:t>Source: FHDA IR&amp;P, Fall factsheet, credit courses only</a:t>
            </a:r>
            <a:endParaRPr lang="en-US" sz="9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07864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Many Students Enroll?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969273" y="1804062"/>
            <a:ext cx="50603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u="sng" dirty="0" smtClean="0">
                <a:latin typeface="Calibri" panose="020F0502020204030204" pitchFamily="34" charset="0"/>
              </a:rPr>
              <a:t>In Fall 2015</a:t>
            </a:r>
            <a:endParaRPr lang="en-US" sz="4000" u="sng" dirty="0"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69273" y="4074370"/>
            <a:ext cx="50603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u="sng" dirty="0" smtClean="0">
                <a:latin typeface="Calibri" panose="020F0502020204030204" pitchFamily="34" charset="0"/>
              </a:rPr>
              <a:t>In Fall 2010</a:t>
            </a:r>
            <a:endParaRPr lang="en-US" sz="4000" u="sng" dirty="0">
              <a:latin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23645" y="2806050"/>
            <a:ext cx="1733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13,000</a:t>
            </a:r>
            <a:endParaRPr lang="en-US" sz="400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23645" y="2321373"/>
            <a:ext cx="1733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15,000</a:t>
            </a:r>
            <a:endParaRPr lang="en-US" sz="400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23645" y="3302352"/>
            <a:ext cx="1733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11,000</a:t>
            </a:r>
            <a:endParaRPr lang="en-US" sz="4000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90624" y="5741461"/>
            <a:ext cx="16541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17,000</a:t>
            </a:r>
            <a:endParaRPr lang="en-US" sz="400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90624" y="5227843"/>
            <a:ext cx="16541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18,000</a:t>
            </a:r>
            <a:endParaRPr lang="en-US" sz="4000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90624" y="4692816"/>
            <a:ext cx="16541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19,000</a:t>
            </a:r>
            <a:endParaRPr lang="en-US" sz="4000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92473" y="6336405"/>
            <a:ext cx="1635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Calibri" panose="020F0502020204030204" pitchFamily="34" charset="0"/>
              </a:rPr>
              <a:t>Source: FHDA IR&amp;P, Fall factsheet, credit courses only</a:t>
            </a:r>
            <a:endParaRPr lang="en-US" sz="9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315634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Cities have the </a:t>
            </a:r>
            <a:br>
              <a:rPr lang="en-US" dirty="0" smtClean="0"/>
            </a:br>
            <a:r>
              <a:rPr lang="en-US" dirty="0" smtClean="0"/>
              <a:t>Highest Enrollment?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82151" y="1877401"/>
            <a:ext cx="50603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u="sng" dirty="0" smtClean="0">
                <a:latin typeface="Calibri" panose="020F0502020204030204" pitchFamily="34" charset="0"/>
              </a:rPr>
              <a:t>In Fall 2015</a:t>
            </a:r>
            <a:endParaRPr lang="en-US" sz="4000" u="sng" dirty="0"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01797" y="2997390"/>
            <a:ext cx="34088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Calibri" panose="020F0502020204030204" pitchFamily="34" charset="0"/>
              </a:rPr>
              <a:t>Mountain View</a:t>
            </a:r>
            <a:endParaRPr lang="en-US" sz="4000" dirty="0"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07042" y="2465016"/>
            <a:ext cx="24068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Calibri" panose="020F0502020204030204" pitchFamily="34" charset="0"/>
              </a:rPr>
              <a:t>San Jose</a:t>
            </a:r>
            <a:endParaRPr lang="en-US" sz="4000" dirty="0"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25201" y="3559781"/>
            <a:ext cx="25886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Calibri" panose="020F0502020204030204" pitchFamily="34" charset="0"/>
              </a:rPr>
              <a:t>Sunnyvale</a:t>
            </a:r>
            <a:endParaRPr lang="en-US" sz="4000" dirty="0"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13654" y="4675031"/>
            <a:ext cx="29004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Calibri" panose="020F0502020204030204" pitchFamily="34" charset="0"/>
              </a:rPr>
              <a:t>Santa Clara</a:t>
            </a:r>
            <a:endParaRPr lang="en-US" sz="4000" dirty="0"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01797" y="4120652"/>
            <a:ext cx="29892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Calibri" panose="020F0502020204030204" pitchFamily="34" charset="0"/>
              </a:rPr>
              <a:t>Palo Alto</a:t>
            </a:r>
            <a:endParaRPr lang="en-US" sz="4000" dirty="0">
              <a:latin typeface="Calibri" panose="020F050202020403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648230" y="2641489"/>
            <a:ext cx="862445" cy="36629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21%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6648229" y="3160984"/>
            <a:ext cx="862445" cy="36629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9</a:t>
            </a:r>
            <a:r>
              <a:rPr lang="en-US" dirty="0" smtClean="0"/>
              <a:t>%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6630912" y="3710496"/>
            <a:ext cx="862445" cy="36629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  <a:r>
              <a:rPr lang="en-US" dirty="0" smtClean="0"/>
              <a:t>%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6648229" y="4297124"/>
            <a:ext cx="862445" cy="36629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  <a:r>
              <a:rPr lang="en-US" dirty="0" smtClean="0"/>
              <a:t>%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6630912" y="4862700"/>
            <a:ext cx="862445" cy="36629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  <a:r>
              <a:rPr lang="en-US" dirty="0" smtClean="0"/>
              <a:t>%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392473" y="6336405"/>
            <a:ext cx="1635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Calibri" panose="020F0502020204030204" pitchFamily="34" charset="0"/>
              </a:rPr>
              <a:t>Source: FHDA IR&amp;P, Fall factsheet, credit courses only</a:t>
            </a:r>
            <a:endParaRPr lang="en-US" sz="9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7281516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Areas have the </a:t>
            </a:r>
            <a:br>
              <a:rPr lang="en-US" dirty="0" smtClean="0"/>
            </a:br>
            <a:r>
              <a:rPr lang="en-US" dirty="0" smtClean="0"/>
              <a:t>Highest Enrollment?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926612"/>
              </p:ext>
            </p:extLst>
          </p:nvPr>
        </p:nvGraphicFramePr>
        <p:xfrm>
          <a:off x="1895475" y="1905000"/>
          <a:ext cx="6767513" cy="4454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05470174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FHDA Service Area?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95617" y="1592184"/>
            <a:ext cx="6767369" cy="4767077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Cupertino </a:t>
            </a:r>
          </a:p>
          <a:p>
            <a:r>
              <a:rPr lang="en-US" dirty="0" smtClean="0"/>
              <a:t>Los Altos </a:t>
            </a:r>
          </a:p>
          <a:p>
            <a:r>
              <a:rPr lang="en-US" dirty="0" smtClean="0"/>
              <a:t>Los </a:t>
            </a:r>
            <a:r>
              <a:rPr lang="en-US" dirty="0"/>
              <a:t>Altos </a:t>
            </a:r>
            <a:r>
              <a:rPr lang="en-US" dirty="0" smtClean="0"/>
              <a:t>Hills</a:t>
            </a:r>
          </a:p>
          <a:p>
            <a:r>
              <a:rPr lang="en-US" dirty="0" smtClean="0"/>
              <a:t>Mountain View</a:t>
            </a:r>
          </a:p>
          <a:p>
            <a:r>
              <a:rPr lang="en-US" dirty="0" smtClean="0"/>
              <a:t>Palo Alto</a:t>
            </a:r>
          </a:p>
          <a:p>
            <a:r>
              <a:rPr lang="en-US" dirty="0" smtClean="0"/>
              <a:t>Stanford</a:t>
            </a:r>
          </a:p>
          <a:p>
            <a:r>
              <a:rPr lang="en-US" dirty="0" smtClean="0"/>
              <a:t>Sunnyvale</a:t>
            </a:r>
          </a:p>
          <a:p>
            <a:r>
              <a:rPr lang="en-US" dirty="0"/>
              <a:t>P</a:t>
            </a:r>
            <a:r>
              <a:rPr lang="en-US" dirty="0" smtClean="0"/>
              <a:t>arts </a:t>
            </a:r>
            <a:r>
              <a:rPr lang="en-US" dirty="0"/>
              <a:t>of </a:t>
            </a:r>
            <a:r>
              <a:rPr lang="en-US" dirty="0" smtClean="0"/>
              <a:t>Saratoga [95070 (5,109 addresses)]</a:t>
            </a:r>
          </a:p>
          <a:p>
            <a:r>
              <a:rPr lang="en-US" dirty="0" smtClean="0"/>
              <a:t>Parts of San </a:t>
            </a:r>
            <a:r>
              <a:rPr lang="en-US" dirty="0"/>
              <a:t>Jose [</a:t>
            </a:r>
            <a:r>
              <a:rPr lang="en-US" dirty="0" smtClean="0"/>
              <a:t>95129 (14,574 addresses)/95130 (67 addresses)]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9243" y="6336405"/>
            <a:ext cx="29288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900" dirty="0"/>
              <a:t>Source: </a:t>
            </a:r>
            <a:r>
              <a:rPr lang="en-US" sz="900" dirty="0">
                <a:hlinkClick r:id="rId2"/>
              </a:rPr>
              <a:t>http://www.fhda.edu/_about-us/index.html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741743506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Academic Fall2015">
  <a:themeElements>
    <a:clrScheme name="Plaza">
      <a:dk1>
        <a:sysClr val="windowText" lastClr="000000"/>
      </a:dk1>
      <a:lt1>
        <a:sysClr val="window" lastClr="FFFFFF"/>
      </a:lt1>
      <a:dk2>
        <a:srgbClr val="333333"/>
      </a:dk2>
      <a:lt2>
        <a:srgbClr val="CCCCCC"/>
      </a:lt2>
      <a:accent1>
        <a:srgbClr val="990000"/>
      </a:accent1>
      <a:accent2>
        <a:srgbClr val="580101"/>
      </a:accent2>
      <a:accent3>
        <a:srgbClr val="E94A00"/>
      </a:accent3>
      <a:accent4>
        <a:srgbClr val="EB8F00"/>
      </a:accent4>
      <a:accent5>
        <a:srgbClr val="A4A4A4"/>
      </a:accent5>
      <a:accent6>
        <a:srgbClr val="666666"/>
      </a:accent6>
      <a:hlink>
        <a:srgbClr val="D01010"/>
      </a:hlink>
      <a:folHlink>
        <a:srgbClr val="E6682E"/>
      </a:folHlink>
    </a:clrScheme>
    <a:fontScheme name="Plaza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laza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0000"/>
                <a:satMod val="120000"/>
              </a:schemeClr>
            </a:gs>
            <a:gs pos="35000">
              <a:schemeClr val="phClr">
                <a:shade val="100000"/>
                <a:satMod val="150000"/>
              </a:schemeClr>
            </a:gs>
            <a:gs pos="70000">
              <a:schemeClr val="phClr">
                <a:tint val="100000"/>
                <a:shade val="100000"/>
                <a:satMod val="200000"/>
                <a:greenMod val="100000"/>
              </a:schemeClr>
            </a:gs>
            <a:gs pos="100000">
              <a:schemeClr val="phClr"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90500" dist="63500" dir="5400000">
              <a:srgbClr val="FFFFFF">
                <a:alpha val="65000"/>
              </a:srgbClr>
            </a:innerShdw>
          </a:effectLst>
          <a:scene3d>
            <a:camera prst="orthographicFront">
              <a:rot lat="0" lon="0" rev="0"/>
            </a:camera>
            <a:lightRig rig="twoPt" dir="r">
              <a:rot lat="0" lon="0" rev="6000000"/>
            </a:lightRig>
          </a:scene3d>
          <a:sp3d prstMaterial="matte">
            <a:bevelT w="0" h="0" prst="relaxedInset"/>
          </a:sp3d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88900" dist="38100" dir="6600000" sx="101000" sy="101000" rotWithShape="0">
              <a:srgbClr val="000000">
                <a:alpha val="50000"/>
              </a:srgbClr>
            </a:outerShdw>
          </a:effectLst>
          <a:scene3d>
            <a:camera prst="perspectiveFront" fov="3000000"/>
            <a:lightRig rig="morning" dir="tl">
              <a:rot lat="0" lon="0" rev="1800000"/>
            </a:lightRig>
          </a:scene3d>
          <a:sp3d contourW="38100" prstMaterial="softEdge">
            <a:bevelT w="25400" h="38100"/>
            <a:contourClr>
              <a:schemeClr val="phClr">
                <a:tint val="6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FHAcademic Fall2015</Template>
  <TotalTime>491</TotalTime>
  <Words>913</Words>
  <Application>Microsoft Macintosh PowerPoint</Application>
  <PresentationFormat>On-screen Show (4:3)</PresentationFormat>
  <Paragraphs>186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Academic Fall2015</vt:lpstr>
      <vt:lpstr>Student Enrollment: Where Do Students Live?</vt:lpstr>
      <vt:lpstr>Outreach’s Impact</vt:lpstr>
      <vt:lpstr>How Many Students Enroll?</vt:lpstr>
      <vt:lpstr>How Many Students Enroll?</vt:lpstr>
      <vt:lpstr>How Many Students Enroll?</vt:lpstr>
      <vt:lpstr>How Many Students Enroll?</vt:lpstr>
      <vt:lpstr>Which Cities have the  Highest Enrollment?</vt:lpstr>
      <vt:lpstr>What Areas have the  Highest Enrollment?</vt:lpstr>
      <vt:lpstr>What is the FHDA Service Area?</vt:lpstr>
      <vt:lpstr>What is the Service Area Enrollment?</vt:lpstr>
      <vt:lpstr>Who Enrolls from the  FHDA Service Area?</vt:lpstr>
      <vt:lpstr>Who Enrolls from the  FHDA Service Area?</vt:lpstr>
      <vt:lpstr>Who Enrolls from the  FHDA Service Area?</vt:lpstr>
      <vt:lpstr>What about the Pipeline: Adult Population?</vt:lpstr>
      <vt:lpstr>What about the Pipeline: 9-12?</vt:lpstr>
      <vt:lpstr>What about the Pipeline:  HS Graduate Enrollment</vt:lpstr>
      <vt:lpstr>What about the Pipeline:  HS Graduate Enrollment</vt:lpstr>
      <vt:lpstr>What about the Pipeline: 9-12?</vt:lpstr>
      <vt:lpstr>What about the Pipeline: K-8?</vt:lpstr>
      <vt:lpstr>Key Takeaways?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Outreach Data:  An Overview</dc:title>
  <dc:creator>FHDA</dc:creator>
  <cp:lastModifiedBy>Microsoft Office User</cp:lastModifiedBy>
  <cp:revision>73</cp:revision>
  <dcterms:created xsi:type="dcterms:W3CDTF">2016-05-25T07:21:14Z</dcterms:created>
  <dcterms:modified xsi:type="dcterms:W3CDTF">2016-06-01T22:58:00Z</dcterms:modified>
</cp:coreProperties>
</file>